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gif" ContentType="image/gif"/>
  <Override PartName="/ppt/media/image6.png" ContentType="image/png"/>
  <Override PartName="/ppt/media/image7.png" ContentType="image/png"/>
  <Override PartName="/ppt/media/image8.png" ContentType="image/png"/>
  <Override PartName="/ppt/media/image9.gif" ContentType="image/gif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AEBBE60-0FA1-4554-A6A9-F8A9FFA3337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www.fabriciolima.net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://msdn.microsoft.com/en-us/library/ms161959.aspx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msdn.microsoft.com/en-us/library/ms161959.aspx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www.mssqltips.com/sqlservertip/1887/understanding-sql-server-fixed-server-roles/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www.mssqltips.com/sqlservertip/1900/understanding-sql-server-fixed-database-roles/" TargetMode="External"/><Relationship Id="rId2" Type="http://schemas.openxmlformats.org/officeDocument/2006/relationships/hyperlink" Target="http://www.mssqltips.com/sqlservertip/1900/understanding-sql-server-fixed-database-roles/" TargetMode="External"/><Relationship Id="rId3" Type="http://schemas.openxmlformats.org/officeDocument/2006/relationships/slide" Target="../slides/slide7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www.microsoft.com/en-us/server-cloud/products/sql-server-editions/" TargetMode="External"/><Relationship Id="rId2" Type="http://schemas.openxmlformats.org/officeDocument/2006/relationships/hyperlink" Target="http://www.microsoft.com/en-us/server-cloud/products/sql-server/Purchasing.aspx" TargetMode="External"/><Relationship Id="rId3" Type="http://schemas.openxmlformats.org/officeDocument/2006/relationships/hyperlink" Target="http://download.microsoft.com/download/6/6/F/66FF3259-1466-4BBA-A505-2E3DA5B2B1FA/SQL_Server_2014_Licensing_Datasheet.pdf" TargetMode="External"/><Relationship Id="rId4" Type="http://schemas.openxmlformats.org/officeDocument/2006/relationships/slide" Target="../slides/slide8.xml"/><Relationship Id="rId5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Site Fabrício Lima – Soluções em Banco de Dados: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8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http://www.fabriciolima.net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FB829C-3E64-4068-972F-619FFC4832D4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F21E0D-58F5-4471-B76E-AF66B3E91DDF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0000" lnSpcReduction="20000"/>
          </a:bodyPr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Segurança pode ser definida a nível de servidor, database e objeto.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Nesse slide falo da criação de um login a nível de servidor.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Sempre que possível utilize logins de Windows, pois eles são gerenciados a nível de AD e com as políticas de segurança do AD.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Também podemos criar um login para um grupo do AD e controlar o acesso de várias pessoas ao mesmo tempo. Isso é muito utilizado no dia a dia como DBA para facilitar o controle de acesso a setores da TI ou Empresa.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Enforce password policy: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Força as senhas dos logins para serem criadas com uma complexidade mínima. Ex: Pelo menos 8 caracteres e três tipos de caracteres(número, maiúsculo, minúsculo e etc).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Enforce password expiration: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Se for login de Windows, o AD já controla a expiração da senha pelo windows. Se for um login de SQL, o sql controla essa troca de senha. Dificilmente em uma aplicação ficamos mudando a senha do usuário. Dessa forma essa opção não é muito utilizada, bastando criar uma senha forte para os usuários.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User must change password at next login: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Também só é válido para login de SQL. Quando habilita essa opção o sql pede para o usuário trocar a senha na próxima vez que for logar no SQL. Como normalmente o DBA que cria e gerencia todas as senhas de acesso ao banco de dados, na prática essa opção também não é muito utilizada.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Default Database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–&gt; Nessa opção escolhemos qual database o usuário vai se conectar automaticamente quando logar no SQL Server. Se um usuário só acessa uma base de dados, vale a pena colocar essa base como default para o login dele no SQL Server.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Leitura Complementar: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http://msdn.microsoft.com/en-us/library/ms161959.aspx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5D3898-01AF-4B6A-B5E6-5439ABD94125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0000" lnSpcReduction="20000"/>
          </a:bodyPr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Segurança pode ser definida a nível de servidor, database e objeto.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Nesse slide falo da criação de um login a nível de servidor.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Sempre que possível utilize logins de Windows, pois eles são gerenciados a nível de AD e com as políticas de segurança do AD.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Também podemos criar um login para um grupo do AD e controlar o acesso de várias pessoas ao mesmo tempo. Isso é muito utilizado no dia a dia como DBA para facilitar o controle de acesso a setores da TI ou Empresa.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Enforce password policy: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Força as senhas dos logins para serem criadas com uma complexidade mínima. Ex: Pelo menos 8 caracteres e três tipos de caracteres(número, maiúsculo, minúsculo e etc).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Enforce password expiration: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Se for login de Windows, o AD já controla a expiração da senha pelo windows. Se for um login de SQL, o sql controla essa troca de senha. Dificilmente em uma aplicação ficamos mudando a senha do usuário. Dessa forma essa opção não é muito utilizada, bastando criar uma senha forte para os usuários.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User must change password at next login: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Também só é válido para login de SQL. Quando habilita essa opção o sql pede para o usuário trocar a senha na próxima vez que for logar no SQL. Como normalmente o DBA que cria e gerencia todas as senhas de acesso ao banco de dados, na prática essa opção também não é muito utilizada.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Default Database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–&gt; Nessa opção escolhemos qual database o usuário vai se conectar automaticamente quando logar no SQL Server. Se um usuário só acessa uma base de dados, vale a pena colocar essa base como default para o login dele no SQL Server.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Leitura Complementar: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http://msdn.microsoft.com/en-us/library/ms161959.aspx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E750B0-3E88-4B5F-BDE4-27535060F7A8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7222"/>
          </a:bodyPr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Ao criar um login deve ser definido quais acessos ele terá a nível de servidor e o SQL já disponibiliza algumas roles (server roles) para facilitar a liberação do acesso).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Segue uma breve descrição das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Server Roles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 u="sng">
                <a:solidFill>
                  <a:srgbClr val="000000"/>
                </a:solidFill>
                <a:uFillTx/>
                <a:latin typeface="Arial"/>
              </a:rPr>
              <a:t>Sysadmin: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Permissão total no SQL Server.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000" spc="-1" strike="noStrike" u="sng">
                <a:solidFill>
                  <a:srgbClr val="000000"/>
                </a:solidFill>
                <a:uFillTx/>
                <a:latin typeface="Arial"/>
              </a:rPr>
              <a:t>Public: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Todo login no SQL pertence a role public. É uma role default que permite que o login criado se connect nas databases, dentre outras coisas, contudo, o login não consegue fazer nada na base de dados se não for dado acessos específicos.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Bulkadmin: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Essa permissão permite a importação de arquivos externos para o SQL Server (txt, excel e etc). Além de ter essa permissão o usuário vai precisar de permissão para inserir em alguma tabela do banco de dados.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Dbcreator: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Permissão para criar databases. Pode ser usada para um DBA junior para não precisar dar a permissão de sysadmin para ele.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Diskadmin: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Muito pouco usada. Server para dar permissão a backup devices, que nem são usados mais no SQL Server.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Processadmin: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Tem permissão de alterar qualquer conexão no SQL Server, ou seja, pode dar um KILL nas conexões do SQL Server.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SecurityAdmin: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Controla a segurança do SQL Server. Pode gerenciar outros logins e manipular outras permissões no SQL Server com exceção da role sysadmin.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Serveradmin: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Gerencia as configurações do SQL Server. Pode até executar o commando SHUTDOWMN do SQL Serve.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Setupadmin: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Controla Linked Servers.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Leitura Complementar: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http://www.mssqltips.com/sqlservertip/1887/understanding-sql-server-fixed-server-roles/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6A3DE0-E737-42AD-A663-6CE6CC3CE966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0000" lnSpcReduction="10000"/>
          </a:bodyPr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Quando se cria um login você já pode mapear os acessos que esse login terá em bases de dados específicas incluindo esse login em alguma Database Role.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Segue uma breve descrição das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Databases Roles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db_owner: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Pode fazer qualquer coisa dentro de uma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db_securityadmin: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Gerência a permissão dos objetos dessa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db_accessadmin: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Pode liberar ou bloquear o acesso de um login a uma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db_backupoperator: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Permite realizer backup dessa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db_ddladmin: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Pode dar um create, drop e alterar qualquer objeto dessa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db_datareader: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Permite acesso de SELECT em todas as tabelas, views e functions dessa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db_datawriter: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Permite acesso de INSERT, UPDATE e DELETE em todas as tabelas e views dessa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db_denydatareader: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Realiza um DENY de select em todas as tabelas, funções e views da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db_denydatawriter: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Realiza um DENY de INSERT, UPDATE e DELETE em todas as tabelas e views dessa database.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Leitura Complementar: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ttp://www.mssqltips.com/sqlservertip/1900/understanding-sql-server-fixed-database-roles/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B34EAA-C605-4730-9C70-426C09D915FD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Leitura Complementar: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http://www.microsoft.com/en-us/server-cloud/products/sql-server-editions/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(versões do SQL Server)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http://www.microsoft.com/en-us/server-cloud/products/sql-server/Purchasing.aspx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(valores atuais de cada versão)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 u="sng">
                <a:solidFill>
                  <a:schemeClr val="dk1"/>
                </a:solidFill>
                <a:uFillTx/>
                <a:latin typeface="+mn-lt"/>
                <a:ea typeface="+mn-ea"/>
                <a:hlinkClick r:id="rId3"/>
              </a:rPr>
              <a:t>http://download.microsoft.com/download/6/6/F/66FF3259-1466-4BBA-A505-2E3DA5B2B1FA/SQL_Server_2014_Licensing_Datasheet.pdf</a:t>
            </a:r>
            <a:r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 (FAQs sobre licença e preço)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08970E-D783-4943-AFC8-3FCAFAE58D4C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10F5BE-76B7-40F1-BFBD-27A9A4CDBEB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5D37B-4610-4E24-91F4-43531648D16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394CF-5962-40BB-9646-A34214281A6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alpha val="9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6"/>
          <p:cNvSpPr/>
          <p:nvPr/>
        </p:nvSpPr>
        <p:spPr>
          <a:xfrm>
            <a:off x="0" y="6593760"/>
            <a:ext cx="12191760" cy="26388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" name="Imagem 8" descr=""/>
          <p:cNvPicPr/>
          <p:nvPr/>
        </p:nvPicPr>
        <p:blipFill>
          <a:blip r:embed="rId2"/>
          <a:stretch/>
        </p:blipFill>
        <p:spPr>
          <a:xfrm>
            <a:off x="87120" y="5802120"/>
            <a:ext cx="743760" cy="791280"/>
          </a:xfrm>
          <a:prstGeom prst="rect">
            <a:avLst/>
          </a:prstGeom>
          <a:ln w="0">
            <a:noFill/>
          </a:ln>
        </p:spPr>
      </p:pic>
      <p:grpSp>
        <p:nvGrpSpPr>
          <p:cNvPr id="2" name="Grupo 1"/>
          <p:cNvGrpSpPr/>
          <p:nvPr/>
        </p:nvGrpSpPr>
        <p:grpSpPr>
          <a:xfrm>
            <a:off x="0" y="76680"/>
            <a:ext cx="9282240" cy="1242360"/>
            <a:chOff x="0" y="76680"/>
            <a:chExt cx="9282240" cy="1242360"/>
          </a:xfrm>
        </p:grpSpPr>
        <p:sp>
          <p:nvSpPr>
            <p:cNvPr id="3" name="Retângulo 11"/>
            <p:cNvSpPr/>
            <p:nvPr/>
          </p:nvSpPr>
          <p:spPr>
            <a:xfrm>
              <a:off x="0" y="76680"/>
              <a:ext cx="1096200" cy="1114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" name="Retângulo 9"/>
            <p:cNvSpPr/>
            <p:nvPr/>
          </p:nvSpPr>
          <p:spPr>
            <a:xfrm>
              <a:off x="388080" y="88560"/>
              <a:ext cx="730080" cy="1212120"/>
            </a:xfrm>
            <a:custGeom>
              <a:avLst/>
              <a:gdLst>
                <a:gd name="textAreaLeft" fmla="*/ 0 w 730080"/>
                <a:gd name="textAreaRight" fmla="*/ 730440 w 730080"/>
                <a:gd name="textAreaTop" fmla="*/ 0 h 1212120"/>
                <a:gd name="textAreaBottom" fmla="*/ 1212480 h 1212120"/>
              </a:gdLst>
              <a:ahLst/>
              <a:rect l="textAreaLeft" t="textAreaTop" r="textAreaRight" b="textAreaBottom"/>
              <a:pathLst>
                <a:path w="272888" h="539133">
                  <a:moveTo>
                    <a:pt x="0" y="45392"/>
                  </a:moveTo>
                  <a:lnTo>
                    <a:pt x="269147" y="0"/>
                  </a:lnTo>
                  <a:lnTo>
                    <a:pt x="272888" y="539133"/>
                  </a:lnTo>
                  <a:lnTo>
                    <a:pt x="5264" y="537266"/>
                  </a:lnTo>
                  <a:cubicBezTo>
                    <a:pt x="3509" y="373308"/>
                    <a:pt x="1755" y="209350"/>
                    <a:pt x="0" y="453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" name="Retângulo 10"/>
            <p:cNvSpPr/>
            <p:nvPr/>
          </p:nvSpPr>
          <p:spPr>
            <a:xfrm>
              <a:off x="388080" y="204480"/>
              <a:ext cx="8894160" cy="1114560"/>
            </a:xfrm>
            <a:custGeom>
              <a:avLst/>
              <a:gdLst>
                <a:gd name="textAreaLeft" fmla="*/ 0 w 8894160"/>
                <a:gd name="textAreaRight" fmla="*/ 8894520 w 8894160"/>
                <a:gd name="textAreaTop" fmla="*/ 0 h 1114560"/>
                <a:gd name="textAreaBottom" fmla="*/ 1114920 h 1114560"/>
              </a:gdLst>
              <a:ahLst/>
              <a:rect l="textAreaLeft" t="textAreaTop" r="textAreaRight" b="textAreaBottom"/>
              <a:pathLst>
                <a:path w="4064000" h="430150">
                  <a:moveTo>
                    <a:pt x="0" y="0"/>
                  </a:moveTo>
                  <a:lnTo>
                    <a:pt x="4064000" y="0"/>
                  </a:lnTo>
                  <a:lnTo>
                    <a:pt x="3695700" y="430150"/>
                  </a:lnTo>
                  <a:lnTo>
                    <a:pt x="0" y="430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6" name="Imagem 12" descr=""/>
          <p:cNvPicPr/>
          <p:nvPr/>
        </p:nvPicPr>
        <p:blipFill>
          <a:blip r:embed="rId3"/>
          <a:stretch/>
        </p:blipFill>
        <p:spPr>
          <a:xfrm>
            <a:off x="9150840" y="257400"/>
            <a:ext cx="3021480" cy="1061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sldNum" idx="1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E96612-97A9-4870-A29B-2C772391CBEA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6603840"/>
            <a:ext cx="12191760" cy="26640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" name="Imagem 8" descr=""/>
          <p:cNvPicPr/>
          <p:nvPr/>
        </p:nvPicPr>
        <p:blipFill>
          <a:blip r:embed="rId2"/>
          <a:stretch/>
        </p:blipFill>
        <p:spPr>
          <a:xfrm>
            <a:off x="101520" y="5905440"/>
            <a:ext cx="966600" cy="1028520"/>
          </a:xfrm>
          <a:prstGeom prst="rect">
            <a:avLst/>
          </a:prstGeom>
          <a:ln w="0">
            <a:noFill/>
          </a:ln>
        </p:spPr>
      </p:pic>
      <p:pic>
        <p:nvPicPr>
          <p:cNvPr id="12" name="Imagem 12" descr=""/>
          <p:cNvPicPr/>
          <p:nvPr/>
        </p:nvPicPr>
        <p:blipFill>
          <a:blip r:embed="rId3"/>
          <a:stretch/>
        </p:blipFill>
        <p:spPr>
          <a:xfrm>
            <a:off x="9176040" y="-60120"/>
            <a:ext cx="3021480" cy="10616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0B37E7-6DE3-4C10-80A2-FA5B4150520D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grpSp>
          <p:nvGrpSpPr>
            <p:cNvPr id="15" name="Grupo 3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16" name="Retângulo 6"/>
              <p:cNvSpPr/>
              <p:nvPr/>
            </p:nvSpPr>
            <p:spPr>
              <a:xfrm>
                <a:off x="0" y="0"/>
                <a:ext cx="12191760" cy="68576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2f2f2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Arial"/>
                  </a:rPr>
                  <a:t>Treinamento SQL Server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17" name="Imagem 1" descr=""/>
              <p:cNvPicPr/>
              <p:nvPr/>
            </p:nvPicPr>
            <p:blipFill>
              <a:blip r:embed="rId2"/>
              <a:stretch/>
            </p:blipFill>
            <p:spPr>
              <a:xfrm>
                <a:off x="0" y="2557800"/>
                <a:ext cx="12191760" cy="4299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8" name="Imagem 4" descr=""/>
            <p:cNvPicPr/>
            <p:nvPr/>
          </p:nvPicPr>
          <p:blipFill>
            <a:blip r:embed="rId3"/>
            <a:stretch/>
          </p:blipFill>
          <p:spPr>
            <a:xfrm>
              <a:off x="9043920" y="65160"/>
              <a:ext cx="3021480" cy="106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" name="PlaceHolder 1"/>
          <p:cNvSpPr>
            <a:spLocks noGrp="1"/>
          </p:cNvSpPr>
          <p:nvPr>
            <p:ph type="sldNum" idx="3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8C3210-FBD1-49B9-A2F5-DC671D201D38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/>
          <p:nvPr/>
        </p:nvSpPr>
        <p:spPr>
          <a:xfrm>
            <a:off x="0" y="2817000"/>
            <a:ext cx="1219176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i="1" lang="pt-BR" sz="4600" spc="-1" strike="noStrike">
                <a:solidFill>
                  <a:schemeClr val="lt1"/>
                </a:solidFill>
                <a:latin typeface="Calibri Light"/>
              </a:rPr>
              <a:t>Tarefas do dia a dia de um DBA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ítulo 1"/>
          <p:cNvSpPr/>
          <p:nvPr/>
        </p:nvSpPr>
        <p:spPr>
          <a:xfrm>
            <a:off x="0" y="1603440"/>
            <a:ext cx="1219176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lang="pt-BR" sz="5100" spc="-1" strike="noStrike">
                <a:solidFill>
                  <a:srgbClr val="292a76"/>
                </a:solidFill>
                <a:latin typeface="Calibri Light"/>
              </a:rPr>
              <a:t>Treinamento SQL Server</a:t>
            </a:r>
            <a:endParaRPr b="0" lang="pt-BR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sldNum" idx="7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3F1D4E-2C3D-47CC-BB73-E42D7A2778AD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3"/>
          <p:cNvSpPr/>
          <p:nvPr/>
        </p:nvSpPr>
        <p:spPr>
          <a:xfrm>
            <a:off x="795240" y="363492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aixaDeTexto 7"/>
          <p:cNvSpPr/>
          <p:nvPr/>
        </p:nvSpPr>
        <p:spPr>
          <a:xfrm>
            <a:off x="496800" y="1303920"/>
            <a:ext cx="112665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6600" spc="-1" strike="noStrike">
                <a:solidFill>
                  <a:srgbClr val="002060"/>
                </a:solidFill>
                <a:latin typeface="Calibri"/>
              </a:rPr>
              <a:t>DEMO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ítulo 1"/>
          <p:cNvSpPr/>
          <p:nvPr/>
        </p:nvSpPr>
        <p:spPr>
          <a:xfrm>
            <a:off x="381960" y="206640"/>
            <a:ext cx="80859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Segurança a Nível de Objetos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sldNum" idx="16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C32369-FE77-4C7D-94DA-28D210DB3607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ixaDeTexto 7"/>
          <p:cNvSpPr/>
          <p:nvPr/>
        </p:nvSpPr>
        <p:spPr>
          <a:xfrm>
            <a:off x="606240" y="1231200"/>
            <a:ext cx="1126656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Criação de logins e liberação de permissões por meio de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server role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. Por exemplo: sysadmin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Mapeamento de permissão para os logins criados nas bases de dados e liberação de permissão na database por meio de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database role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. Por exemplo: db_owner, db_datareader, db_datawriter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Permissões diretamente a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objetos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 em uma base de dados (mais restritivos). Por exemplo: GRANT, DENY, REVOKE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ítulo 1"/>
          <p:cNvSpPr/>
          <p:nvPr/>
        </p:nvSpPr>
        <p:spPr>
          <a:xfrm>
            <a:off x="381960" y="206640"/>
            <a:ext cx="80859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Resumo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sldNum" idx="17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B3CB9B-FA6C-4CE3-BFBF-F1E3A180E2A6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1"/>
          <p:cNvSpPr/>
          <p:nvPr/>
        </p:nvSpPr>
        <p:spPr>
          <a:xfrm>
            <a:off x="381960" y="206640"/>
            <a:ext cx="80859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Dúvidas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Imagem 3" descr="duvidas-300x3001.jpg"/>
          <p:cNvPicPr/>
          <p:nvPr/>
        </p:nvPicPr>
        <p:blipFill>
          <a:blip r:embed="rId1"/>
          <a:stretch/>
        </p:blipFill>
        <p:spPr>
          <a:xfrm>
            <a:off x="3575880" y="1463760"/>
            <a:ext cx="5039640" cy="503964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ldNum" idx="18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1D4763-1CEA-4061-B39B-D67141845C95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1"/>
          <p:cNvSpPr/>
          <p:nvPr/>
        </p:nvSpPr>
        <p:spPr>
          <a:xfrm>
            <a:off x="0" y="2817000"/>
            <a:ext cx="1219176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604"/>
          </a:bodyPr>
          <a:p>
            <a:pPr algn="ctr" defTabSz="914400">
              <a:lnSpc>
                <a:spcPct val="90000"/>
              </a:lnSpc>
            </a:pPr>
            <a:r>
              <a:rPr b="1" lang="en-US" sz="4800" spc="-1" strike="noStrike">
                <a:solidFill>
                  <a:schemeClr val="lt1"/>
                </a:solidFill>
                <a:latin typeface="Calibri Light"/>
              </a:rPr>
              <a:t>Gerenciamento de Acessos no SQL Server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sldNum" idx="8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41A2A7-1FA3-4C63-BFE0-E944C8D55CFD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Retângulo 2"/>
          <p:cNvSpPr/>
          <p:nvPr/>
        </p:nvSpPr>
        <p:spPr>
          <a:xfrm>
            <a:off x="4447080" y="405360"/>
            <a:ext cx="32976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pt-BR" sz="5000" spc="-1" strike="noStrike">
                <a:solidFill>
                  <a:srgbClr val="292a76"/>
                </a:solidFill>
                <a:latin typeface="Calibri"/>
              </a:rPr>
              <a:t>Modulo 02</a:t>
            </a:r>
            <a:endParaRPr b="0" lang="pt-B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ítulo 1"/>
          <p:cNvSpPr/>
          <p:nvPr/>
        </p:nvSpPr>
        <p:spPr>
          <a:xfrm>
            <a:off x="989280" y="311760"/>
            <a:ext cx="666864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2060"/>
                </a:solidFill>
                <a:latin typeface="Calibri"/>
              </a:rPr>
              <a:t>Gerenciamento de Acessos no SQL Server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Retângulo 5"/>
          <p:cNvSpPr/>
          <p:nvPr/>
        </p:nvSpPr>
        <p:spPr>
          <a:xfrm>
            <a:off x="501480" y="1466640"/>
            <a:ext cx="10470960" cy="40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DBA acomodado diz: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292a76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“</a:t>
            </a: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Esse negócio de acesso também é tranquilo”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292a76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“</a:t>
            </a: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Libero uma permissão que tem lá chamada de sysadmin e nunca mais ninguém vem me encher a paciência com acessos... Funciona de boa”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292a76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 “</a:t>
            </a:r>
            <a:r>
              <a:rPr b="0" lang="pt-BR" sz="2400" spc="-1" strike="noStrike">
                <a:solidFill>
                  <a:srgbClr val="292a76"/>
                </a:solidFill>
                <a:latin typeface="Calibri"/>
              </a:rPr>
              <a:t>Acabou com aquela chatice de desenvolvedor toda hora pedindo acesso a uma base diferente”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pt-BR" sz="2000" spc="-1" strike="noStrike">
                <a:solidFill>
                  <a:srgbClr val="292a76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292a76"/>
                </a:solidFill>
                <a:latin typeface="Calibri"/>
              </a:rPr>
              <a:t>	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ângulo 8"/>
          <p:cNvSpPr/>
          <p:nvPr/>
        </p:nvSpPr>
        <p:spPr>
          <a:xfrm>
            <a:off x="2562120" y="5190840"/>
            <a:ext cx="220500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2600" spc="-1" strike="noStrike">
                <a:solidFill>
                  <a:srgbClr val="292a76"/>
                </a:solidFill>
                <a:latin typeface="Calibri"/>
              </a:rPr>
              <a:t>CAMPANHA: SYSADMIN 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ângulo 9"/>
          <p:cNvSpPr/>
          <p:nvPr/>
        </p:nvSpPr>
        <p:spPr>
          <a:xfrm>
            <a:off x="7873200" y="5361480"/>
            <a:ext cx="33620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pt-BR" sz="3000" spc="-1" strike="noStrike">
                <a:solidFill>
                  <a:srgbClr val="292a76"/>
                </a:solidFill>
                <a:latin typeface="Calibri"/>
              </a:rPr>
              <a:t>AO DBA!!!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Imagem 10" descr=""/>
          <p:cNvPicPr/>
          <p:nvPr/>
        </p:nvPicPr>
        <p:blipFill>
          <a:blip r:embed="rId1"/>
          <a:stretch/>
        </p:blipFill>
        <p:spPr>
          <a:xfrm>
            <a:off x="5185440" y="5098320"/>
            <a:ext cx="2472480" cy="12754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sldNum" idx="9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9CECA4-8276-48E8-AB30-50327ADE076A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When the developer comes to me asking for sysadmin permissions"/>
          <p:cNvPicPr/>
          <p:nvPr/>
        </p:nvPicPr>
        <p:blipFill>
          <a:blip r:embed="rId1"/>
          <a:stretch/>
        </p:blipFill>
        <p:spPr>
          <a:xfrm>
            <a:off x="6682680" y="1475640"/>
            <a:ext cx="4881960" cy="4909320"/>
          </a:xfrm>
          <a:prstGeom prst="rect">
            <a:avLst/>
          </a:prstGeom>
          <a:ln w="0">
            <a:noFill/>
          </a:ln>
        </p:spPr>
      </p:pic>
      <p:sp>
        <p:nvSpPr>
          <p:cNvPr id="42" name="Retângulo 3"/>
          <p:cNvSpPr/>
          <p:nvPr/>
        </p:nvSpPr>
        <p:spPr>
          <a:xfrm>
            <a:off x="236160" y="1675440"/>
            <a:ext cx="56199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3600" spc="-1" strike="noStrike">
                <a:solidFill>
                  <a:srgbClr val="292a76"/>
                </a:solidFill>
                <a:latin typeface="Calibri"/>
              </a:rPr>
              <a:t>“</a:t>
            </a:r>
            <a:r>
              <a:rPr b="0" lang="pt-BR" sz="3600" spc="-1" strike="noStrike">
                <a:solidFill>
                  <a:srgbClr val="292a76"/>
                </a:solidFill>
                <a:latin typeface="Calibri"/>
              </a:rPr>
              <a:t>Quando alguém chegar na sua mesa pedindo um acesso de sysadmin para o desenvolvedor ou para uma aplicação.”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sldNum" idx="10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2B65A7-1A2A-432A-84DB-6BD42CFA07D9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aixaDeTexto 7"/>
          <p:cNvSpPr/>
          <p:nvPr/>
        </p:nvSpPr>
        <p:spPr>
          <a:xfrm>
            <a:off x="540720" y="1310760"/>
            <a:ext cx="624996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Criação de Logins no SQL Server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De Windows (Domínio)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Do SQL Server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Opções na criação de um Login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2060"/>
                </a:solidFill>
                <a:latin typeface="Calibri"/>
              </a:rPr>
              <a:t>Enforce Password policy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2060"/>
                </a:solidFill>
                <a:latin typeface="Calibri"/>
              </a:rPr>
              <a:t>Enforce password expiration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2060"/>
                </a:solidFill>
                <a:latin typeface="Calibri"/>
              </a:rPr>
              <a:t>User must change password at next login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2060"/>
                </a:solidFill>
                <a:latin typeface="Calibri"/>
              </a:rPr>
              <a:t>Default Database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Segurança a Nível de Servidor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Imagem 6" descr=""/>
          <p:cNvPicPr/>
          <p:nvPr/>
        </p:nvPicPr>
        <p:blipFill>
          <a:blip r:embed="rId1"/>
          <a:stretch/>
        </p:blipFill>
        <p:spPr>
          <a:xfrm>
            <a:off x="6900480" y="1445040"/>
            <a:ext cx="4259520" cy="43365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 idx="11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2959EB-1E89-4C44-A00D-F773AC1A2AE1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ixaDeTexto 7"/>
          <p:cNvSpPr/>
          <p:nvPr/>
        </p:nvSpPr>
        <p:spPr>
          <a:xfrm>
            <a:off x="725400" y="1290960"/>
            <a:ext cx="4510080" cy="52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Liberação de Acesso as Instâncias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(Server Roles):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0000"/>
                </a:solidFill>
                <a:latin typeface="Calibri"/>
              </a:rPr>
              <a:t>Sysadmin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Bulkadmin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Dbcreator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Diskadmin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Processadmin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Public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Securityadmin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Serveradmin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Setupadmin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Segurança a Nível de Servidor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m 5" descr=""/>
          <p:cNvPicPr/>
          <p:nvPr/>
        </p:nvPicPr>
        <p:blipFill>
          <a:blip r:embed="rId1"/>
          <a:stretch/>
        </p:blipFill>
        <p:spPr>
          <a:xfrm>
            <a:off x="5403240" y="2002320"/>
            <a:ext cx="6507720" cy="377964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sldNum" idx="12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0BE48D-E07C-4CE6-B1DB-CE35DE02BBB8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aixaDeTexto 7"/>
          <p:cNvSpPr/>
          <p:nvPr/>
        </p:nvSpPr>
        <p:spPr>
          <a:xfrm>
            <a:off x="795240" y="1300680"/>
            <a:ext cx="4510080" cy="49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2060"/>
                </a:solidFill>
                <a:latin typeface="Calibri"/>
              </a:rPr>
              <a:t>Liberação de Acesso as Databases </a:t>
            </a:r>
            <a:r>
              <a:rPr b="1" lang="pt-BR" sz="2400" spc="-1" strike="noStrike">
                <a:solidFill>
                  <a:srgbClr val="002060"/>
                </a:solidFill>
                <a:latin typeface="Calibri"/>
              </a:rPr>
              <a:t>(User Mapping)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2060"/>
                </a:solidFill>
                <a:latin typeface="Calibri"/>
              </a:rPr>
              <a:t>Database Role: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ff0000"/>
                </a:solidFill>
                <a:latin typeface="Calibri"/>
              </a:rPr>
              <a:t>db_owner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ff0000"/>
                </a:solidFill>
                <a:latin typeface="Calibri"/>
              </a:rPr>
              <a:t>db_datareader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ff0000"/>
                </a:solidFill>
                <a:latin typeface="Calibri"/>
              </a:rPr>
              <a:t>db_datawriter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002060"/>
                </a:solidFill>
                <a:latin typeface="Calibri"/>
              </a:rPr>
              <a:t>db_securityadmin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002060"/>
                </a:solidFill>
                <a:latin typeface="Calibri"/>
              </a:rPr>
              <a:t>db_accessadmin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002060"/>
                </a:solidFill>
                <a:latin typeface="Calibri"/>
              </a:rPr>
              <a:t>db_backupoperator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002060"/>
                </a:solidFill>
                <a:latin typeface="Calibri"/>
              </a:rPr>
              <a:t>db_ddladmin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002060"/>
                </a:solidFill>
                <a:latin typeface="Calibri"/>
              </a:rPr>
              <a:t>db_denydatareader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200" spc="-1" strike="noStrike">
                <a:solidFill>
                  <a:srgbClr val="002060"/>
                </a:solidFill>
                <a:latin typeface="Calibri"/>
              </a:rPr>
              <a:t>db_denydatawriter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Segurança a Nível de Database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Imagem 6" descr=""/>
          <p:cNvPicPr/>
          <p:nvPr/>
        </p:nvPicPr>
        <p:blipFill>
          <a:blip r:embed="rId1"/>
          <a:stretch/>
        </p:blipFill>
        <p:spPr>
          <a:xfrm>
            <a:off x="5658480" y="1491840"/>
            <a:ext cx="5681520" cy="473328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sldNum" idx="13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BCF690-4ECE-4E7E-95D3-3E44C249BBDB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aixaDeTexto 7"/>
          <p:cNvSpPr/>
          <p:nvPr/>
        </p:nvSpPr>
        <p:spPr>
          <a:xfrm>
            <a:off x="834840" y="1440000"/>
            <a:ext cx="112665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2060"/>
                </a:solidFill>
                <a:latin typeface="Calibri"/>
              </a:rPr>
              <a:t>GRANT, DENY e REVOKE: Permissão mais restritiva, pois só libera o acesso a objetos específicos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 u="sng">
                <a:solidFill>
                  <a:srgbClr val="002060"/>
                </a:solidFill>
                <a:uFillTx/>
                <a:latin typeface="Calibri"/>
              </a:rPr>
              <a:t>GRANT: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2060"/>
                </a:solidFill>
                <a:latin typeface="Calibri"/>
              </a:rPr>
              <a:t>GRANT SELECT, UPDATE,INSERT ON OBJETO TO USUARIO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2060"/>
                </a:solidFill>
                <a:latin typeface="Calibri"/>
              </a:rPr>
              <a:t>GRANT EXECUTE ON PROCEDURE TO USUARIO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 u="sng">
                <a:solidFill>
                  <a:srgbClr val="002060"/>
                </a:solidFill>
                <a:uFillTx/>
                <a:latin typeface="Calibri"/>
              </a:rPr>
              <a:t>DENY: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2060"/>
                </a:solidFill>
                <a:latin typeface="Calibri"/>
              </a:rPr>
              <a:t>DENY SELECT, UPDATE,INSERT ON OBJETO TO USUARIO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 u="sng">
                <a:solidFill>
                  <a:srgbClr val="002060"/>
                </a:solidFill>
                <a:uFillTx/>
                <a:latin typeface="Calibri"/>
              </a:rPr>
              <a:t>REVOKE: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2060"/>
                </a:solidFill>
                <a:latin typeface="Calibri"/>
              </a:rPr>
              <a:t>REVOKE SELECT ON OBJETO TO USUARIO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Segurança a Nível de Objetos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sldNum" idx="14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01C19C-C62E-4940-BD37-3C1E40D915AE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2"/>
          <p:cNvSpPr/>
          <p:nvPr/>
        </p:nvSpPr>
        <p:spPr>
          <a:xfrm>
            <a:off x="236160" y="1675440"/>
            <a:ext cx="34002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3600" spc="-1" strike="noStrike">
                <a:solidFill>
                  <a:srgbClr val="292a76"/>
                </a:solidFill>
                <a:latin typeface="Calibri"/>
              </a:rPr>
              <a:t>“</a:t>
            </a:r>
            <a:r>
              <a:rPr b="0" lang="pt-BR" sz="3600" spc="-1" strike="noStrike">
                <a:solidFill>
                  <a:srgbClr val="292a76"/>
                </a:solidFill>
                <a:latin typeface="Calibri"/>
              </a:rPr>
              <a:t>Quando o desenvolvedor roda um update sem WHERE”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4" descr="Run an UPDATE script only to realize I left out the WHERE clause. (HT @spitz93147)"/>
          <p:cNvPicPr/>
          <p:nvPr/>
        </p:nvPicPr>
        <p:blipFill>
          <a:blip r:embed="rId1"/>
          <a:stretch/>
        </p:blipFill>
        <p:spPr>
          <a:xfrm>
            <a:off x="3735360" y="1675440"/>
            <a:ext cx="8456040" cy="430128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sldNum" idx="15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DE8ED7-A40A-43C4-BD5F-56216FA96023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12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Application>LibreOffice/24.2.4.2$Linux_X86_64 LibreOffice_project/d29029bfb700ea4a272da1366c5f5e7c14e351b5</Application>
  <AppVersion>15.0000</AppVersion>
  <Words>1749</Words>
  <Paragraphs>203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2016-04-04T15:53:45Z</dcterms:created>
  <dc:creator>André</dc:creator>
  <dc:description/>
  <dc:language>pt-BR</dc:language>
  <cp:lastModifiedBy/>
  <cp:lastPrinted>2024-06-17T14:50:36Z</cp:lastPrinted>
  <dcterms:modified xsi:type="dcterms:W3CDTF">2024-06-17T14:53:36Z</dcterms:modified>
  <cp:revision>194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