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</p:sldMasterIdLst>
  <p:notesMasterIdLst>
    <p:notesMasterId r:id="rId33"/>
  </p:notesMasterIdLst>
  <p:handoutMasterIdLst>
    <p:handoutMasterId r:id="rId34"/>
  </p:handoutMasterIdLst>
  <p:sldIdLst>
    <p:sldId id="256" r:id="rId4"/>
    <p:sldId id="314" r:id="rId5"/>
    <p:sldId id="371" r:id="rId6"/>
    <p:sldId id="367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4" r:id="rId19"/>
    <p:sldId id="386" r:id="rId20"/>
    <p:sldId id="387" r:id="rId21"/>
    <p:sldId id="388" r:id="rId22"/>
    <p:sldId id="389" r:id="rId23"/>
    <p:sldId id="390" r:id="rId24"/>
    <p:sldId id="391" r:id="rId25"/>
    <p:sldId id="393" r:id="rId26"/>
    <p:sldId id="395" r:id="rId27"/>
    <p:sldId id="394" r:id="rId28"/>
    <p:sldId id="396" r:id="rId29"/>
    <p:sldId id="392" r:id="rId30"/>
    <p:sldId id="357" r:id="rId31"/>
    <p:sldId id="35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" initials="A" lastIdx="0" clrIdx="0">
    <p:extLst>
      <p:ext uri="{19B8F6BF-5375-455C-9EA6-DF929625EA0E}">
        <p15:presenceInfo xmlns:p15="http://schemas.microsoft.com/office/powerpoint/2012/main" userId="86d2cb7219f4ef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7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3065" autoAdjust="0"/>
  </p:normalViewPr>
  <p:slideViewPr>
    <p:cSldViewPr snapToGrid="0">
      <p:cViewPr varScale="1">
        <p:scale>
          <a:sx n="72" d="100"/>
          <a:sy n="72" d="100"/>
        </p:scale>
        <p:origin x="2429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719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C476-56DB-4D01-AB5F-E4DDD6C9A0C7}" type="datetimeFigureOut">
              <a:rPr lang="pt-BR" smtClean="0"/>
              <a:pPr/>
              <a:t>02/07/2017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C876-A947-4040-ABB0-4E7D602C99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887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83A90-1A5A-4A5B-A4E8-8CE50392CE6B}" type="datetimeFigureOut">
              <a:rPr lang="pt-BR" smtClean="0"/>
              <a:pPr/>
              <a:t>02/07/2017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9766B-57E8-4721-B13B-CB4C49AB33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riciolima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database-administration/setting-up-your-sql-server-agent-correctly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fabriciolima.net/blog/2011/03/09/querys-do-dia-a-dia-como-visualizar-o-historico-de-um-job/" TargetMode="External"/><Relationship Id="rId4" Type="http://schemas.openxmlformats.org/officeDocument/2006/relationships/hyperlink" Target="http://www.mssqltips.com/sql-server-tip-category/27/sql-server-agent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GOf4sNnp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x-1GkPq6KV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Site Fabrício Lima – Soluções</a:t>
            </a:r>
            <a:r>
              <a:rPr lang="pt-BR" b="1" baseline="0" dirty="0"/>
              <a:t> em Banco de Dados: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b="1" baseline="0" dirty="0"/>
              <a:t> </a:t>
            </a:r>
            <a:r>
              <a:rPr lang="pt-BR" sz="2800" dirty="0">
                <a:hlinkClick r:id="rId3"/>
              </a:rPr>
              <a:t>http://www.fabriciolima.net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67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620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Leitura Complementar:</a:t>
            </a:r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dirty="0">
                <a:hlinkClick r:id="rId3"/>
              </a:rPr>
              <a:t>https://www.simple-talk.com/sql/database-administration/setting-up-your-sql-server-agent-correctly/</a:t>
            </a:r>
            <a:endParaRPr lang="pt-BR" sz="280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dirty="0"/>
              <a:t>http://www.dbabr.com.br/blog/index.php/2016/11/18/o-magico-sql-server-agent/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2800" dirty="0"/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>
              <a:buFont typeface="Arial" pitchFamily="34" charset="0"/>
              <a:buChar char="•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Série de artigos sobre o SQL Agent:</a:t>
            </a:r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dirty="0">
                <a:hlinkClick r:id="rId4"/>
              </a:rPr>
              <a:t>http://www.mssqltips.com/sql-server-tip-category/27/sql-server-agent/</a:t>
            </a:r>
            <a:endParaRPr lang="pt-BR" sz="280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280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dirty="0"/>
              <a:t> </a:t>
            </a:r>
            <a:r>
              <a:rPr lang="pt-BR" sz="2800" dirty="0">
                <a:hlinkClick r:id="rId5"/>
              </a:rPr>
              <a:t>http://www.fabriciolima.net/blog/2011/03/09/querys-do-dia-a-dia-como-visualizar-o-historico-de-um-job/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351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Complementar:</a:t>
            </a:r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Vídeo -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dbabrainstorm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Virei DBA. E agora?! - Agendando tarefas no SQL Server utilizando Jobs e Schedules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dirty="0">
                <a:solidFill>
                  <a:srgbClr val="002060"/>
                </a:solidFill>
                <a:hlinkClick r:id="rId3"/>
              </a:rPr>
              <a:t>https://www.youtube.com/watch?v=oQGOf4sNnp8</a:t>
            </a:r>
            <a:endParaRPr lang="pt-BR" sz="1200" dirty="0">
              <a:solidFill>
                <a:srgbClr val="002060"/>
              </a:solidFill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Vídeo -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dbabrainstorm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Virei DBA. E agora?! - Monitorando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SQL Server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dirty="0">
                <a:solidFill>
                  <a:srgbClr val="002060"/>
                </a:solidFill>
                <a:hlinkClick r:id="rId4"/>
              </a:rPr>
              <a:t>https://www.youtube.com/watch?v=x-1GkPq6KVE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31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1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29</a:t>
            </a:r>
          </a:p>
        </p:txBody>
      </p:sp>
    </p:spTree>
    <p:extLst>
      <p:ext uri="{BB962C8B-B14F-4D97-AF65-F5344CB8AC3E}">
        <p14:creationId xmlns:p14="http://schemas.microsoft.com/office/powerpoint/2010/main" val="7851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29</a:t>
            </a:r>
          </a:p>
        </p:txBody>
      </p:sp>
    </p:spTree>
    <p:extLst>
      <p:ext uri="{BB962C8B-B14F-4D97-AF65-F5344CB8AC3E}">
        <p14:creationId xmlns:p14="http://schemas.microsoft.com/office/powerpoint/2010/main" val="101582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29</a:t>
            </a:r>
          </a:p>
        </p:txBody>
      </p:sp>
    </p:spTree>
    <p:extLst>
      <p:ext uri="{BB962C8B-B14F-4D97-AF65-F5344CB8AC3E}">
        <p14:creationId xmlns:p14="http://schemas.microsoft.com/office/powerpoint/2010/main" val="376590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1" y="6593840"/>
            <a:ext cx="12192000" cy="26416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" y="5802172"/>
            <a:ext cx="744049" cy="791668"/>
          </a:xfrm>
          <a:prstGeom prst="rect">
            <a:avLst/>
          </a:prstGeom>
        </p:spPr>
      </p:pic>
      <p:grpSp>
        <p:nvGrpSpPr>
          <p:cNvPr id="2" name="Grupo 1"/>
          <p:cNvGrpSpPr/>
          <p:nvPr userDrawn="1"/>
        </p:nvGrpSpPr>
        <p:grpSpPr>
          <a:xfrm>
            <a:off x="0" y="76756"/>
            <a:ext cx="9282793" cy="1242640"/>
            <a:chOff x="0" y="103559"/>
            <a:chExt cx="7835899" cy="1242641"/>
          </a:xfrm>
        </p:grpSpPr>
        <p:sp>
          <p:nvSpPr>
            <p:cNvPr id="12" name="Retângulo 11"/>
            <p:cNvSpPr/>
            <p:nvPr userDrawn="1"/>
          </p:nvSpPr>
          <p:spPr>
            <a:xfrm>
              <a:off x="0" y="103559"/>
              <a:ext cx="925620" cy="1114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327666" y="115185"/>
              <a:ext cx="616565" cy="1212322"/>
            </a:xfrm>
            <a:custGeom>
              <a:avLst/>
              <a:gdLst>
                <a:gd name="connsiteX0" fmla="*/ 0 w 457200"/>
                <a:gd name="connsiteY0" fmla="*/ 0 h 533400"/>
                <a:gd name="connsiteX1" fmla="*/ 457200 w 457200"/>
                <a:gd name="connsiteY1" fmla="*/ 0 h 533400"/>
                <a:gd name="connsiteX2" fmla="*/ 457200 w 457200"/>
                <a:gd name="connsiteY2" fmla="*/ 533400 h 533400"/>
                <a:gd name="connsiteX3" fmla="*/ 0 w 457200"/>
                <a:gd name="connsiteY3" fmla="*/ 533400 h 533400"/>
                <a:gd name="connsiteX4" fmla="*/ 0 w 457200"/>
                <a:gd name="connsiteY4" fmla="*/ 0 h 533400"/>
                <a:gd name="connsiteX0" fmla="*/ 0 w 723900"/>
                <a:gd name="connsiteY0" fmla="*/ 0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0 w 723900"/>
                <a:gd name="connsiteY4" fmla="*/ 0 h 533400"/>
                <a:gd name="connsiteX0" fmla="*/ 266700 w 723900"/>
                <a:gd name="connsiteY0" fmla="*/ 12700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266700 w 723900"/>
                <a:gd name="connsiteY4" fmla="*/ 12700 h 533400"/>
                <a:gd name="connsiteX0" fmla="*/ 298174 w 723900"/>
                <a:gd name="connsiteY0" fmla="*/ 2209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298174 w 723900"/>
                <a:gd name="connsiteY4" fmla="*/ 2209 h 533400"/>
                <a:gd name="connsiteX0" fmla="*/ 79256 w 723900"/>
                <a:gd name="connsiteY0" fmla="*/ 2209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79256 w 723900"/>
                <a:gd name="connsiteY4" fmla="*/ 2209 h 533400"/>
                <a:gd name="connsiteX0" fmla="*/ 79256 w 457200"/>
                <a:gd name="connsiteY0" fmla="*/ 27964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79256 w 457200"/>
                <a:gd name="connsiteY4" fmla="*/ 27964 h 559155"/>
                <a:gd name="connsiteX0" fmla="*/ 0 w 468086"/>
                <a:gd name="connsiteY0" fmla="*/ 66597 h 559155"/>
                <a:gd name="connsiteX1" fmla="*/ 412849 w 468086"/>
                <a:gd name="connsiteY1" fmla="*/ 0 h 559155"/>
                <a:gd name="connsiteX2" fmla="*/ 468086 w 468086"/>
                <a:gd name="connsiteY2" fmla="*/ 559155 h 559155"/>
                <a:gd name="connsiteX3" fmla="*/ 10886 w 468086"/>
                <a:gd name="connsiteY3" fmla="*/ 559155 h 559155"/>
                <a:gd name="connsiteX4" fmla="*/ 0 w 468086"/>
                <a:gd name="connsiteY4" fmla="*/ 66597 h 559155"/>
                <a:gd name="connsiteX0" fmla="*/ 182277 w 457200"/>
                <a:gd name="connsiteY0" fmla="*/ 337024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182277 w 457200"/>
                <a:gd name="connsiteY4" fmla="*/ 337024 h 559155"/>
                <a:gd name="connsiteX0" fmla="*/ 53502 w 457200"/>
                <a:gd name="connsiteY0" fmla="*/ 143862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53502 w 457200"/>
                <a:gd name="connsiteY4" fmla="*/ 143862 h 559155"/>
                <a:gd name="connsiteX0" fmla="*/ 53502 w 457200"/>
                <a:gd name="connsiteY0" fmla="*/ 143862 h 559155"/>
                <a:gd name="connsiteX1" fmla="*/ 273188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53502 w 457200"/>
                <a:gd name="connsiteY4" fmla="*/ 143862 h 559155"/>
                <a:gd name="connsiteX0" fmla="*/ 0 w 468085"/>
                <a:gd name="connsiteY0" fmla="*/ 143862 h 559155"/>
                <a:gd name="connsiteX1" fmla="*/ 284073 w 468085"/>
                <a:gd name="connsiteY1" fmla="*/ 0 h 559155"/>
                <a:gd name="connsiteX2" fmla="*/ 468085 w 468085"/>
                <a:gd name="connsiteY2" fmla="*/ 559155 h 559155"/>
                <a:gd name="connsiteX3" fmla="*/ 10885 w 468085"/>
                <a:gd name="connsiteY3" fmla="*/ 559155 h 559155"/>
                <a:gd name="connsiteX4" fmla="*/ 0 w 468085"/>
                <a:gd name="connsiteY4" fmla="*/ 143862 h 559155"/>
                <a:gd name="connsiteX0" fmla="*/ 0 w 468085"/>
                <a:gd name="connsiteY0" fmla="*/ 151567 h 566860"/>
                <a:gd name="connsiteX1" fmla="*/ 263526 w 468085"/>
                <a:gd name="connsiteY1" fmla="*/ 0 h 566860"/>
                <a:gd name="connsiteX2" fmla="*/ 468085 w 468085"/>
                <a:gd name="connsiteY2" fmla="*/ 566860 h 566860"/>
                <a:gd name="connsiteX3" fmla="*/ 10885 w 468085"/>
                <a:gd name="connsiteY3" fmla="*/ 566860 h 566860"/>
                <a:gd name="connsiteX4" fmla="*/ 0 w 468085"/>
                <a:gd name="connsiteY4" fmla="*/ 151567 h 566860"/>
                <a:gd name="connsiteX0" fmla="*/ 0 w 468085"/>
                <a:gd name="connsiteY0" fmla="*/ 131021 h 566860"/>
                <a:gd name="connsiteX1" fmla="*/ 263526 w 468085"/>
                <a:gd name="connsiteY1" fmla="*/ 0 h 566860"/>
                <a:gd name="connsiteX2" fmla="*/ 468085 w 468085"/>
                <a:gd name="connsiteY2" fmla="*/ 566860 h 566860"/>
                <a:gd name="connsiteX3" fmla="*/ 10885 w 468085"/>
                <a:gd name="connsiteY3" fmla="*/ 566860 h 566860"/>
                <a:gd name="connsiteX4" fmla="*/ 0 w 468085"/>
                <a:gd name="connsiteY4" fmla="*/ 131021 h 566860"/>
                <a:gd name="connsiteX0" fmla="*/ 0 w 272888"/>
                <a:gd name="connsiteY0" fmla="*/ 131021 h 566860"/>
                <a:gd name="connsiteX1" fmla="*/ 263526 w 272888"/>
                <a:gd name="connsiteY1" fmla="*/ 0 h 566860"/>
                <a:gd name="connsiteX2" fmla="*/ 272888 w 272888"/>
                <a:gd name="connsiteY2" fmla="*/ 561723 h 566860"/>
                <a:gd name="connsiteX3" fmla="*/ 10885 w 272888"/>
                <a:gd name="connsiteY3" fmla="*/ 566860 h 566860"/>
                <a:gd name="connsiteX4" fmla="*/ 0 w 272888"/>
                <a:gd name="connsiteY4" fmla="*/ 131021 h 566860"/>
                <a:gd name="connsiteX0" fmla="*/ 0 w 272888"/>
                <a:gd name="connsiteY0" fmla="*/ 67982 h 566860"/>
                <a:gd name="connsiteX1" fmla="*/ 263526 w 272888"/>
                <a:gd name="connsiteY1" fmla="*/ 0 h 566860"/>
                <a:gd name="connsiteX2" fmla="*/ 272888 w 272888"/>
                <a:gd name="connsiteY2" fmla="*/ 561723 h 566860"/>
                <a:gd name="connsiteX3" fmla="*/ 10885 w 272888"/>
                <a:gd name="connsiteY3" fmla="*/ 566860 h 566860"/>
                <a:gd name="connsiteX4" fmla="*/ 0 w 272888"/>
                <a:gd name="connsiteY4" fmla="*/ 67982 h 566860"/>
                <a:gd name="connsiteX0" fmla="*/ 0 w 272888"/>
                <a:gd name="connsiteY0" fmla="*/ 67982 h 561723"/>
                <a:gd name="connsiteX1" fmla="*/ 263526 w 272888"/>
                <a:gd name="connsiteY1" fmla="*/ 0 h 561723"/>
                <a:gd name="connsiteX2" fmla="*/ 272888 w 272888"/>
                <a:gd name="connsiteY2" fmla="*/ 561723 h 561723"/>
                <a:gd name="connsiteX3" fmla="*/ 5264 w 272888"/>
                <a:gd name="connsiteY3" fmla="*/ 559856 h 561723"/>
                <a:gd name="connsiteX4" fmla="*/ 0 w 272888"/>
                <a:gd name="connsiteY4" fmla="*/ 67982 h 561723"/>
                <a:gd name="connsiteX0" fmla="*/ 0 w 272888"/>
                <a:gd name="connsiteY0" fmla="*/ 0 h 493741"/>
                <a:gd name="connsiteX1" fmla="*/ 263526 w 272888"/>
                <a:gd name="connsiteY1" fmla="*/ 16735 h 493741"/>
                <a:gd name="connsiteX2" fmla="*/ 272888 w 272888"/>
                <a:gd name="connsiteY2" fmla="*/ 493741 h 493741"/>
                <a:gd name="connsiteX3" fmla="*/ 5264 w 272888"/>
                <a:gd name="connsiteY3" fmla="*/ 491874 h 493741"/>
                <a:gd name="connsiteX4" fmla="*/ 0 w 272888"/>
                <a:gd name="connsiteY4" fmla="*/ 0 h 493741"/>
                <a:gd name="connsiteX0" fmla="*/ 0 w 272888"/>
                <a:gd name="connsiteY0" fmla="*/ 62335 h 556076"/>
                <a:gd name="connsiteX1" fmla="*/ 269147 w 272888"/>
                <a:gd name="connsiteY1" fmla="*/ 0 h 556076"/>
                <a:gd name="connsiteX2" fmla="*/ 272888 w 272888"/>
                <a:gd name="connsiteY2" fmla="*/ 556076 h 556076"/>
                <a:gd name="connsiteX3" fmla="*/ 5264 w 272888"/>
                <a:gd name="connsiteY3" fmla="*/ 554209 h 556076"/>
                <a:gd name="connsiteX4" fmla="*/ 0 w 272888"/>
                <a:gd name="connsiteY4" fmla="*/ 62335 h 556076"/>
                <a:gd name="connsiteX0" fmla="*/ 0 w 272888"/>
                <a:gd name="connsiteY0" fmla="*/ 45392 h 539133"/>
                <a:gd name="connsiteX1" fmla="*/ 269147 w 272888"/>
                <a:gd name="connsiteY1" fmla="*/ 0 h 539133"/>
                <a:gd name="connsiteX2" fmla="*/ 272888 w 272888"/>
                <a:gd name="connsiteY2" fmla="*/ 539133 h 539133"/>
                <a:gd name="connsiteX3" fmla="*/ 5264 w 272888"/>
                <a:gd name="connsiteY3" fmla="*/ 537266 h 539133"/>
                <a:gd name="connsiteX4" fmla="*/ 0 w 272888"/>
                <a:gd name="connsiteY4" fmla="*/ 45392 h 53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888" h="539133">
                  <a:moveTo>
                    <a:pt x="0" y="45392"/>
                  </a:moveTo>
                  <a:lnTo>
                    <a:pt x="269147" y="0"/>
                  </a:lnTo>
                  <a:lnTo>
                    <a:pt x="272888" y="539133"/>
                  </a:lnTo>
                  <a:lnTo>
                    <a:pt x="5264" y="537266"/>
                  </a:lnTo>
                  <a:cubicBezTo>
                    <a:pt x="3509" y="373308"/>
                    <a:pt x="1755" y="209350"/>
                    <a:pt x="0" y="453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 userDrawn="1"/>
          </p:nvSpPr>
          <p:spPr>
            <a:xfrm>
              <a:off x="327666" y="231384"/>
              <a:ext cx="7508233" cy="1114816"/>
            </a:xfrm>
            <a:custGeom>
              <a:avLst/>
              <a:gdLst>
                <a:gd name="connsiteX0" fmla="*/ 0 w 4064000"/>
                <a:gd name="connsiteY0" fmla="*/ 0 h 430150"/>
                <a:gd name="connsiteX1" fmla="*/ 4064000 w 4064000"/>
                <a:gd name="connsiteY1" fmla="*/ 0 h 430150"/>
                <a:gd name="connsiteX2" fmla="*/ 4064000 w 4064000"/>
                <a:gd name="connsiteY2" fmla="*/ 430150 h 430150"/>
                <a:gd name="connsiteX3" fmla="*/ 0 w 4064000"/>
                <a:gd name="connsiteY3" fmla="*/ 430150 h 430150"/>
                <a:gd name="connsiteX4" fmla="*/ 0 w 4064000"/>
                <a:gd name="connsiteY4" fmla="*/ 0 h 430150"/>
                <a:gd name="connsiteX0" fmla="*/ 0 w 4064000"/>
                <a:gd name="connsiteY0" fmla="*/ 0 h 430150"/>
                <a:gd name="connsiteX1" fmla="*/ 4064000 w 4064000"/>
                <a:gd name="connsiteY1" fmla="*/ 0 h 430150"/>
                <a:gd name="connsiteX2" fmla="*/ 3695700 w 4064000"/>
                <a:gd name="connsiteY2" fmla="*/ 430150 h 430150"/>
                <a:gd name="connsiteX3" fmla="*/ 0 w 4064000"/>
                <a:gd name="connsiteY3" fmla="*/ 430150 h 430150"/>
                <a:gd name="connsiteX4" fmla="*/ 0 w 4064000"/>
                <a:gd name="connsiteY4" fmla="*/ 0 h 4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430150">
                  <a:moveTo>
                    <a:pt x="0" y="0"/>
                  </a:moveTo>
                  <a:lnTo>
                    <a:pt x="4064000" y="0"/>
                  </a:lnTo>
                  <a:lnTo>
                    <a:pt x="3695700" y="430150"/>
                  </a:lnTo>
                  <a:lnTo>
                    <a:pt x="0" y="430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30" y="257424"/>
            <a:ext cx="3021872" cy="1061972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29</a:t>
            </a:r>
          </a:p>
        </p:txBody>
      </p:sp>
    </p:spTree>
    <p:extLst>
      <p:ext uri="{BB962C8B-B14F-4D97-AF65-F5344CB8AC3E}">
        <p14:creationId xmlns:p14="http://schemas.microsoft.com/office/powerpoint/2010/main" val="37230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604000"/>
            <a:ext cx="12192000" cy="26670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5905500"/>
            <a:ext cx="966824" cy="10287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0" y="-60076"/>
            <a:ext cx="3021872" cy="1061972"/>
          </a:xfrm>
          <a:prstGeom prst="rect">
            <a:avLst/>
          </a:prstGeom>
        </p:spPr>
      </p:pic>
      <p:sp>
        <p:nvSpPr>
          <p:cNvPr id="5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29</a:t>
            </a:r>
          </a:p>
        </p:txBody>
      </p:sp>
    </p:spTree>
    <p:extLst>
      <p:ext uri="{BB962C8B-B14F-4D97-AF65-F5344CB8AC3E}">
        <p14:creationId xmlns:p14="http://schemas.microsoft.com/office/powerpoint/2010/main" val="4988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upo 3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Retângulo 6"/>
              <p:cNvSpPr/>
              <p:nvPr userDrawn="1"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Treinamento SQL Server</a:t>
                </a:r>
              </a:p>
            </p:txBody>
          </p:sp>
          <p:pic>
            <p:nvPicPr>
              <p:cNvPr id="2" name="Imagem 1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57917"/>
                <a:ext cx="12192000" cy="4300083"/>
              </a:xfrm>
              <a:prstGeom prst="rect">
                <a:avLst/>
              </a:prstGeom>
            </p:spPr>
          </p:pic>
        </p:grpSp>
        <p:pic>
          <p:nvPicPr>
            <p:cNvPr id="5" name="Imagem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066" y="65332"/>
              <a:ext cx="3021872" cy="1061972"/>
            </a:xfrm>
            <a:prstGeom prst="rect">
              <a:avLst/>
            </a:prstGeom>
          </p:spPr>
        </p:pic>
      </p:grpSp>
      <p:sp>
        <p:nvSpPr>
          <p:cNvPr id="8" name="Espaço Reservado para Número de Slide 13"/>
          <p:cNvSpPr>
            <a:spLocks noGrp="1"/>
          </p:cNvSpPr>
          <p:nvPr>
            <p:ph type="sldNum" sz="quarter" idx="4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76F54FF-76C4-4040-9315-59D5D23324F5}" type="slidenum">
              <a:rPr lang="pt-BR" smtClean="0"/>
              <a:pPr/>
              <a:t>‹nº›</a:t>
            </a:fld>
            <a:r>
              <a:rPr lang="pt-BR" dirty="0"/>
              <a:t> de 29</a:t>
            </a:r>
          </a:p>
        </p:txBody>
      </p:sp>
    </p:spTree>
    <p:extLst>
      <p:ext uri="{BB962C8B-B14F-4D97-AF65-F5344CB8AC3E}">
        <p14:creationId xmlns:p14="http://schemas.microsoft.com/office/powerpoint/2010/main" val="8300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mGqJwp-2uc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2816890"/>
            <a:ext cx="12192000" cy="7930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600" b="1" i="1" dirty="0">
                <a:solidFill>
                  <a:schemeClr val="bg1"/>
                </a:solidFill>
              </a:rPr>
              <a:t>Tarefas do dia a dia de um DBA</a:t>
            </a:r>
            <a:endParaRPr lang="pt-BR" sz="4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603467"/>
            <a:ext cx="12192000" cy="9365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100" b="1" dirty="0">
                <a:solidFill>
                  <a:srgbClr val="292A76"/>
                </a:solidFill>
              </a:rPr>
              <a:t>Treinamento SQL Server</a:t>
            </a:r>
            <a:endParaRPr lang="pt-BR" dirty="0">
              <a:solidFill>
                <a:srgbClr val="000099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31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Steps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5852" y="1438275"/>
            <a:ext cx="830164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95130" y="1300786"/>
            <a:ext cx="2490995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“OK”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Pronto. Step criado!</a:t>
            </a:r>
            <a:endParaRPr lang="pt-BR" sz="60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10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Steps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253" y="1447800"/>
            <a:ext cx="8979494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11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3548270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canto esquerdo, clicar na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“Schedules”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“New”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Schedule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0" y="1771650"/>
            <a:ext cx="7200000" cy="404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12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Schedule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6782" y="1438275"/>
            <a:ext cx="579428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042780" y="1396036"/>
            <a:ext cx="391022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Preencher com as opções desejadas</a:t>
            </a: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“OK”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Pronto. Schedule criado!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13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Schedule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253" y="1457325"/>
            <a:ext cx="8979494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14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457200" algn="ctr">
              <a:spcAft>
                <a:spcPts val="800"/>
              </a:spcAft>
            </a:pPr>
            <a:r>
              <a:rPr lang="pt-BR" sz="40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Criar Notificação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95129" y="1300786"/>
            <a:ext cx="36720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canto esquerdo, clicar na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“Notifications”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Marcar 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“E-mail”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e selecionar 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“Operator” 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criado anteriormente.</a:t>
            </a: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“OK”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575" y="1971675"/>
            <a:ext cx="7200000" cy="404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15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Job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129" y="1300786"/>
            <a:ext cx="3672095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Pronto. Job criado!!!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4852" y="3324225"/>
            <a:ext cx="504229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16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0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Notificação de Falha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129" y="1300786"/>
            <a:ext cx="5891421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Notificação de Falha do Job: 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13" y="3052763"/>
            <a:ext cx="9553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17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Histórico de um Job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130" y="1300786"/>
            <a:ext cx="3252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com o botão direito no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Job -&gt; History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Descrição do Erro do Job: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4450" y="1438275"/>
            <a:ext cx="575116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18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Alerta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129" y="1300786"/>
            <a:ext cx="10853945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SQL Server Agent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clicar com o botão direito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Alert -&gt; New Alert...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8157" y="2933700"/>
            <a:ext cx="3595687" cy="342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19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1861617"/>
            <a:ext cx="12277060" cy="9365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300" b="1" i="1" dirty="0">
                <a:solidFill>
                  <a:srgbClr val="292A76"/>
                </a:solidFill>
              </a:rPr>
              <a:t>Assistir ao vídeo: </a:t>
            </a:r>
            <a:r>
              <a:rPr lang="pt-BR" sz="3300" dirty="0">
                <a:hlinkClick r:id="rId2"/>
              </a:rPr>
              <a:t>https://www.youtube.com/watch?v=0mGqJwp-2uc</a:t>
            </a:r>
            <a:endParaRPr lang="pt-BR" sz="3300" dirty="0"/>
          </a:p>
          <a:p>
            <a:pPr algn="ctr"/>
            <a:endParaRPr lang="pt-BR" sz="5400" dirty="0"/>
          </a:p>
          <a:p>
            <a:pPr algn="ctr"/>
            <a:endParaRPr lang="pt-BR" sz="5400" i="1" dirty="0">
              <a:solidFill>
                <a:srgbClr val="000099"/>
              </a:solidFill>
            </a:endParaRPr>
          </a:p>
          <a:p>
            <a:pPr algn="ctr"/>
            <a:endParaRPr lang="pt-BR" sz="5400" i="1" dirty="0">
              <a:solidFill>
                <a:srgbClr val="000099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2816890"/>
            <a:ext cx="12192000" cy="7930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600" b="1" dirty="0">
                <a:solidFill>
                  <a:schemeClr val="bg1"/>
                </a:solidFill>
              </a:rPr>
              <a:t>SQL Server Agent</a:t>
            </a:r>
            <a:endParaRPr lang="pt-BR" sz="4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</a:t>
            </a:fld>
            <a:r>
              <a:rPr lang="pt-BR"/>
              <a:t> de 29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0CC23E2-7BDF-4510-B066-87D8A7749B73}"/>
              </a:ext>
            </a:extLst>
          </p:cNvPr>
          <p:cNvSpPr txBox="1">
            <a:spLocks/>
          </p:cNvSpPr>
          <p:nvPr/>
        </p:nvSpPr>
        <p:spPr>
          <a:xfrm>
            <a:off x="0" y="484255"/>
            <a:ext cx="12192000" cy="9365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100" b="1" i="1" dirty="0">
                <a:solidFill>
                  <a:srgbClr val="292A76"/>
                </a:solidFill>
              </a:rPr>
              <a:t>Modulo 05</a:t>
            </a:r>
            <a:endParaRPr lang="pt-BR" sz="5400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1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Alerta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130" y="1300786"/>
            <a:ext cx="4634120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Colocar o nome do Alerta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Selecionar o código no campo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“Severity”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726" y="1447800"/>
            <a:ext cx="561417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20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Alerta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051" y="1447800"/>
            <a:ext cx="561417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95129" y="1300786"/>
            <a:ext cx="4929396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canto esquerdo, clicar na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“Response”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Marcar 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“Notify operators”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selecionar 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“Operator” 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criado anteriormente e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“E-mail”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“OK”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21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Alerta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129" y="1300786"/>
            <a:ext cx="4872246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Pronto. Alerta criado!!!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605088"/>
            <a:ext cx="4267200" cy="354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22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5130" y="1300786"/>
            <a:ext cx="11267000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Envio de E-mail: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Propriedades do Agent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451" y="2976038"/>
            <a:ext cx="10193098" cy="295327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23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79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en you have to explain to one of the directors that taking the mean of the means won’t give you the grand mean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49" y="1460094"/>
            <a:ext cx="6396370" cy="456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17866" y="1460094"/>
            <a:ext cx="431362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>
                <a:solidFill>
                  <a:srgbClr val="292A76"/>
                </a:solidFill>
              </a:rPr>
              <a:t>“</a:t>
            </a:r>
            <a:r>
              <a:rPr lang="en-US" sz="3800" b="1" dirty="0" err="1">
                <a:solidFill>
                  <a:srgbClr val="292A76"/>
                </a:solidFill>
              </a:rPr>
              <a:t>Quando</a:t>
            </a:r>
            <a:r>
              <a:rPr lang="en-US" sz="3800" b="1" dirty="0">
                <a:solidFill>
                  <a:srgbClr val="292A76"/>
                </a:solidFill>
              </a:rPr>
              <a:t> o </a:t>
            </a:r>
            <a:r>
              <a:rPr lang="en-US" sz="3800" b="1" dirty="0" err="1">
                <a:solidFill>
                  <a:srgbClr val="292A76"/>
                </a:solidFill>
              </a:rPr>
              <a:t>cliente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diz</a:t>
            </a:r>
            <a:r>
              <a:rPr lang="en-US" sz="3800" b="1" dirty="0">
                <a:solidFill>
                  <a:srgbClr val="292A76"/>
                </a:solidFill>
              </a:rPr>
              <a:t> que </a:t>
            </a:r>
            <a:r>
              <a:rPr lang="en-US" sz="3800" b="1" dirty="0" err="1">
                <a:solidFill>
                  <a:srgbClr val="292A76"/>
                </a:solidFill>
              </a:rPr>
              <a:t>os</a:t>
            </a:r>
            <a:r>
              <a:rPr lang="en-US" sz="3800" b="1" dirty="0">
                <a:solidFill>
                  <a:srgbClr val="292A76"/>
                </a:solidFill>
              </a:rPr>
              <a:t> jobs dele </a:t>
            </a:r>
            <a:r>
              <a:rPr lang="en-US" sz="3800" b="1" dirty="0" err="1">
                <a:solidFill>
                  <a:srgbClr val="292A76"/>
                </a:solidFill>
              </a:rPr>
              <a:t>mandam</a:t>
            </a:r>
            <a:r>
              <a:rPr lang="en-US" sz="3800" b="1" dirty="0">
                <a:solidFill>
                  <a:srgbClr val="292A76"/>
                </a:solidFill>
              </a:rPr>
              <a:t> e-mail de </a:t>
            </a:r>
            <a:r>
              <a:rPr lang="en-US" sz="3800" b="1" dirty="0" err="1">
                <a:solidFill>
                  <a:srgbClr val="292A76"/>
                </a:solidFill>
              </a:rPr>
              <a:t>falha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sem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ele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ter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configurado</a:t>
            </a:r>
            <a:r>
              <a:rPr lang="en-US" sz="3800" b="1" dirty="0">
                <a:solidFill>
                  <a:srgbClr val="292A76"/>
                </a:solidFill>
              </a:rPr>
              <a:t> o Agent.</a:t>
            </a:r>
            <a:r>
              <a:rPr lang="pt-BR" sz="3800" dirty="0"/>
              <a:t>”</a:t>
            </a:r>
            <a:endParaRPr lang="en-US" sz="3800" b="1" dirty="0">
              <a:solidFill>
                <a:srgbClr val="292A76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19753" y="111082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Propriedades do Agent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24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7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5130" y="1300786"/>
            <a:ext cx="11267000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Alteração Limite de histórico dos Jobs: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Propriedades do Agent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58" y="2662611"/>
            <a:ext cx="10075285" cy="3726279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25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145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56089" y="2321332"/>
            <a:ext cx="431362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>
                <a:solidFill>
                  <a:srgbClr val="292A76"/>
                </a:solidFill>
              </a:rPr>
              <a:t>“</a:t>
            </a:r>
            <a:r>
              <a:rPr lang="en-US" sz="3800" b="1" dirty="0" err="1">
                <a:solidFill>
                  <a:srgbClr val="292A76"/>
                </a:solidFill>
              </a:rPr>
              <a:t>Quando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eu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vou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conferir</a:t>
            </a:r>
            <a:r>
              <a:rPr lang="en-US" sz="3800" b="1" dirty="0">
                <a:solidFill>
                  <a:srgbClr val="292A76"/>
                </a:solidFill>
              </a:rPr>
              <a:t> o </a:t>
            </a:r>
            <a:r>
              <a:rPr lang="en-US" sz="3800" b="1" dirty="0" err="1">
                <a:solidFill>
                  <a:srgbClr val="292A76"/>
                </a:solidFill>
              </a:rPr>
              <a:t>histórico</a:t>
            </a:r>
            <a:r>
              <a:rPr lang="en-US" sz="3800" b="1" dirty="0">
                <a:solidFill>
                  <a:srgbClr val="292A76"/>
                </a:solidFill>
              </a:rPr>
              <a:t> de </a:t>
            </a:r>
            <a:r>
              <a:rPr lang="en-US" sz="3800" b="1" dirty="0" err="1">
                <a:solidFill>
                  <a:srgbClr val="292A76"/>
                </a:solidFill>
              </a:rPr>
              <a:t>falha</a:t>
            </a:r>
            <a:r>
              <a:rPr lang="en-US" sz="3800" b="1" dirty="0">
                <a:solidFill>
                  <a:srgbClr val="292A76"/>
                </a:solidFill>
              </a:rPr>
              <a:t> de um job e </a:t>
            </a:r>
            <a:r>
              <a:rPr lang="en-US" sz="3800" b="1" dirty="0" err="1">
                <a:solidFill>
                  <a:srgbClr val="292A76"/>
                </a:solidFill>
              </a:rPr>
              <a:t>ele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já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foi</a:t>
            </a:r>
            <a:r>
              <a:rPr lang="en-US" sz="3800" b="1" dirty="0">
                <a:solidFill>
                  <a:srgbClr val="292A76"/>
                </a:solidFill>
              </a:rPr>
              <a:t> </a:t>
            </a:r>
            <a:r>
              <a:rPr lang="en-US" sz="3800" b="1" dirty="0" err="1">
                <a:solidFill>
                  <a:srgbClr val="292A76"/>
                </a:solidFill>
              </a:rPr>
              <a:t>apagado</a:t>
            </a:r>
            <a:r>
              <a:rPr lang="en-US" sz="3800" b="1" dirty="0">
                <a:solidFill>
                  <a:srgbClr val="292A76"/>
                </a:solidFill>
              </a:rPr>
              <a:t>.</a:t>
            </a:r>
            <a:r>
              <a:rPr lang="pt-BR" sz="3800" dirty="0"/>
              <a:t>”</a:t>
            </a:r>
            <a:endParaRPr lang="en-US" sz="3800" b="1" dirty="0">
              <a:solidFill>
                <a:srgbClr val="292A76"/>
              </a:solidFill>
            </a:endParaRPr>
          </a:p>
        </p:txBody>
      </p:sp>
      <p:pic>
        <p:nvPicPr>
          <p:cNvPr id="2050" name="Picture 2" descr="After switching a number of on call shifts around and now finding yourself in the middle of the rearranged clump. (HT @BBassi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354" y="1909985"/>
            <a:ext cx="6363728" cy="357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79511" y="217821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Propriedades do Agent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26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7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799" y="1304013"/>
            <a:ext cx="112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pt-BR" sz="6600" b="1" dirty="0"/>
          </a:p>
          <a:p>
            <a:pPr lvl="0" algn="ctr"/>
            <a:endParaRPr lang="pt-BR" sz="6600" b="1" dirty="0">
              <a:solidFill>
                <a:srgbClr val="002060"/>
              </a:solidFill>
            </a:endParaRPr>
          </a:p>
          <a:p>
            <a:pPr lvl="0" algn="ctr"/>
            <a:r>
              <a:rPr lang="pt-BR" sz="6600" b="1" dirty="0">
                <a:solidFill>
                  <a:srgbClr val="002060"/>
                </a:solidFill>
              </a:rPr>
              <a:t>DEMO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1799" y="206734"/>
            <a:ext cx="8086476" cy="109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Jobs, Operators e Alertas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27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48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Criar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JOB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Criar Steps, Schedules, Notificações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Criar Alertas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Alterar o limite do histórico de execuções dos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1799" y="206734"/>
            <a:ext cx="8086476" cy="109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Resumo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28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81799" y="206734"/>
            <a:ext cx="8086476" cy="1097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Dúvidas</a:t>
            </a:r>
          </a:p>
        </p:txBody>
      </p:sp>
      <p:pic>
        <p:nvPicPr>
          <p:cNvPr id="4" name="Imagem 3" descr="duvidas-300x3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000" y="1463817"/>
            <a:ext cx="5040000" cy="5040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29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5130" y="1300786"/>
            <a:ext cx="11267000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Criar Operator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Criar Job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Criar Steps</a:t>
            </a:r>
          </a:p>
          <a:p>
            <a:pPr marL="1371600" lvl="2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Executar CMD, PowerShell, Pacotes do SSIS, T-SQL e etc.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Criar Schedule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Criar Notificação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Criar Alertas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Jobs, Operators e Alertas</a:t>
            </a:r>
            <a:endParaRPr lang="pt-BR" sz="4000" b="1" dirty="0">
              <a:solidFill>
                <a:srgbClr val="292A76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3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5130" y="1300786"/>
            <a:ext cx="11267000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SQL Server Agent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clicar com o botão direito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Operators -&gt; New Operator...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Operator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0957" y="2957513"/>
            <a:ext cx="4510087" cy="342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4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29" y="1300786"/>
            <a:ext cx="4643645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Preencher os campos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“Name”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 e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“E-mail name”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Marcar 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“Enabled”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“OK”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Pronto. Operator criado!</a:t>
            </a:r>
            <a:endParaRPr lang="pt-BR" sz="60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Operator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7899" y="1441197"/>
            <a:ext cx="561417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5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3820" y="3575192"/>
            <a:ext cx="6554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</a:rPr>
              <a:t>Tarefas do dia a dia de um DBA</a:t>
            </a:r>
          </a:p>
          <a:p>
            <a:endParaRPr lang="pt-BR" sz="3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5130" y="1300786"/>
            <a:ext cx="11267000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SQL Server Agent</a:t>
            </a: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clicar com o botão direito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Jobs -&gt; New Job...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Job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3825" y="2616221"/>
            <a:ext cx="4324350" cy="367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6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3548270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Preencher os campos sinalizados ao lado.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Marcar 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“Enabled”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Job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50" y="1876425"/>
            <a:ext cx="7200000" cy="404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7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3548270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canto esquerdo, clicar na opção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“Steps”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Clicar em </a:t>
            </a:r>
            <a:r>
              <a:rPr lang="pt-BR" sz="2800" b="1" dirty="0">
                <a:solidFill>
                  <a:srgbClr val="00206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“New”</a:t>
            </a:r>
            <a:endParaRPr lang="pt-BR" sz="6000" b="1" dirty="0">
              <a:solidFill>
                <a:srgbClr val="00206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Steps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350" y="1819275"/>
            <a:ext cx="7200000" cy="404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8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292A76"/>
                </a:solidFill>
              </a:rPr>
              <a:t>Criar Steps</a:t>
            </a:r>
            <a:endParaRPr lang="pt-BR" sz="4000" b="1" dirty="0">
              <a:solidFill>
                <a:srgbClr val="292A76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5177" y="1438275"/>
            <a:ext cx="830164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6F54FF-76C4-4040-9315-59D5D23324F5}" type="slidenum">
              <a:rPr lang="pt-BR" smtClean="0"/>
              <a:pPr/>
              <a:t>9</a:t>
            </a:fld>
            <a:r>
              <a:rPr lang="pt-BR"/>
              <a:t> de 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427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766</Words>
  <Application>Microsoft Office PowerPoint</Application>
  <PresentationFormat>Widescreen</PresentationFormat>
  <Paragraphs>208</Paragraphs>
  <Slides>29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1_Tema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</dc:creator>
  <cp:lastModifiedBy>Fabrício Lima</cp:lastModifiedBy>
  <cp:revision>255</cp:revision>
  <dcterms:created xsi:type="dcterms:W3CDTF">2016-04-04T15:53:45Z</dcterms:created>
  <dcterms:modified xsi:type="dcterms:W3CDTF">2017-07-02T23:21:34Z</dcterms:modified>
</cp:coreProperties>
</file>