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9" autoAdjust="0"/>
    <p:restoredTop sz="94648" autoAdjust="0"/>
  </p:normalViewPr>
  <p:slideViewPr>
    <p:cSldViewPr snapToGrid="0">
      <p:cViewPr varScale="1">
        <p:scale>
          <a:sx n="90" d="100"/>
          <a:sy n="90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17/08/2023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3675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9406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9262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063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07837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2209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33647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4239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17/08/2023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17/08/2023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17/08/2023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17/08/2023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17/08/2023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17/08/2023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17/08/2023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17/08/2023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17/08/2023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17/08/2023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17/08/2023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17/08/2023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4500" dirty="0">
                <a:solidFill>
                  <a:schemeClr val="bg1"/>
                </a:solidFill>
              </a:rPr>
              <a:t>INFOMÁRTICA APLICADA A LOGISTICA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3775653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CARLOS GIOVANNI MENEZES DA SILVA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B6CC201-373D-4632-BD60-ACBD61D3BE97}"/>
              </a:ext>
            </a:extLst>
          </p:cNvPr>
          <p:cNvSpPr txBox="1">
            <a:spLocks/>
          </p:cNvSpPr>
          <p:nvPr/>
        </p:nvSpPr>
        <p:spPr>
          <a:xfrm>
            <a:off x="7931546" y="5409315"/>
            <a:ext cx="3775653" cy="484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7CEBFF"/>
                </a:solidFill>
              </a:rPr>
              <a:t>1º semestre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01" y="1208853"/>
            <a:ext cx="7298528" cy="347592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até uma ferramenta poderosa como Excel pode sofrer com problemas, é algo normal, Neste tópico conhecemos um pouco mais sobre solucionar os problemas decorrentes que possam vim aparecer quando estamos trabalhando com os dados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CF8275F-910F-4323-9FD1-9D9CDE54AF67}"/>
              </a:ext>
            </a:extLst>
          </p:cNvPr>
          <p:cNvGrpSpPr/>
          <p:nvPr/>
        </p:nvGrpSpPr>
        <p:grpSpPr>
          <a:xfrm>
            <a:off x="447817" y="738617"/>
            <a:ext cx="11290860" cy="767179"/>
            <a:chOff x="447817" y="738617"/>
            <a:chExt cx="11290860" cy="767179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4DDA73-F218-4485-A24E-1610D2633413}"/>
                </a:ext>
              </a:extLst>
            </p:cNvPr>
            <p:cNvSpPr/>
            <p:nvPr/>
          </p:nvSpPr>
          <p:spPr>
            <a:xfrm>
              <a:off x="447817" y="738617"/>
              <a:ext cx="11290860" cy="767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A1147827-F2A8-4971-A682-81FFAFE9BF40}"/>
                </a:ext>
              </a:extLst>
            </p:cNvPr>
            <p:cNvSpPr txBox="1">
              <a:spLocks/>
            </p:cNvSpPr>
            <p:nvPr/>
          </p:nvSpPr>
          <p:spPr>
            <a:xfrm>
              <a:off x="460437" y="849653"/>
              <a:ext cx="7298528" cy="5451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0" kern="1200" cap="all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Solução de problemas</a:t>
              </a: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875CA784-D67E-45A9-BC07-6DEEEE03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71" y="2249942"/>
            <a:ext cx="2035194" cy="1062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0952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01" y="1208853"/>
            <a:ext cx="7298528" cy="3188975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APRESENTAÇÃO DA FERRAMENTA EXCEL, PRIMEIRAMENTE É EXPOSTO COMO SE CRIA UMA TABELA NO EXCEL.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E52D90-183E-4C19-8001-01763B162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64" y="1716026"/>
            <a:ext cx="2279773" cy="17750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CCF8275F-910F-4323-9FD1-9D9CDE54AF67}"/>
              </a:ext>
            </a:extLst>
          </p:cNvPr>
          <p:cNvGrpSpPr/>
          <p:nvPr/>
        </p:nvGrpSpPr>
        <p:grpSpPr>
          <a:xfrm>
            <a:off x="447817" y="738617"/>
            <a:ext cx="11290860" cy="767179"/>
            <a:chOff x="447817" y="738617"/>
            <a:chExt cx="11290860" cy="767179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4DDA73-F218-4485-A24E-1610D2633413}"/>
                </a:ext>
              </a:extLst>
            </p:cNvPr>
            <p:cNvSpPr/>
            <p:nvPr/>
          </p:nvSpPr>
          <p:spPr>
            <a:xfrm>
              <a:off x="447817" y="738617"/>
              <a:ext cx="11290860" cy="767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A1147827-F2A8-4971-A682-81FFAFE9BF40}"/>
                </a:ext>
              </a:extLst>
            </p:cNvPr>
            <p:cNvSpPr txBox="1">
              <a:spLocks/>
            </p:cNvSpPr>
            <p:nvPr/>
          </p:nvSpPr>
          <p:spPr>
            <a:xfrm>
              <a:off x="460437" y="849653"/>
              <a:ext cx="7298528" cy="5451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0" kern="1200" cap="all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INTRODUÇÃO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01" y="1208853"/>
            <a:ext cx="7298528" cy="3188975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COMO COMPARTILHAR SEU TRABALHO CRIADO É COMUNICADO ATRAVÉS DESSE TÓPICO, SEJA ELE DE FORMA ON-LINE OU IMPRESSA.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DB331F-648F-4DEB-BAF4-746774BD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2" y="1869862"/>
            <a:ext cx="1959638" cy="17124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84B0EFA6-9D08-40CB-B4A6-A5DA52D783F6}"/>
              </a:ext>
            </a:extLst>
          </p:cNvPr>
          <p:cNvGrpSpPr/>
          <p:nvPr/>
        </p:nvGrpSpPr>
        <p:grpSpPr>
          <a:xfrm>
            <a:off x="447817" y="738617"/>
            <a:ext cx="11290860" cy="767179"/>
            <a:chOff x="447817" y="738617"/>
            <a:chExt cx="11290860" cy="76717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51DE784-9539-4917-B782-21D3AA8EC22B}"/>
                </a:ext>
              </a:extLst>
            </p:cNvPr>
            <p:cNvSpPr/>
            <p:nvPr/>
          </p:nvSpPr>
          <p:spPr>
            <a:xfrm>
              <a:off x="447817" y="738617"/>
              <a:ext cx="11290860" cy="767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ítulo 1">
              <a:extLst>
                <a:ext uri="{FF2B5EF4-FFF2-40B4-BE49-F238E27FC236}">
                  <a16:creationId xmlns:a16="http://schemas.microsoft.com/office/drawing/2014/main" id="{A6DFE233-59A2-4033-9360-DA9B6930D61D}"/>
                </a:ext>
              </a:extLst>
            </p:cNvPr>
            <p:cNvSpPr txBox="1">
              <a:spLocks/>
            </p:cNvSpPr>
            <p:nvPr/>
          </p:nvSpPr>
          <p:spPr>
            <a:xfrm>
              <a:off x="460437" y="849653"/>
              <a:ext cx="7298528" cy="5451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0" kern="1200" cap="all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COLABORAR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06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1616832"/>
            <a:ext cx="5294905" cy="91621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IMPRESSÃO: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4B0EFA6-9D08-40CB-B4A6-A5DA52D783F6}"/>
              </a:ext>
            </a:extLst>
          </p:cNvPr>
          <p:cNvGrpSpPr/>
          <p:nvPr/>
        </p:nvGrpSpPr>
        <p:grpSpPr>
          <a:xfrm>
            <a:off x="447817" y="738617"/>
            <a:ext cx="11290860" cy="767179"/>
            <a:chOff x="447817" y="738617"/>
            <a:chExt cx="11290860" cy="76717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51DE784-9539-4917-B782-21D3AA8EC22B}"/>
                </a:ext>
              </a:extLst>
            </p:cNvPr>
            <p:cNvSpPr/>
            <p:nvPr/>
          </p:nvSpPr>
          <p:spPr>
            <a:xfrm>
              <a:off x="447817" y="738617"/>
              <a:ext cx="11290860" cy="767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ítulo 1">
              <a:extLst>
                <a:ext uri="{FF2B5EF4-FFF2-40B4-BE49-F238E27FC236}">
                  <a16:creationId xmlns:a16="http://schemas.microsoft.com/office/drawing/2014/main" id="{A6DFE233-59A2-4033-9360-DA9B6930D61D}"/>
                </a:ext>
              </a:extLst>
            </p:cNvPr>
            <p:cNvSpPr txBox="1">
              <a:spLocks/>
            </p:cNvSpPr>
            <p:nvPr/>
          </p:nvSpPr>
          <p:spPr>
            <a:xfrm>
              <a:off x="460437" y="849653"/>
              <a:ext cx="7298528" cy="5451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0" kern="1200" cap="all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COLABORAR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347CB21D-1033-46C5-9445-8B0F16EA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36" y="2074938"/>
            <a:ext cx="5294905" cy="302980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8E9B51B0-2D28-48CF-8716-7ACA793EBA02}"/>
              </a:ext>
            </a:extLst>
          </p:cNvPr>
          <p:cNvSpPr txBox="1">
            <a:spLocks/>
          </p:cNvSpPr>
          <p:nvPr/>
        </p:nvSpPr>
        <p:spPr>
          <a:xfrm>
            <a:off x="6215777" y="1616831"/>
            <a:ext cx="5294905" cy="9162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COMPARTILHAR: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52AD0B-0375-423F-AB0E-68B4F95B2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396" y="2229165"/>
            <a:ext cx="468695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01" y="1208853"/>
            <a:ext cx="7298528" cy="3188975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Conhecemos a partir desse tópico a como se manipular os dados em que trabalhamos no Excel, conhecendo fórmulas e funções para isso.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CF8275F-910F-4323-9FD1-9D9CDE54AF67}"/>
              </a:ext>
            </a:extLst>
          </p:cNvPr>
          <p:cNvGrpSpPr/>
          <p:nvPr/>
        </p:nvGrpSpPr>
        <p:grpSpPr>
          <a:xfrm>
            <a:off x="447817" y="738617"/>
            <a:ext cx="11290860" cy="767179"/>
            <a:chOff x="447817" y="738617"/>
            <a:chExt cx="11290860" cy="767179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4DDA73-F218-4485-A24E-1610D2633413}"/>
                </a:ext>
              </a:extLst>
            </p:cNvPr>
            <p:cNvSpPr/>
            <p:nvPr/>
          </p:nvSpPr>
          <p:spPr>
            <a:xfrm>
              <a:off x="447817" y="738617"/>
              <a:ext cx="11290860" cy="767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A1147827-F2A8-4971-A682-81FFAFE9BF40}"/>
                </a:ext>
              </a:extLst>
            </p:cNvPr>
            <p:cNvSpPr txBox="1">
              <a:spLocks/>
            </p:cNvSpPr>
            <p:nvPr/>
          </p:nvSpPr>
          <p:spPr>
            <a:xfrm>
              <a:off x="460437" y="849653"/>
              <a:ext cx="7298528" cy="5451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0" kern="1200" cap="all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Funções e fórmulas</a:t>
              </a: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A83785C1-213A-4F4D-81B8-02CC1ACB9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2" y="1968803"/>
            <a:ext cx="2314818" cy="11035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6037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CF8275F-910F-4323-9FD1-9D9CDE54AF67}"/>
              </a:ext>
            </a:extLst>
          </p:cNvPr>
          <p:cNvGrpSpPr/>
          <p:nvPr/>
        </p:nvGrpSpPr>
        <p:grpSpPr>
          <a:xfrm>
            <a:off x="447817" y="738617"/>
            <a:ext cx="11290860" cy="767179"/>
            <a:chOff x="447817" y="738617"/>
            <a:chExt cx="11290860" cy="767179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4DDA73-F218-4485-A24E-1610D2633413}"/>
                </a:ext>
              </a:extLst>
            </p:cNvPr>
            <p:cNvSpPr/>
            <p:nvPr/>
          </p:nvSpPr>
          <p:spPr>
            <a:xfrm>
              <a:off x="447817" y="738617"/>
              <a:ext cx="11290860" cy="767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A1147827-F2A8-4971-A682-81FFAFE9BF40}"/>
                </a:ext>
              </a:extLst>
            </p:cNvPr>
            <p:cNvSpPr txBox="1">
              <a:spLocks/>
            </p:cNvSpPr>
            <p:nvPr/>
          </p:nvSpPr>
          <p:spPr>
            <a:xfrm>
              <a:off x="460437" y="849653"/>
              <a:ext cx="7298528" cy="5451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0" kern="1200" cap="all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Funções e fórmulas</a:t>
              </a: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10938FC1-9962-4270-85E2-0D544B44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16" y="1573506"/>
            <a:ext cx="4866461" cy="4827296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7A09F708-3A4A-45DF-845E-BABC7840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407" y="1707701"/>
            <a:ext cx="6284270" cy="2977075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Desde as funções iniciais, começando do básico ao avançado como tratamos erros provenientes de uma cadeia imensa que podemos alcançar no </a:t>
            </a:r>
            <a:r>
              <a:rPr lang="pt-BR" dirty="0" err="1">
                <a:solidFill>
                  <a:schemeClr val="tx1"/>
                </a:solidFill>
              </a:rPr>
              <a:t>excel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937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01" y="1208853"/>
            <a:ext cx="7298528" cy="3188975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Ao trabalhar com um conjunto de dados maiores, devemos conseguir analisar os mesmos para que de forma clara e objetiva podermos sanar dúvidas e problemas.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CF8275F-910F-4323-9FD1-9D9CDE54AF67}"/>
              </a:ext>
            </a:extLst>
          </p:cNvPr>
          <p:cNvGrpSpPr/>
          <p:nvPr/>
        </p:nvGrpSpPr>
        <p:grpSpPr>
          <a:xfrm>
            <a:off x="447817" y="738617"/>
            <a:ext cx="11290860" cy="767179"/>
            <a:chOff x="447817" y="738617"/>
            <a:chExt cx="11290860" cy="767179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4DDA73-F218-4485-A24E-1610D2633413}"/>
                </a:ext>
              </a:extLst>
            </p:cNvPr>
            <p:cNvSpPr/>
            <p:nvPr/>
          </p:nvSpPr>
          <p:spPr>
            <a:xfrm>
              <a:off x="447817" y="738617"/>
              <a:ext cx="11290860" cy="767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A1147827-F2A8-4971-A682-81FFAFE9BF40}"/>
                </a:ext>
              </a:extLst>
            </p:cNvPr>
            <p:cNvSpPr txBox="1">
              <a:spLocks/>
            </p:cNvSpPr>
            <p:nvPr/>
          </p:nvSpPr>
          <p:spPr>
            <a:xfrm>
              <a:off x="460437" y="849653"/>
              <a:ext cx="7298528" cy="5451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0" kern="1200" cap="all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Importar e analisar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0DC4914-DF47-4D24-8890-A23B3B1F2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995" y="2249942"/>
            <a:ext cx="1991331" cy="10015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3941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478" y="1616832"/>
            <a:ext cx="7298528" cy="1304926"/>
          </a:xfrm>
        </p:spPr>
        <p:txBody>
          <a:bodyPr rtlCol="0">
            <a:normAutofit/>
          </a:bodyPr>
          <a:lstStyle/>
          <a:p>
            <a:r>
              <a:rPr lang="pt-BR" sz="1500" dirty="0">
                <a:solidFill>
                  <a:schemeClr val="tx1"/>
                </a:solidFill>
              </a:rPr>
              <a:t>Para o possível uso de uma gama expressiva de dados, é apresentado O Power Query que se trata de um mecanismo de transformação e preparação de dados. O Power Query vem com uma interface gráfica para obter dados de fontes e um Editor do Power Query para aplicar transformações.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CF8275F-910F-4323-9FD1-9D9CDE54AF67}"/>
              </a:ext>
            </a:extLst>
          </p:cNvPr>
          <p:cNvGrpSpPr/>
          <p:nvPr/>
        </p:nvGrpSpPr>
        <p:grpSpPr>
          <a:xfrm>
            <a:off x="447817" y="738617"/>
            <a:ext cx="11290860" cy="767179"/>
            <a:chOff x="447817" y="738617"/>
            <a:chExt cx="11290860" cy="767179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4DDA73-F218-4485-A24E-1610D2633413}"/>
                </a:ext>
              </a:extLst>
            </p:cNvPr>
            <p:cNvSpPr/>
            <p:nvPr/>
          </p:nvSpPr>
          <p:spPr>
            <a:xfrm>
              <a:off x="447817" y="738617"/>
              <a:ext cx="11290860" cy="767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A1147827-F2A8-4971-A682-81FFAFE9BF40}"/>
                </a:ext>
              </a:extLst>
            </p:cNvPr>
            <p:cNvSpPr txBox="1">
              <a:spLocks/>
            </p:cNvSpPr>
            <p:nvPr/>
          </p:nvSpPr>
          <p:spPr>
            <a:xfrm>
              <a:off x="460437" y="849653"/>
              <a:ext cx="7298528" cy="5451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0" kern="1200" cap="all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Importar e analisar</a:t>
              </a:r>
            </a:p>
          </p:txBody>
        </p:sp>
      </p:grpSp>
      <p:pic>
        <p:nvPicPr>
          <p:cNvPr id="1026" name="Picture 2" descr="Power Query - MagicOrange">
            <a:extLst>
              <a:ext uri="{FF2B5EF4-FFF2-40B4-BE49-F238E27FC236}">
                <a16:creationId xmlns:a16="http://schemas.microsoft.com/office/drawing/2014/main" id="{E3908139-8132-416C-B075-99446179A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7" y="1616832"/>
            <a:ext cx="3495675" cy="13049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853788B2-8F4F-42A0-81F1-01F5C1BA30FB}"/>
              </a:ext>
            </a:extLst>
          </p:cNvPr>
          <p:cNvSpPr txBox="1">
            <a:spLocks/>
          </p:cNvSpPr>
          <p:nvPr/>
        </p:nvSpPr>
        <p:spPr>
          <a:xfrm>
            <a:off x="447817" y="3283780"/>
            <a:ext cx="7298528" cy="1304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500" dirty="0">
                <a:solidFill>
                  <a:schemeClr val="tx1"/>
                </a:solidFill>
              </a:rPr>
              <a:t>Afim de interagir com infinitas tabelas, devemos primeiramente saber do que se tratam os dados, para que assim possamos de forma mais conclusiva e assertiva, filtrar os dados de maior importância e com eles tratarmos os problemas.</a:t>
            </a:r>
          </a:p>
        </p:txBody>
      </p:sp>
      <p:pic>
        <p:nvPicPr>
          <p:cNvPr id="1032" name="Picture 8" descr="Curso de Como Criar uma Base de Dados - Informática...">
            <a:extLst>
              <a:ext uri="{FF2B5EF4-FFF2-40B4-BE49-F238E27FC236}">
                <a16:creationId xmlns:a16="http://schemas.microsoft.com/office/drawing/2014/main" id="{FA5A8599-8496-4CC1-9FFE-C5738FBA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424" y="303279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32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01" y="1208853"/>
            <a:ext cx="7298528" cy="3188975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Os dados necessitam estar de forma clara e concisa para serem compartilhados, pois não adianta termos uma gama enorme de informações importantes se não conseguimos mostrar isto.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CF8275F-910F-4323-9FD1-9D9CDE54AF67}"/>
              </a:ext>
            </a:extLst>
          </p:cNvPr>
          <p:cNvGrpSpPr/>
          <p:nvPr/>
        </p:nvGrpSpPr>
        <p:grpSpPr>
          <a:xfrm>
            <a:off x="447817" y="738617"/>
            <a:ext cx="11290860" cy="767179"/>
            <a:chOff x="447817" y="738617"/>
            <a:chExt cx="11290860" cy="767179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4DDA73-F218-4485-A24E-1610D2633413}"/>
                </a:ext>
              </a:extLst>
            </p:cNvPr>
            <p:cNvSpPr/>
            <p:nvPr/>
          </p:nvSpPr>
          <p:spPr>
            <a:xfrm>
              <a:off x="447817" y="738617"/>
              <a:ext cx="11290860" cy="767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A1147827-F2A8-4971-A682-81FFAFE9BF40}"/>
                </a:ext>
              </a:extLst>
            </p:cNvPr>
            <p:cNvSpPr txBox="1">
              <a:spLocks/>
            </p:cNvSpPr>
            <p:nvPr/>
          </p:nvSpPr>
          <p:spPr>
            <a:xfrm>
              <a:off x="460437" y="849653"/>
              <a:ext cx="7298528" cy="54510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0" kern="1200" cap="all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Formatação de dados</a:t>
              </a: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00491682-B6FA-4DE9-BBD8-271A15064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14"/>
          <a:stretch/>
        </p:blipFill>
        <p:spPr>
          <a:xfrm>
            <a:off x="1241418" y="2138905"/>
            <a:ext cx="1902168" cy="12900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802645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16c05727-aa75-4e4a-9b5f-8a80a1165891"/>
    <ds:schemaRef ds:uri="71af3243-3dd4-4a8d-8c0d-dd76da1f02a5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0</TotalTime>
  <Words>317</Words>
  <Application>Microsoft Office PowerPoint</Application>
  <PresentationFormat>Widescreen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Dividendo</vt:lpstr>
      <vt:lpstr>INFOMÁRTICA APLICADA A LOGISTICA</vt:lpstr>
      <vt:lpstr>APRESENTAÇÃO DA FERRAMENTA EXCEL, PRIMEIRAMENTE É EXPOSTO COMO SE CRIA UMA TABELA NO EXCEL.</vt:lpstr>
      <vt:lpstr>COMO COMPARTILHAR SEU TRABALHO CRIADO É COMUNICADO ATRAVÉS DESSE TÓPICO, SEJA ELE DE FORMA ON-LINE OU IMPRESSA.</vt:lpstr>
      <vt:lpstr>IMPRESSÃO: </vt:lpstr>
      <vt:lpstr>Conhecemos a partir desse tópico a como se manipular os dados em que trabalhamos no Excel, conhecendo fórmulas e funções para isso.</vt:lpstr>
      <vt:lpstr>Desde as funções iniciais, começando do básico ao avançado como tratamos erros provenientes de uma cadeia imensa que podemos alcançar no excel.</vt:lpstr>
      <vt:lpstr>Ao trabalhar com um conjunto de dados maiores, devemos conseguir analisar os mesmos para que de forma clara e objetiva podermos sanar dúvidas e problemas.</vt:lpstr>
      <vt:lpstr>Para o possível uso de uma gama expressiva de dados, é apresentado O Power Query que se trata de um mecanismo de transformação e preparação de dados. O Power Query vem com uma interface gráfica para obter dados de fontes e um Editor do Power Query para aplicar transformações.</vt:lpstr>
      <vt:lpstr>Os dados necessitam estar de forma clara e concisa para serem compartilhados, pois não adianta termos uma gama enorme de informações importantes se não conseguimos mostrar isto.</vt:lpstr>
      <vt:lpstr>até uma ferramenta poderosa como Excel pode sofrer com problemas, é algo normal, Neste tópico conhecemos um pouco mais sobre solucionar os problemas decorrentes que possam vim aparecer quando estamos trabalhando com os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2023-08-18T00:54:29Z</dcterms:created>
  <dcterms:modified xsi:type="dcterms:W3CDTF">2023-08-18T01:32:26Z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