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8" r:id="rId4"/>
    <p:sldId id="257" r:id="rId5"/>
    <p:sldId id="262" r:id="rId6"/>
    <p:sldId id="263" r:id="rId7"/>
    <p:sldId id="261" r:id="rId8"/>
    <p:sldId id="260"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9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0275D3-61EE-49BC-972C-3940882A8E1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6E6D0-618D-48D4-8AB6-141D0C48ACB5}" type="slidenum">
              <a:rPr lang="en-US" smtClean="0"/>
              <a:t>‹#›</a:t>
            </a:fld>
            <a:endParaRPr lang="en-US"/>
          </a:p>
        </p:txBody>
      </p:sp>
    </p:spTree>
    <p:extLst>
      <p:ext uri="{BB962C8B-B14F-4D97-AF65-F5344CB8AC3E}">
        <p14:creationId xmlns:p14="http://schemas.microsoft.com/office/powerpoint/2010/main" val="41607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0275D3-61EE-49BC-972C-3940882A8E1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6E6D0-618D-48D4-8AB6-141D0C48ACB5}" type="slidenum">
              <a:rPr lang="en-US" smtClean="0"/>
              <a:t>‹#›</a:t>
            </a:fld>
            <a:endParaRPr lang="en-US"/>
          </a:p>
        </p:txBody>
      </p:sp>
    </p:spTree>
    <p:extLst>
      <p:ext uri="{BB962C8B-B14F-4D97-AF65-F5344CB8AC3E}">
        <p14:creationId xmlns:p14="http://schemas.microsoft.com/office/powerpoint/2010/main" val="392102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60275D3-61EE-49BC-972C-3940882A8E12}" type="datetimeFigureOut">
              <a:rPr lang="en-US" smtClean="0"/>
              <a:t>10/9/2016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5F6E6D0-618D-48D4-8AB6-141D0C48ACB5}" type="slidenum">
              <a:rPr lang="en-US" smtClean="0"/>
              <a:t>‹#›</a:t>
            </a:fld>
            <a:endParaRPr lang="en-US"/>
          </a:p>
        </p:txBody>
      </p:sp>
    </p:spTree>
    <p:extLst>
      <p:ext uri="{BB962C8B-B14F-4D97-AF65-F5344CB8AC3E}">
        <p14:creationId xmlns:p14="http://schemas.microsoft.com/office/powerpoint/2010/main" val="15122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0275D3-61EE-49BC-972C-3940882A8E1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6E6D0-618D-48D4-8AB6-141D0C48ACB5}" type="slidenum">
              <a:rPr lang="en-US" smtClean="0"/>
              <a:t>‹#›</a:t>
            </a:fld>
            <a:endParaRPr lang="en-US"/>
          </a:p>
        </p:txBody>
      </p:sp>
    </p:spTree>
    <p:extLst>
      <p:ext uri="{BB962C8B-B14F-4D97-AF65-F5344CB8AC3E}">
        <p14:creationId xmlns:p14="http://schemas.microsoft.com/office/powerpoint/2010/main" val="308243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60275D3-61EE-49BC-972C-3940882A8E12}" type="datetimeFigureOut">
              <a:rPr lang="en-US" smtClean="0"/>
              <a:t>10/9/2016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5F6E6D0-618D-48D4-8AB6-141D0C48ACB5}" type="slidenum">
              <a:rPr lang="en-US" smtClean="0"/>
              <a:t>‹#›</a:t>
            </a:fld>
            <a:endParaRPr lang="en-US"/>
          </a:p>
        </p:txBody>
      </p:sp>
    </p:spTree>
    <p:extLst>
      <p:ext uri="{BB962C8B-B14F-4D97-AF65-F5344CB8AC3E}">
        <p14:creationId xmlns:p14="http://schemas.microsoft.com/office/powerpoint/2010/main" val="37833484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0275D3-61EE-49BC-972C-3940882A8E1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6E6D0-618D-48D4-8AB6-141D0C48ACB5}" type="slidenum">
              <a:rPr lang="en-US" smtClean="0"/>
              <a:t>‹#›</a:t>
            </a:fld>
            <a:endParaRPr lang="en-US"/>
          </a:p>
        </p:txBody>
      </p:sp>
    </p:spTree>
    <p:extLst>
      <p:ext uri="{BB962C8B-B14F-4D97-AF65-F5344CB8AC3E}">
        <p14:creationId xmlns:p14="http://schemas.microsoft.com/office/powerpoint/2010/main" val="35350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0275D3-61EE-49BC-972C-3940882A8E12}" type="datetimeFigureOut">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F6E6D0-618D-48D4-8AB6-141D0C48ACB5}" type="slidenum">
              <a:rPr lang="en-US" smtClean="0"/>
              <a:t>‹#›</a:t>
            </a:fld>
            <a:endParaRPr lang="en-US"/>
          </a:p>
        </p:txBody>
      </p:sp>
    </p:spTree>
    <p:extLst>
      <p:ext uri="{BB962C8B-B14F-4D97-AF65-F5344CB8AC3E}">
        <p14:creationId xmlns:p14="http://schemas.microsoft.com/office/powerpoint/2010/main" val="1458996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0275D3-61EE-49BC-972C-3940882A8E12}" type="datetimeFigureOut">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F6E6D0-618D-48D4-8AB6-141D0C48ACB5}" type="slidenum">
              <a:rPr lang="en-US" smtClean="0"/>
              <a:t>‹#›</a:t>
            </a:fld>
            <a:endParaRPr lang="en-US"/>
          </a:p>
        </p:txBody>
      </p:sp>
    </p:spTree>
    <p:extLst>
      <p:ext uri="{BB962C8B-B14F-4D97-AF65-F5344CB8AC3E}">
        <p14:creationId xmlns:p14="http://schemas.microsoft.com/office/powerpoint/2010/main" val="237908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275D3-61EE-49BC-972C-3940882A8E12}" type="datetimeFigureOut">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F6E6D0-618D-48D4-8AB6-141D0C48ACB5}" type="slidenum">
              <a:rPr lang="en-US" smtClean="0"/>
              <a:t>‹#›</a:t>
            </a:fld>
            <a:endParaRPr lang="en-US"/>
          </a:p>
        </p:txBody>
      </p:sp>
    </p:spTree>
    <p:extLst>
      <p:ext uri="{BB962C8B-B14F-4D97-AF65-F5344CB8AC3E}">
        <p14:creationId xmlns:p14="http://schemas.microsoft.com/office/powerpoint/2010/main" val="428074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275D3-61EE-49BC-972C-3940882A8E1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6E6D0-618D-48D4-8AB6-141D0C48ACB5}" type="slidenum">
              <a:rPr lang="en-US" smtClean="0"/>
              <a:t>‹#›</a:t>
            </a:fld>
            <a:endParaRPr lang="en-US"/>
          </a:p>
        </p:txBody>
      </p:sp>
    </p:spTree>
    <p:extLst>
      <p:ext uri="{BB962C8B-B14F-4D97-AF65-F5344CB8AC3E}">
        <p14:creationId xmlns:p14="http://schemas.microsoft.com/office/powerpoint/2010/main" val="142105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275D3-61EE-49BC-972C-3940882A8E1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6E6D0-618D-48D4-8AB6-141D0C48ACB5}" type="slidenum">
              <a:rPr lang="en-US" smtClean="0"/>
              <a:t>‹#›</a:t>
            </a:fld>
            <a:endParaRPr lang="en-US"/>
          </a:p>
        </p:txBody>
      </p:sp>
    </p:spTree>
    <p:extLst>
      <p:ext uri="{BB962C8B-B14F-4D97-AF65-F5344CB8AC3E}">
        <p14:creationId xmlns:p14="http://schemas.microsoft.com/office/powerpoint/2010/main" val="49977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60275D3-61EE-49BC-972C-3940882A8E12}" type="datetimeFigureOut">
              <a:rPr lang="en-US" smtClean="0"/>
              <a:t>10/9/2016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5F6E6D0-618D-48D4-8AB6-141D0C48ACB5}" type="slidenum">
              <a:rPr lang="en-US" smtClean="0"/>
              <a:t>‹#›</a:t>
            </a:fld>
            <a:endParaRPr lang="en-US"/>
          </a:p>
        </p:txBody>
      </p:sp>
    </p:spTree>
    <p:extLst>
      <p:ext uri="{BB962C8B-B14F-4D97-AF65-F5344CB8AC3E}">
        <p14:creationId xmlns:p14="http://schemas.microsoft.com/office/powerpoint/2010/main" val="38770368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898" y="946265"/>
            <a:ext cx="10058400" cy="5029200"/>
          </a:xfrm>
          <a:prstGeom prst="rect">
            <a:avLst/>
          </a:prstGeom>
        </p:spPr>
      </p:pic>
    </p:spTree>
    <p:extLst>
      <p:ext uri="{BB962C8B-B14F-4D97-AF65-F5344CB8AC3E}">
        <p14:creationId xmlns:p14="http://schemas.microsoft.com/office/powerpoint/2010/main" val="195444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UART CONTROLLER STATE MACHINE DESIGN</a:t>
            </a:r>
          </a:p>
        </p:txBody>
      </p:sp>
      <p:sp>
        <p:nvSpPr>
          <p:cNvPr id="3" name="Subtitle 2"/>
          <p:cNvSpPr>
            <a:spLocks noGrp="1"/>
          </p:cNvSpPr>
          <p:nvPr>
            <p:ph type="subTitle" idx="1"/>
          </p:nvPr>
        </p:nvSpPr>
        <p:spPr>
          <a:xfrm>
            <a:off x="1615440" y="4084176"/>
            <a:ext cx="9144000" cy="1229042"/>
          </a:xfrm>
        </p:spPr>
        <p:txBody>
          <a:bodyPr/>
          <a:lstStyle/>
          <a:p>
            <a:r>
              <a:rPr lang="en-US" dirty="0"/>
              <a:t>In this lecture I am going to help guide you in understanding how the UART controller state machine operates. I will also explain the state machine diagram and the signals used to control the state machine.</a:t>
            </a:r>
          </a:p>
        </p:txBody>
      </p:sp>
    </p:spTree>
    <p:extLst>
      <p:ext uri="{BB962C8B-B14F-4D97-AF65-F5344CB8AC3E}">
        <p14:creationId xmlns:p14="http://schemas.microsoft.com/office/powerpoint/2010/main" val="305969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Machine</a:t>
            </a:r>
          </a:p>
        </p:txBody>
      </p:sp>
      <p:sp>
        <p:nvSpPr>
          <p:cNvPr id="3" name="Content Placeholder 2"/>
          <p:cNvSpPr>
            <a:spLocks noGrp="1"/>
          </p:cNvSpPr>
          <p:nvPr>
            <p:ph idx="1"/>
          </p:nvPr>
        </p:nvSpPr>
        <p:spPr>
          <a:xfrm>
            <a:off x="838200" y="1911926"/>
            <a:ext cx="10515600" cy="4626183"/>
          </a:xfrm>
        </p:spPr>
        <p:txBody>
          <a:bodyPr>
            <a:normAutofit lnSpcReduction="10000"/>
          </a:bodyPr>
          <a:lstStyle/>
          <a:p>
            <a:r>
              <a:rPr lang="en-US" dirty="0"/>
              <a:t>Theory of operation:</a:t>
            </a:r>
          </a:p>
          <a:p>
            <a:pPr lvl="1">
              <a:buFont typeface="Wingdings" panose="05000000000000000000" pitchFamily="2" charset="2"/>
              <a:buChar char="§"/>
            </a:pPr>
            <a:r>
              <a:rPr lang="en-US" dirty="0"/>
              <a:t>The UART Controller state machine is the “main brain” of our UART design. This state machine determines when we are transmitting data, as well as what data we are transmitting. This state machine reads in the data from our UART receiver and stores it in the appropriate registers to be processed.</a:t>
            </a:r>
          </a:p>
          <a:p>
            <a:r>
              <a:rPr lang="en-US" dirty="0"/>
              <a:t>States we will need:</a:t>
            </a:r>
          </a:p>
          <a:p>
            <a:pPr lvl="1">
              <a:buFont typeface="Wingdings" panose="05000000000000000000" pitchFamily="2" charset="2"/>
              <a:buChar char="§"/>
            </a:pPr>
            <a:r>
              <a:rPr lang="en-US" sz="2800" b="1" u="sng" dirty="0"/>
              <a:t>Initialization State</a:t>
            </a:r>
            <a:r>
              <a:rPr lang="en-US" sz="2800" dirty="0"/>
              <a:t>: </a:t>
            </a:r>
            <a:r>
              <a:rPr lang="en-US" dirty="0"/>
              <a:t>Wait’s for user input</a:t>
            </a:r>
          </a:p>
          <a:p>
            <a:pPr lvl="1">
              <a:buFont typeface="Wingdings" panose="05000000000000000000" pitchFamily="2" charset="2"/>
              <a:buChar char="§"/>
            </a:pPr>
            <a:r>
              <a:rPr lang="en-US" sz="2800" b="1" u="sng" dirty="0"/>
              <a:t>Transmit Instruction State</a:t>
            </a:r>
            <a:r>
              <a:rPr lang="en-US" sz="2800" dirty="0"/>
              <a:t>: </a:t>
            </a:r>
            <a:r>
              <a:rPr lang="en-US" dirty="0"/>
              <a:t>Indicate to user design is working correctly</a:t>
            </a:r>
          </a:p>
          <a:p>
            <a:pPr lvl="1">
              <a:buFont typeface="Wingdings" panose="05000000000000000000" pitchFamily="2" charset="2"/>
              <a:buChar char="§"/>
            </a:pPr>
            <a:r>
              <a:rPr lang="en-US" sz="2800" b="1" u="sng" dirty="0"/>
              <a:t>Transmit Error Message State</a:t>
            </a:r>
            <a:r>
              <a:rPr lang="en-US" sz="2800" dirty="0"/>
              <a:t>: </a:t>
            </a:r>
            <a:r>
              <a:rPr lang="en-US" dirty="0"/>
              <a:t>Indicate wrong command</a:t>
            </a:r>
          </a:p>
          <a:p>
            <a:pPr lvl="1">
              <a:buFont typeface="Wingdings" panose="05000000000000000000" pitchFamily="2" charset="2"/>
              <a:buChar char="§"/>
            </a:pPr>
            <a:r>
              <a:rPr lang="en-US" sz="2800" b="1" u="sng" dirty="0"/>
              <a:t>Receive Command State</a:t>
            </a:r>
            <a:r>
              <a:rPr lang="en-US" sz="2800" dirty="0"/>
              <a:t>: </a:t>
            </a:r>
            <a:r>
              <a:rPr lang="en-US" dirty="0"/>
              <a:t>Store commands received from UART port</a:t>
            </a:r>
          </a:p>
          <a:p>
            <a:pPr lvl="1">
              <a:buFont typeface="Wingdings" panose="05000000000000000000" pitchFamily="2" charset="2"/>
              <a:buChar char="§"/>
            </a:pPr>
            <a:r>
              <a:rPr lang="en-US" sz="2800" b="1" u="sng" dirty="0"/>
              <a:t>Receive Argument State</a:t>
            </a:r>
            <a:r>
              <a:rPr lang="en-US" sz="2800" dirty="0"/>
              <a:t>: </a:t>
            </a:r>
            <a:r>
              <a:rPr lang="en-US" dirty="0"/>
              <a:t>Store arguments received from UART port</a:t>
            </a:r>
          </a:p>
          <a:p>
            <a:pPr lvl="1">
              <a:buFont typeface="Wingdings" panose="05000000000000000000" pitchFamily="2" charset="2"/>
              <a:buChar char="§"/>
            </a:pPr>
            <a:r>
              <a:rPr lang="en-US" sz="2800" b="1" u="sng" dirty="0"/>
              <a:t>Execute Command State</a:t>
            </a:r>
            <a:r>
              <a:rPr lang="en-US" sz="2800" dirty="0"/>
              <a:t>: </a:t>
            </a:r>
            <a:r>
              <a:rPr lang="en-US" dirty="0"/>
              <a:t>Set LEDs or 7 segment</a:t>
            </a:r>
          </a:p>
        </p:txBody>
      </p:sp>
    </p:spTree>
    <p:extLst>
      <p:ext uri="{BB962C8B-B14F-4D97-AF65-F5344CB8AC3E}">
        <p14:creationId xmlns:p14="http://schemas.microsoft.com/office/powerpoint/2010/main" val="339646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937" y="309162"/>
            <a:ext cx="10515600" cy="655955"/>
          </a:xfrm>
        </p:spPr>
        <p:txBody>
          <a:bodyPr>
            <a:normAutofit/>
          </a:bodyPr>
          <a:lstStyle/>
          <a:p>
            <a:r>
              <a:rPr lang="en-US" dirty="0"/>
              <a:t>State Machine Diagram</a:t>
            </a:r>
          </a:p>
        </p:txBody>
      </p:sp>
      <p:sp>
        <p:nvSpPr>
          <p:cNvPr id="4" name="Oval 3"/>
          <p:cNvSpPr/>
          <p:nvPr/>
        </p:nvSpPr>
        <p:spPr>
          <a:xfrm>
            <a:off x="1965960" y="1389804"/>
            <a:ext cx="1905000" cy="770977"/>
          </a:xfrm>
          <a:prstGeom prst="ellipse">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init_state</a:t>
            </a:r>
          </a:p>
        </p:txBody>
      </p:sp>
      <p:sp>
        <p:nvSpPr>
          <p:cNvPr id="5" name="Oval 4"/>
          <p:cNvSpPr/>
          <p:nvPr/>
        </p:nvSpPr>
        <p:spPr>
          <a:xfrm>
            <a:off x="5318944" y="1281202"/>
            <a:ext cx="4175393" cy="988179"/>
          </a:xfrm>
          <a:prstGeom prst="ellipse">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transmit_instructions_state</a:t>
            </a:r>
          </a:p>
        </p:txBody>
      </p:sp>
      <p:sp>
        <p:nvSpPr>
          <p:cNvPr id="6" name="Oval 5"/>
          <p:cNvSpPr/>
          <p:nvPr/>
        </p:nvSpPr>
        <p:spPr>
          <a:xfrm>
            <a:off x="4053661" y="3018957"/>
            <a:ext cx="2777716" cy="946276"/>
          </a:xfrm>
          <a:prstGeom prst="ellipse">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wait_for_cmd_state</a:t>
            </a:r>
          </a:p>
        </p:txBody>
      </p:sp>
      <p:sp>
        <p:nvSpPr>
          <p:cNvPr id="7" name="Oval 6"/>
          <p:cNvSpPr/>
          <p:nvPr/>
        </p:nvSpPr>
        <p:spPr>
          <a:xfrm>
            <a:off x="304251" y="3065125"/>
            <a:ext cx="2598141" cy="900108"/>
          </a:xfrm>
          <a:prstGeom prst="ellipse">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execute_cmd_state</a:t>
            </a:r>
          </a:p>
        </p:txBody>
      </p:sp>
      <p:sp>
        <p:nvSpPr>
          <p:cNvPr id="9" name="Oval 8"/>
          <p:cNvSpPr/>
          <p:nvPr/>
        </p:nvSpPr>
        <p:spPr>
          <a:xfrm>
            <a:off x="7406640" y="4449460"/>
            <a:ext cx="3775663" cy="1015034"/>
          </a:xfrm>
          <a:prstGeom prst="ellipse">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transmit_error_msg_state</a:t>
            </a:r>
          </a:p>
        </p:txBody>
      </p:sp>
      <p:sp>
        <p:nvSpPr>
          <p:cNvPr id="10" name="Oval 9"/>
          <p:cNvSpPr/>
          <p:nvPr/>
        </p:nvSpPr>
        <p:spPr>
          <a:xfrm>
            <a:off x="3534945" y="4714809"/>
            <a:ext cx="2692982" cy="946276"/>
          </a:xfrm>
          <a:prstGeom prst="ellipse">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wait_for_args_state</a:t>
            </a:r>
          </a:p>
        </p:txBody>
      </p:sp>
      <p:cxnSp>
        <p:nvCxnSpPr>
          <p:cNvPr id="12" name="Curved Connector 11"/>
          <p:cNvCxnSpPr>
            <a:stCxn id="4" idx="7"/>
            <a:endCxn id="5" idx="1"/>
          </p:cNvCxnSpPr>
          <p:nvPr/>
        </p:nvCxnSpPr>
        <p:spPr>
          <a:xfrm rot="5400000" flipH="1" flipV="1">
            <a:off x="4722800" y="295096"/>
            <a:ext cx="76794" cy="2338437"/>
          </a:xfrm>
          <a:prstGeom prst="curvedConnector3">
            <a:avLst>
              <a:gd name="adj1" fmla="val 58612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4" idx="2"/>
            <a:endCxn id="4" idx="3"/>
          </p:cNvCxnSpPr>
          <p:nvPr/>
        </p:nvCxnSpPr>
        <p:spPr>
          <a:xfrm rot="10800000" flipH="1" flipV="1">
            <a:off x="1965959" y="1775292"/>
            <a:ext cx="278981" cy="272581"/>
          </a:xfrm>
          <a:prstGeom prst="curvedConnector4">
            <a:avLst>
              <a:gd name="adj1" fmla="val -136568"/>
              <a:gd name="adj2" fmla="val 22528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4"/>
            <a:endCxn id="9" idx="4"/>
          </p:cNvCxnSpPr>
          <p:nvPr/>
        </p:nvCxnSpPr>
        <p:spPr>
          <a:xfrm rot="16200000" flipH="1">
            <a:off x="4699267" y="869288"/>
            <a:ext cx="1499261" cy="7691150"/>
          </a:xfrm>
          <a:prstGeom prst="curvedConnector3">
            <a:avLst>
              <a:gd name="adj1" fmla="val 17623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5" idx="4"/>
            <a:endCxn id="6" idx="6"/>
          </p:cNvCxnSpPr>
          <p:nvPr/>
        </p:nvCxnSpPr>
        <p:spPr>
          <a:xfrm rot="5400000">
            <a:off x="6507652" y="2593106"/>
            <a:ext cx="1222714" cy="575264"/>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5" idx="7"/>
            <a:endCxn id="5" idx="6"/>
          </p:cNvCxnSpPr>
          <p:nvPr/>
        </p:nvCxnSpPr>
        <p:spPr>
          <a:xfrm rot="16200000" flipH="1">
            <a:off x="9013913" y="1294868"/>
            <a:ext cx="349375" cy="611472"/>
          </a:xfrm>
          <a:prstGeom prst="curvedConnector4">
            <a:avLst>
              <a:gd name="adj1" fmla="val -106852"/>
              <a:gd name="adj2" fmla="val 13738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9" idx="6"/>
            <a:endCxn id="9" idx="7"/>
          </p:cNvCxnSpPr>
          <p:nvPr/>
        </p:nvCxnSpPr>
        <p:spPr>
          <a:xfrm flipH="1" flipV="1">
            <a:off x="10629370" y="4598108"/>
            <a:ext cx="552933" cy="358869"/>
          </a:xfrm>
          <a:prstGeom prst="curvedConnector4">
            <a:avLst>
              <a:gd name="adj1" fmla="val -41343"/>
              <a:gd name="adj2" fmla="val 20512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6" idx="0"/>
            <a:endCxn id="6" idx="7"/>
          </p:cNvCxnSpPr>
          <p:nvPr/>
        </p:nvCxnSpPr>
        <p:spPr>
          <a:xfrm rot="16200000" flipH="1">
            <a:off x="5864264" y="2597211"/>
            <a:ext cx="138579" cy="982071"/>
          </a:xfrm>
          <a:prstGeom prst="curvedConnector3">
            <a:avLst>
              <a:gd name="adj1" fmla="val -29692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9" idx="0"/>
            <a:endCxn id="6" idx="5"/>
          </p:cNvCxnSpPr>
          <p:nvPr/>
        </p:nvCxnSpPr>
        <p:spPr>
          <a:xfrm rot="16200000" flipV="1">
            <a:off x="7548128" y="2703116"/>
            <a:ext cx="622806" cy="2869882"/>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0" idx="7"/>
            <a:endCxn id="10" idx="6"/>
          </p:cNvCxnSpPr>
          <p:nvPr/>
        </p:nvCxnSpPr>
        <p:spPr>
          <a:xfrm rot="16200000" flipH="1">
            <a:off x="5863458" y="4823478"/>
            <a:ext cx="334559" cy="394378"/>
          </a:xfrm>
          <a:prstGeom prst="curvedConnector4">
            <a:avLst>
              <a:gd name="adj1" fmla="val -109750"/>
              <a:gd name="adj2" fmla="val 15796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10" idx="2"/>
            <a:endCxn id="7" idx="5"/>
          </p:cNvCxnSpPr>
          <p:nvPr/>
        </p:nvCxnSpPr>
        <p:spPr>
          <a:xfrm rot="10800000">
            <a:off x="2521903" y="3833415"/>
            <a:ext cx="1013042" cy="1354532"/>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7" idx="1"/>
            <a:endCxn id="7" idx="0"/>
          </p:cNvCxnSpPr>
          <p:nvPr/>
        </p:nvCxnSpPr>
        <p:spPr>
          <a:xfrm rot="5400000" flipH="1" flipV="1">
            <a:off x="1078122" y="2671743"/>
            <a:ext cx="131818" cy="918582"/>
          </a:xfrm>
          <a:prstGeom prst="curvedConnector3">
            <a:avLst>
              <a:gd name="adj1" fmla="val 42371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85"/>
          <p:cNvCxnSpPr>
            <a:stCxn id="7" idx="7"/>
            <a:endCxn id="6" idx="1"/>
          </p:cNvCxnSpPr>
          <p:nvPr/>
        </p:nvCxnSpPr>
        <p:spPr>
          <a:xfrm rot="5400000" flipH="1" flipV="1">
            <a:off x="3471472" y="2207968"/>
            <a:ext cx="39407" cy="1938545"/>
          </a:xfrm>
          <a:prstGeom prst="curvedConnector3">
            <a:avLst>
              <a:gd name="adj1" fmla="val 14571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6" idx="3"/>
            <a:endCxn id="10" idx="0"/>
          </p:cNvCxnSpPr>
          <p:nvPr/>
        </p:nvCxnSpPr>
        <p:spPr>
          <a:xfrm rot="16200000" flipH="1">
            <a:off x="4226865" y="4060237"/>
            <a:ext cx="888155" cy="420988"/>
          </a:xfrm>
          <a:prstGeom prst="curvedConnector3">
            <a:avLst>
              <a:gd name="adj1" fmla="val 6372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730428" y="681797"/>
            <a:ext cx="2103120" cy="369332"/>
          </a:xfrm>
          <a:prstGeom prst="rect">
            <a:avLst/>
          </a:prstGeom>
          <a:noFill/>
        </p:spPr>
        <p:txBody>
          <a:bodyPr wrap="square" rtlCol="0">
            <a:spAutoFit/>
          </a:bodyPr>
          <a:lstStyle/>
          <a:p>
            <a:r>
              <a:rPr lang="en-US" b="1" dirty="0"/>
              <a:t>start_controller =‘1’</a:t>
            </a:r>
          </a:p>
        </p:txBody>
      </p:sp>
      <p:sp>
        <p:nvSpPr>
          <p:cNvPr id="98" name="TextBox 97"/>
          <p:cNvSpPr txBox="1"/>
          <p:nvPr/>
        </p:nvSpPr>
        <p:spPr>
          <a:xfrm>
            <a:off x="7391217" y="2695793"/>
            <a:ext cx="2386353" cy="369332"/>
          </a:xfrm>
          <a:prstGeom prst="rect">
            <a:avLst/>
          </a:prstGeom>
          <a:noFill/>
        </p:spPr>
        <p:txBody>
          <a:bodyPr wrap="square" rtlCol="0">
            <a:spAutoFit/>
          </a:bodyPr>
          <a:lstStyle/>
          <a:p>
            <a:r>
              <a:rPr lang="en-US" b="1" dirty="0"/>
              <a:t>transmit_complete =‘1’</a:t>
            </a:r>
          </a:p>
        </p:txBody>
      </p:sp>
      <p:sp>
        <p:nvSpPr>
          <p:cNvPr id="99" name="TextBox 98"/>
          <p:cNvSpPr txBox="1"/>
          <p:nvPr/>
        </p:nvSpPr>
        <p:spPr>
          <a:xfrm>
            <a:off x="7300823" y="3711633"/>
            <a:ext cx="2386353" cy="369332"/>
          </a:xfrm>
          <a:prstGeom prst="rect">
            <a:avLst/>
          </a:prstGeom>
          <a:noFill/>
        </p:spPr>
        <p:txBody>
          <a:bodyPr wrap="square" rtlCol="0">
            <a:spAutoFit/>
          </a:bodyPr>
          <a:lstStyle/>
          <a:p>
            <a:r>
              <a:rPr lang="en-US" b="1" dirty="0"/>
              <a:t>transmit_complete =‘1’</a:t>
            </a:r>
          </a:p>
        </p:txBody>
      </p:sp>
      <p:sp>
        <p:nvSpPr>
          <p:cNvPr id="100" name="TextBox 99"/>
          <p:cNvSpPr txBox="1"/>
          <p:nvPr/>
        </p:nvSpPr>
        <p:spPr>
          <a:xfrm>
            <a:off x="4657751" y="6152731"/>
            <a:ext cx="1799156" cy="369332"/>
          </a:xfrm>
          <a:prstGeom prst="rect">
            <a:avLst/>
          </a:prstGeom>
          <a:noFill/>
        </p:spPr>
        <p:txBody>
          <a:bodyPr wrap="square" rtlCol="0">
            <a:spAutoFit/>
          </a:bodyPr>
          <a:lstStyle/>
          <a:p>
            <a:r>
              <a:rPr lang="en-US" b="1" dirty="0"/>
              <a:t>invalid_args =‘1’</a:t>
            </a:r>
          </a:p>
        </p:txBody>
      </p:sp>
      <p:sp>
        <p:nvSpPr>
          <p:cNvPr id="101" name="TextBox 100"/>
          <p:cNvSpPr txBox="1"/>
          <p:nvPr/>
        </p:nvSpPr>
        <p:spPr>
          <a:xfrm>
            <a:off x="4551785" y="4022680"/>
            <a:ext cx="2547135" cy="369332"/>
          </a:xfrm>
          <a:prstGeom prst="rect">
            <a:avLst/>
          </a:prstGeom>
          <a:noFill/>
        </p:spPr>
        <p:txBody>
          <a:bodyPr wrap="square" rtlCol="0">
            <a:spAutoFit/>
          </a:bodyPr>
          <a:lstStyle/>
          <a:p>
            <a:r>
              <a:rPr lang="en-US" b="1" dirty="0"/>
              <a:t>command_received =‘1’</a:t>
            </a:r>
          </a:p>
        </p:txBody>
      </p:sp>
      <p:sp>
        <p:nvSpPr>
          <p:cNvPr id="108" name="TextBox 107"/>
          <p:cNvSpPr txBox="1"/>
          <p:nvPr/>
        </p:nvSpPr>
        <p:spPr>
          <a:xfrm>
            <a:off x="2663955" y="4288030"/>
            <a:ext cx="1897369" cy="369332"/>
          </a:xfrm>
          <a:prstGeom prst="rect">
            <a:avLst/>
          </a:prstGeom>
          <a:noFill/>
        </p:spPr>
        <p:txBody>
          <a:bodyPr wrap="square" rtlCol="0">
            <a:spAutoFit/>
          </a:bodyPr>
          <a:lstStyle/>
          <a:p>
            <a:r>
              <a:rPr lang="en-US" b="1" dirty="0"/>
              <a:t>args_received =‘1’</a:t>
            </a:r>
          </a:p>
        </p:txBody>
      </p:sp>
      <p:sp>
        <p:nvSpPr>
          <p:cNvPr id="116" name="TextBox 115"/>
          <p:cNvSpPr txBox="1"/>
          <p:nvPr/>
        </p:nvSpPr>
        <p:spPr>
          <a:xfrm>
            <a:off x="2339071" y="2255376"/>
            <a:ext cx="2547135" cy="369332"/>
          </a:xfrm>
          <a:prstGeom prst="rect">
            <a:avLst/>
          </a:prstGeom>
          <a:noFill/>
        </p:spPr>
        <p:txBody>
          <a:bodyPr wrap="square" rtlCol="0">
            <a:spAutoFit/>
          </a:bodyPr>
          <a:lstStyle/>
          <a:p>
            <a:r>
              <a:rPr lang="en-US" b="1" dirty="0"/>
              <a:t>command_complete =‘1’</a:t>
            </a:r>
          </a:p>
        </p:txBody>
      </p:sp>
    </p:spTree>
    <p:extLst>
      <p:ext uri="{BB962C8B-B14F-4D97-AF65-F5344CB8AC3E}">
        <p14:creationId xmlns:p14="http://schemas.microsoft.com/office/powerpoint/2010/main" val="229524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Commands</a:t>
            </a:r>
          </a:p>
        </p:txBody>
      </p:sp>
      <p:sp>
        <p:nvSpPr>
          <p:cNvPr id="3" name="Content Placeholder 2"/>
          <p:cNvSpPr>
            <a:spLocks noGrp="1"/>
          </p:cNvSpPr>
          <p:nvPr>
            <p:ph idx="1"/>
          </p:nvPr>
        </p:nvSpPr>
        <p:spPr/>
        <p:txBody>
          <a:bodyPr/>
          <a:lstStyle/>
          <a:p>
            <a:r>
              <a:rPr lang="en-US" dirty="0"/>
              <a:t>This design will be using only 2 commands, however it will be relatively easy to add support for additional commands.</a:t>
            </a:r>
          </a:p>
          <a:p>
            <a:r>
              <a:rPr lang="en-US" dirty="0"/>
              <a:t>These commands include</a:t>
            </a:r>
          </a:p>
          <a:p>
            <a:pPr lvl="1"/>
            <a:r>
              <a:rPr lang="en-US" dirty="0"/>
              <a:t>“led”</a:t>
            </a:r>
          </a:p>
          <a:p>
            <a:pPr lvl="1"/>
            <a:r>
              <a:rPr lang="en-US" dirty="0"/>
              <a:t>“7seg”</a:t>
            </a:r>
          </a:p>
          <a:p>
            <a:r>
              <a:rPr lang="en-US" dirty="0"/>
              <a:t>After </a:t>
            </a:r>
            <a:r>
              <a:rPr lang="en-US" dirty="0" smtClean="0"/>
              <a:t>we type the </a:t>
            </a:r>
            <a:r>
              <a:rPr lang="en-US" dirty="0"/>
              <a:t>command </a:t>
            </a:r>
            <a:r>
              <a:rPr lang="en-US" dirty="0" smtClean="0"/>
              <a:t>we’ll type a </a:t>
            </a:r>
            <a:r>
              <a:rPr lang="en-US" dirty="0"/>
              <a:t>space and then the arguments</a:t>
            </a:r>
          </a:p>
          <a:p>
            <a:r>
              <a:rPr lang="en-US" dirty="0"/>
              <a:t>The led command accepts 4 arguments, a 4 digit hex value indicating which LED’s are on and off. Which is </a:t>
            </a:r>
            <a:r>
              <a:rPr lang="en-US" dirty="0" smtClean="0"/>
              <a:t>0 </a:t>
            </a:r>
            <a:r>
              <a:rPr lang="en-US" dirty="0"/>
              <a:t>thru FFFF, all 0’s turns all LED’s off and all F’s turn all LED’s 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5417" y="2680136"/>
            <a:ext cx="32956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348428">
            <a:off x="8596006" y="398973"/>
            <a:ext cx="2094473" cy="1374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3674" y="207142"/>
            <a:ext cx="2304293" cy="1662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97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Commands</a:t>
            </a:r>
          </a:p>
        </p:txBody>
      </p:sp>
      <p:sp>
        <p:nvSpPr>
          <p:cNvPr id="3" name="Content Placeholder 2"/>
          <p:cNvSpPr>
            <a:spLocks noGrp="1"/>
          </p:cNvSpPr>
          <p:nvPr>
            <p:ph idx="1"/>
          </p:nvPr>
        </p:nvSpPr>
        <p:spPr>
          <a:xfrm>
            <a:off x="837159" y="1961803"/>
            <a:ext cx="10515600" cy="3042459"/>
          </a:xfrm>
        </p:spPr>
        <p:txBody>
          <a:bodyPr>
            <a:noAutofit/>
          </a:bodyPr>
          <a:lstStyle/>
          <a:p>
            <a:r>
              <a:rPr lang="en-US" sz="2400" dirty="0"/>
              <a:t>The 7seg command accepts a 4 digit value from 0 to 9,999.</a:t>
            </a:r>
          </a:p>
          <a:p>
            <a:r>
              <a:rPr lang="en-US" sz="2400" dirty="0"/>
              <a:t>Look on your screen at these example command formats:</a:t>
            </a:r>
          </a:p>
          <a:p>
            <a:endParaRPr lang="en-US" sz="2400" dirty="0"/>
          </a:p>
          <a:p>
            <a:pPr marL="0" indent="0">
              <a:buNone/>
            </a:pPr>
            <a:r>
              <a:rPr lang="en-US" sz="3200" b="1" dirty="0"/>
              <a:t>7seg 1234  </a:t>
            </a:r>
            <a:r>
              <a:rPr lang="en-US" sz="2400" dirty="0">
                <a:sym typeface="Wingdings" panose="05000000000000000000" pitchFamily="2" charset="2"/>
              </a:rPr>
              <a:t> set’s the value 1234 on the 7 segment display</a:t>
            </a:r>
          </a:p>
          <a:p>
            <a:pPr marL="0" indent="0">
              <a:buNone/>
            </a:pPr>
            <a:r>
              <a:rPr lang="en-US" sz="3200" b="1" dirty="0">
                <a:sym typeface="Wingdings" panose="05000000000000000000" pitchFamily="2" charset="2"/>
              </a:rPr>
              <a:t>led FFFF </a:t>
            </a:r>
            <a:r>
              <a:rPr lang="en-US" sz="2400" dirty="0">
                <a:sym typeface="Wingdings" panose="05000000000000000000" pitchFamily="2" charset="2"/>
              </a:rPr>
              <a:t> turns all the LED’s on</a:t>
            </a:r>
          </a:p>
          <a:p>
            <a:pPr marL="0" indent="0">
              <a:buNone/>
            </a:pPr>
            <a:endParaRPr lang="en-US" sz="3200" dirty="0">
              <a:sym typeface="Wingdings" panose="05000000000000000000" pitchFamily="2" charset="2"/>
            </a:endParaRPr>
          </a:p>
          <a:p>
            <a:r>
              <a:rPr lang="en-US" sz="3200" dirty="0">
                <a:sym typeface="Wingdings" panose="05000000000000000000" pitchFamily="2" charset="2"/>
              </a:rPr>
              <a:t>This is important to know because we will use this knowledge to transition between states in our state machine.</a:t>
            </a:r>
          </a:p>
        </p:txBody>
      </p:sp>
    </p:spTree>
    <p:extLst>
      <p:ext uri="{BB962C8B-B14F-4D97-AF65-F5344CB8AC3E}">
        <p14:creationId xmlns:p14="http://schemas.microsoft.com/office/powerpoint/2010/main" val="282465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Machine Signals</a:t>
            </a:r>
          </a:p>
        </p:txBody>
      </p:sp>
      <p:sp>
        <p:nvSpPr>
          <p:cNvPr id="3" name="Content Placeholder 2"/>
          <p:cNvSpPr>
            <a:spLocks noGrp="1"/>
          </p:cNvSpPr>
          <p:nvPr>
            <p:ph idx="1"/>
          </p:nvPr>
        </p:nvSpPr>
        <p:spPr>
          <a:xfrm>
            <a:off x="837159" y="2083117"/>
            <a:ext cx="10515600" cy="4774883"/>
          </a:xfrm>
        </p:spPr>
        <p:txBody>
          <a:bodyPr>
            <a:normAutofit/>
          </a:bodyPr>
          <a:lstStyle/>
          <a:p>
            <a:r>
              <a:rPr lang="en-US" b="1" dirty="0"/>
              <a:t>start_controller</a:t>
            </a:r>
            <a:r>
              <a:rPr lang="en-US" dirty="0"/>
              <a:t>:  Goes high when a button is pressed</a:t>
            </a:r>
          </a:p>
          <a:p>
            <a:r>
              <a:rPr lang="en-US" b="1" dirty="0"/>
              <a:t>transmit_complete</a:t>
            </a:r>
            <a:r>
              <a:rPr lang="en-US" dirty="0"/>
              <a:t>: Goes high when all instructions have been transmitted.</a:t>
            </a:r>
          </a:p>
          <a:p>
            <a:r>
              <a:rPr lang="en-US" b="1" dirty="0"/>
              <a:t>command_received</a:t>
            </a:r>
            <a:r>
              <a:rPr lang="en-US" dirty="0"/>
              <a:t>: Goes high when we are in the wait_for_cmd_state and we receive a “space”</a:t>
            </a:r>
          </a:p>
          <a:p>
            <a:r>
              <a:rPr lang="en-US" b="1" dirty="0"/>
              <a:t>args_received</a:t>
            </a:r>
            <a:r>
              <a:rPr lang="en-US" dirty="0"/>
              <a:t>: Goes high when we are in wait_for_args_state and we receive a “CR” or “LF”</a:t>
            </a:r>
          </a:p>
          <a:p>
            <a:r>
              <a:rPr lang="en-US" b="1" dirty="0"/>
              <a:t>invalid_args</a:t>
            </a:r>
            <a:r>
              <a:rPr lang="en-US" dirty="0"/>
              <a:t>: Goes high when we are in execute_cmd_state and our command / arguments doesn’t match</a:t>
            </a:r>
          </a:p>
          <a:p>
            <a:r>
              <a:rPr lang="en-US" b="1" dirty="0"/>
              <a:t>command_complete</a:t>
            </a:r>
            <a:r>
              <a:rPr lang="en-US" dirty="0"/>
              <a:t>: Goes high after we set the LED’s 7seg or invalid_args signal</a:t>
            </a:r>
          </a:p>
          <a:p>
            <a:endParaRPr lang="en-US" dirty="0"/>
          </a:p>
        </p:txBody>
      </p:sp>
    </p:spTree>
    <p:extLst>
      <p:ext uri="{BB962C8B-B14F-4D97-AF65-F5344CB8AC3E}">
        <p14:creationId xmlns:p14="http://schemas.microsoft.com/office/powerpoint/2010/main" val="392722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Machine Advice</a:t>
            </a:r>
          </a:p>
        </p:txBody>
      </p:sp>
      <p:sp>
        <p:nvSpPr>
          <p:cNvPr id="3" name="Content Placeholder 2"/>
          <p:cNvSpPr>
            <a:spLocks noGrp="1"/>
          </p:cNvSpPr>
          <p:nvPr>
            <p:ph idx="1"/>
          </p:nvPr>
        </p:nvSpPr>
        <p:spPr>
          <a:xfrm>
            <a:off x="837159" y="2087881"/>
            <a:ext cx="10515600" cy="4770119"/>
          </a:xfrm>
        </p:spPr>
        <p:txBody>
          <a:bodyPr>
            <a:normAutofit/>
          </a:bodyPr>
          <a:lstStyle/>
          <a:p>
            <a:pPr marL="0" indent="0">
              <a:buNone/>
            </a:pPr>
            <a:r>
              <a:rPr lang="en-US" dirty="0"/>
              <a:t>1) Look at the source code, it gives you a head start and a structure to follow for the state machine design. Read the comments I have provided</a:t>
            </a:r>
          </a:p>
          <a:p>
            <a:pPr marL="0" indent="0">
              <a:buNone/>
            </a:pPr>
            <a:r>
              <a:rPr lang="en-US" dirty="0"/>
              <a:t>2) Use the diagram shown in this video, which is also located in the PDF included with the source code for this project as reference to help you implement this state machine.</a:t>
            </a:r>
          </a:p>
          <a:p>
            <a:pPr marL="0" indent="0">
              <a:buNone/>
            </a:pPr>
            <a:r>
              <a:rPr lang="en-US" dirty="0"/>
              <a:t>3) Look at each signal evaluated in the state machine and make sure the signal is changing as you would like it to.</a:t>
            </a:r>
          </a:p>
          <a:p>
            <a:pPr marL="0" indent="0">
              <a:buNone/>
            </a:pPr>
            <a:r>
              <a:rPr lang="en-US" dirty="0"/>
              <a:t>4) Use the Vivado simulator, it’s a very powerful tool that can be used to see what’s going on with each of the individual signal as well as forcing signals to verify your state machine is transitioning between states correctly.</a:t>
            </a:r>
          </a:p>
        </p:txBody>
      </p:sp>
    </p:spTree>
    <p:extLst>
      <p:ext uri="{BB962C8B-B14F-4D97-AF65-F5344CB8AC3E}">
        <p14:creationId xmlns:p14="http://schemas.microsoft.com/office/powerpoint/2010/main" val="388874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Controller State Machine</a:t>
            </a:r>
          </a:p>
        </p:txBody>
      </p:sp>
      <p:sp>
        <p:nvSpPr>
          <p:cNvPr id="3" name="Content Placeholder 2"/>
          <p:cNvSpPr>
            <a:spLocks noGrp="1"/>
          </p:cNvSpPr>
          <p:nvPr>
            <p:ph idx="1"/>
          </p:nvPr>
        </p:nvSpPr>
        <p:spPr>
          <a:xfrm>
            <a:off x="838200" y="2985571"/>
            <a:ext cx="10515600" cy="1421176"/>
          </a:xfrm>
        </p:spPr>
        <p:txBody>
          <a:bodyPr>
            <a:normAutofit fontScale="47500" lnSpcReduction="20000"/>
          </a:bodyPr>
          <a:lstStyle/>
          <a:p>
            <a:pPr marL="0" indent="0" algn="ctr">
              <a:buNone/>
            </a:pPr>
            <a:r>
              <a:rPr lang="en-US" sz="5700" dirty="0" smtClean="0"/>
              <a:t>Now that you have an understanding of how the UART controller interacts with the UART, next we will start the actual design.</a:t>
            </a:r>
          </a:p>
          <a:p>
            <a:pPr marL="0" indent="0" algn="ctr">
              <a:buNone/>
            </a:pPr>
            <a:r>
              <a:rPr lang="en-US" sz="9600" dirty="0" smtClean="0"/>
              <a:t>END</a:t>
            </a:r>
            <a:endParaRPr lang="en-US" sz="9600" dirty="0"/>
          </a:p>
        </p:txBody>
      </p:sp>
    </p:spTree>
    <p:extLst>
      <p:ext uri="{BB962C8B-B14F-4D97-AF65-F5344CB8AC3E}">
        <p14:creationId xmlns:p14="http://schemas.microsoft.com/office/powerpoint/2010/main" val="1910103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442</TotalTime>
  <Words>609</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vt:lpstr>
      <vt:lpstr>Banded</vt:lpstr>
      <vt:lpstr>PowerPoint Presentation</vt:lpstr>
      <vt:lpstr>UART CONTROLLER STATE MACHINE DESIGN</vt:lpstr>
      <vt:lpstr>State Machine</vt:lpstr>
      <vt:lpstr>State Machine Diagram</vt:lpstr>
      <vt:lpstr>UART Commands</vt:lpstr>
      <vt:lpstr>UART Commands</vt:lpstr>
      <vt:lpstr>State Machine Signals</vt:lpstr>
      <vt:lpstr>State Machine Advice</vt:lpstr>
      <vt:lpstr>UART Controller State Machine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UART CONTROLLER</dc:title>
  <dc:creator>Christman, Jordan L [CLIMATE/AC/SID]</dc:creator>
  <cp:lastModifiedBy>Jordan Christman</cp:lastModifiedBy>
  <cp:revision>26</cp:revision>
  <dcterms:created xsi:type="dcterms:W3CDTF">2016-09-13T12:30:30Z</dcterms:created>
  <dcterms:modified xsi:type="dcterms:W3CDTF">2016-10-09T13:45:40Z</dcterms:modified>
</cp:coreProperties>
</file>