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6C0C-9CCD-40A7-AFEB-4702F89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8D01-6BD5-4A7B-9CB1-F3D49144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EEF3-1281-492C-B7AC-7B4690A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9D7B-B00E-47F4-92EA-443037A8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B641-50A4-4C5E-9F54-7B6C9FFF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C8F-1227-4949-BF3F-764293A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E0E2-6944-4ED3-B707-D9AD3496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20EB-0A29-40C8-A6C3-DC53F80D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32B8-C4C1-4F56-A18A-83EE1B41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70E3-200D-4A4A-AA2A-F7280362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34012-5D3A-4099-8A1E-D0859D29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D0D7-BCC3-4FB2-9AC1-3EA1D95E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6E12-4D83-4FCC-BA3A-16BF443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60AD-42C2-4E2B-907B-E6795CE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7799-C344-4A4F-B252-3E6EE0DA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CA59-FAD5-4D9C-889F-BB211495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7B9E-2AA4-4629-9B5E-A060356B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295C-FB6C-4186-97C2-E5077C40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4164-997F-4F02-94AC-64595F8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7CD9-B8D8-4F48-9ED5-40DAEC1B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59F-9945-4ECB-A408-EC0E0EF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3AF3-E2A4-4A14-B2DD-D8ADBCCF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B862-D75C-4CF4-861D-629997A2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F1DE-2EC8-4996-BF72-883CEBF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C089-1DA3-4C99-8D08-12F90E9C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3028-716D-4946-AC35-C82E5AD3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7262-71CE-4908-A094-C311947B1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7903-7FC3-404D-BE95-645DAEF9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49A6-4050-4BFA-BC95-41FE25B4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D6E5-0572-42A7-BB12-ED725EF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1AE7-408D-4580-BB58-740D53CE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A83-BE9D-402C-9052-1A3A0B9E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A8FC-8126-4030-8D70-55A49CA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8B09-BAE6-434A-82B2-E890B388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BA2F6-F343-4425-AB5E-B40802BE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A214D-3057-40F1-B81D-757C5B81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B575-F7D7-4BC0-A283-4B09345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3A3F-4B72-46EF-B6BF-5F54F40F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2CD70-FE70-4BFA-A6FA-A290716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890-E07F-4BA4-A50C-82C21A9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D83FA-0954-4262-ABA0-4EBE6AD5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56E2D-4757-4556-B031-9115E7CF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2A96-1187-4395-9C90-A132DF8C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5022-FEE4-4A76-8CEE-A050A9B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EFF78-DEA2-47C0-AD12-E2B50EBF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ADE6-1FE6-45F9-9B54-75D08791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121-F90F-463D-9F6D-4FA315B0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0B6-5E3B-456D-B18C-6E13898B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47387-D61A-4DA0-B033-A7B416DB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A717-AABC-486E-9CD9-68BC049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4916-F907-4CFB-9E81-C5687A2E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2493-B66B-43A5-B773-AB4D2D8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7743-A38D-4B9E-AE2C-F336EBCC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52742-512D-416E-80E4-EDD2F465E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D417-4FA2-4421-A96E-4D6669D3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79F9-B02B-4055-B601-D5C8105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1005-054A-416A-B271-DE66E6D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4E2D-DD98-4302-9D4D-924A9C73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377B5-E6E1-404D-8147-1FB33D62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58A9-41D9-46F5-A817-117BFCCC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26E7-45C6-45E0-9111-EC716126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337D-7DBB-4B22-858A-6823E00D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9D97-0A6A-477A-A090-346EA376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difficult it is to move some electrical charge from one point to another</a:t>
            </a:r>
          </a:p>
          <a:p>
            <a:r>
              <a:rPr lang="en-US" dirty="0" smtClean="0"/>
              <a:t>Measured in Volts</a:t>
            </a:r>
          </a:p>
          <a:p>
            <a:pPr lvl="1"/>
            <a:r>
              <a:rPr lang="en-US" dirty="0" smtClean="0"/>
              <a:t>Symbol: </a:t>
            </a:r>
            <a:r>
              <a:rPr lang="en-US" i="1" dirty="0" smtClean="0"/>
              <a:t>V</a:t>
            </a:r>
            <a:endParaRPr lang="en-US" dirty="0" smtClean="0"/>
          </a:p>
          <a:p>
            <a:r>
              <a:rPr lang="en-US" dirty="0" smtClean="0"/>
              <a:t>Always a </a:t>
            </a:r>
            <a:r>
              <a:rPr lang="en-US" b="1" dirty="0" smtClean="0"/>
              <a:t>relative term</a:t>
            </a:r>
            <a:endParaRPr lang="en-US" dirty="0" smtClean="0"/>
          </a:p>
          <a:p>
            <a:pPr lvl="1"/>
            <a:r>
              <a:rPr lang="en-US" dirty="0" smtClean="0"/>
              <a:t>I.e., voltage is between two points</a:t>
            </a:r>
          </a:p>
          <a:p>
            <a:pPr lvl="1"/>
            <a:r>
              <a:rPr lang="en-US" dirty="0" smtClean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 smtClean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Ground or “Earth ground”: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770918" y="5872915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189" y="5139611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symbol for a </a:t>
            </a:r>
            <a:r>
              <a:rPr lang="en-US" i="1" dirty="0" smtClean="0"/>
              <a:t>cell:</a:t>
            </a:r>
          </a:p>
          <a:p>
            <a:pPr lvl="1"/>
            <a:r>
              <a:rPr lang="en-US" dirty="0" smtClean="0"/>
              <a:t>Cells generate a constant voltage across their poles</a:t>
            </a:r>
          </a:p>
          <a:p>
            <a:r>
              <a:rPr lang="en-US" dirty="0" smtClean="0"/>
              <a:t>This is the symbol for a </a:t>
            </a:r>
            <a:r>
              <a:rPr lang="en-US" i="1" dirty="0" smtClean="0"/>
              <a:t>battery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Batteries are made up of several cells</a:t>
            </a:r>
          </a:p>
          <a:p>
            <a:r>
              <a:rPr lang="en-US" dirty="0" smtClean="0"/>
              <a:t>Usually, you just use a battery symbol, with the voltage written next to it:</a:t>
            </a:r>
          </a:p>
          <a:p>
            <a:endParaRPr lang="en-US" dirty="0" smtClean="0"/>
          </a:p>
          <a:p>
            <a:r>
              <a:rPr lang="en-US" dirty="0" smtClean="0"/>
              <a:t>Alternatively, a </a:t>
            </a:r>
            <a:r>
              <a:rPr lang="en-US" i="1" dirty="0" smtClean="0"/>
              <a:t>constant voltage source </a:t>
            </a:r>
            <a:r>
              <a:rPr lang="en-US" dirty="0" smtClean="0"/>
              <a:t>symbol may be used: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78" y="1526367"/>
            <a:ext cx="9715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8" y="2664007"/>
            <a:ext cx="1215563" cy="883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368" y="4123112"/>
            <a:ext cx="749571" cy="668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6939" y="42725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4" y="5765626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8437" y="59025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V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54887" y="5792137"/>
            <a:ext cx="590204" cy="590204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50001" y="59025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5865" y="585912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dirty="0"/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167846" y="5495827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8525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49989" y="549582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41814" y="6382340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4597" y="5746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2292" y="6118016"/>
            <a:ext cx="25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circuits are identical, just with different choices of ground: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700042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analogy:</a:t>
            </a:r>
          </a:p>
          <a:p>
            <a:pPr lvl="1"/>
            <a:r>
              <a:rPr lang="en-US" dirty="0" smtClean="0"/>
              <a:t>Pressure</a:t>
            </a:r>
          </a:p>
          <a:p>
            <a:pPr lvl="1"/>
            <a:r>
              <a:rPr lang="en-US" dirty="0" smtClean="0"/>
              <a:t>Similarly, pressure is usually assumed to be with respect to the atmosphere unless otherwise stated</a:t>
            </a:r>
          </a:p>
          <a:p>
            <a:pPr lvl="1"/>
            <a:r>
              <a:rPr lang="en-US" dirty="0" smtClean="0"/>
              <a:t>E.g., 10 PSI is pressure above atmosphere; -10 PSI is pressure below atmosphere (i.e. vacuum)</a:t>
            </a:r>
          </a:p>
          <a:p>
            <a:pPr lvl="1"/>
            <a:r>
              <a:rPr lang="en-US" dirty="0" smtClean="0"/>
              <a:t>Atmosphere is the “ground”</a:t>
            </a:r>
          </a:p>
          <a:p>
            <a:pPr lvl="1"/>
            <a:r>
              <a:rPr lang="en-US" dirty="0" smtClean="0"/>
              <a:t>However, you can also just measure the pressure </a:t>
            </a:r>
            <a:r>
              <a:rPr lang="en-US" i="1" dirty="0" smtClean="0"/>
              <a:t>between</a:t>
            </a:r>
            <a:r>
              <a:rPr lang="en-US" dirty="0" smtClean="0"/>
              <a:t> two pipes, without caring about the atmosphere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1410"/>
          </a:xfrm>
        </p:spPr>
        <p:txBody>
          <a:bodyPr/>
          <a:lstStyle/>
          <a:p>
            <a:r>
              <a:rPr lang="en-US" i="1" dirty="0" smtClean="0"/>
              <a:t>Resistance</a:t>
            </a:r>
            <a:r>
              <a:rPr lang="en-US" dirty="0" smtClean="0"/>
              <a:t>, as the name implies, resists or opposes the flow of current</a:t>
            </a:r>
          </a:p>
          <a:p>
            <a:r>
              <a:rPr lang="en-US" dirty="0" smtClean="0"/>
              <a:t>Imagine a pipe with an </a:t>
            </a:r>
            <a:r>
              <a:rPr lang="en-US" i="1" dirty="0" smtClean="0"/>
              <a:t>orifice plate</a:t>
            </a:r>
            <a:r>
              <a:rPr lang="en-US" dirty="0" smtClean="0"/>
              <a:t> (a plate with a hole in it) in the middle</a:t>
            </a:r>
          </a:p>
          <a:p>
            <a:r>
              <a:rPr lang="en-US" dirty="0" smtClean="0"/>
              <a:t>The same </a:t>
            </a:r>
            <a:r>
              <a:rPr lang="en-US" i="1" dirty="0" smtClean="0"/>
              <a:t>amount </a:t>
            </a:r>
            <a:r>
              <a:rPr lang="en-US" dirty="0" smtClean="0"/>
              <a:t>of water is flowing on both sides of the plate</a:t>
            </a:r>
          </a:p>
          <a:p>
            <a:r>
              <a:rPr lang="en-US" dirty="0" smtClean="0"/>
              <a:t>However, the plate causes a pressure drop</a:t>
            </a:r>
          </a:p>
          <a:p>
            <a:r>
              <a:rPr lang="en-US" dirty="0" smtClean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01417" y="5476975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06326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pressure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60903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Resistors</a:t>
            </a:r>
            <a:r>
              <a:rPr lang="en-US" dirty="0" smtClean="0"/>
              <a:t> are discrete components that have a certain amount of resistance</a:t>
            </a:r>
          </a:p>
          <a:p>
            <a:r>
              <a:rPr lang="en-US" dirty="0" smtClean="0"/>
              <a:t>They cause a voltage (pressure) drop that is proportional to the current (flow rate)</a:t>
            </a:r>
          </a:p>
          <a:p>
            <a:r>
              <a:rPr lang="en-US" dirty="0" smtClean="0"/>
              <a:t>The proportionality constant is the resistance (R)</a:t>
            </a:r>
          </a:p>
          <a:p>
            <a:pPr lvl="1"/>
            <a:r>
              <a:rPr lang="en-US" dirty="0" smtClean="0"/>
              <a:t>E.g., how much voltage drop is generated per amount of current</a:t>
            </a:r>
          </a:p>
          <a:p>
            <a:pPr lvl="1"/>
            <a:r>
              <a:rPr lang="en-US" dirty="0" smtClean="0"/>
              <a:t>Measured in </a:t>
            </a:r>
            <a:r>
              <a:rPr lang="en-US" i="1" dirty="0"/>
              <a:t>o</a:t>
            </a:r>
            <a:r>
              <a:rPr lang="en-US" i="1" dirty="0" smtClean="0"/>
              <a:t>hms</a:t>
            </a:r>
          </a:p>
          <a:p>
            <a:pPr lvl="1"/>
            <a:r>
              <a:rPr lang="en-US" dirty="0" smtClean="0"/>
              <a:t>Symbol: </a:t>
            </a:r>
            <a:r>
              <a:rPr lang="el-GR" dirty="0" smtClean="0"/>
              <a:t>Ω</a:t>
            </a:r>
            <a:endParaRPr lang="en-US" dirty="0" smtClean="0"/>
          </a:p>
          <a:p>
            <a:pPr lvl="1"/>
            <a:r>
              <a:rPr lang="en-US" dirty="0" smtClean="0"/>
              <a:t>The ohm is defined to be 1 V/A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That is, if you pass a current of 1 A through a 1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resistor, it will create a voltage drop of 1 V</a:t>
                </a:r>
              </a:p>
              <a:p>
                <a:r>
                  <a:rPr lang="en-US" dirty="0" smtClean="0"/>
                  <a:t>Likewise, if you apply a voltage of 1 V across a resistor, 1 A will flow through it</a:t>
                </a:r>
              </a:p>
              <a:p>
                <a:r>
                  <a:rPr lang="en-US" dirty="0" smtClean="0"/>
                  <a:t>This is known as </a:t>
                </a:r>
                <a:r>
                  <a:rPr lang="en-US" i="1" dirty="0" smtClean="0"/>
                  <a:t>Ohm’s Law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Resistor symbol: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57" y="5121995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977" cy="4351338"/>
          </a:xfrm>
        </p:spPr>
        <p:txBody>
          <a:bodyPr/>
          <a:lstStyle/>
          <a:p>
            <a:r>
              <a:rPr lang="en-US" dirty="0" smtClean="0"/>
              <a:t>Two different laws fundamental to DC circuit analysis</a:t>
            </a:r>
          </a:p>
          <a:p>
            <a:r>
              <a:rPr lang="en-US" dirty="0" smtClean="0"/>
              <a:t>First law: The sum of currents entering and leaving a junction must be zero</a:t>
            </a:r>
          </a:p>
          <a:p>
            <a:r>
              <a:rPr lang="en-US" dirty="0" smtClean="0"/>
              <a:t>Second law: The sum of all voltage differences around a loop must be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loop</a:t>
            </a:r>
            <a:r>
              <a:rPr lang="en-US" dirty="0" smtClean="0"/>
              <a:t> is a continuous path through which current can flow</a:t>
            </a:r>
          </a:p>
          <a:p>
            <a:r>
              <a:rPr lang="en-US" dirty="0" smtClean="0"/>
              <a:t>It does, in fact carry some current; the </a:t>
            </a:r>
            <a:r>
              <a:rPr lang="en-US" i="1" dirty="0" smtClean="0"/>
              <a:t>loop current</a:t>
            </a:r>
            <a:endParaRPr lang="en-US" dirty="0" smtClean="0"/>
          </a:p>
          <a:p>
            <a:pPr lvl="1"/>
            <a:r>
              <a:rPr lang="en-US" dirty="0" smtClean="0"/>
              <a:t>(Although this can be zero)</a:t>
            </a:r>
          </a:p>
          <a:p>
            <a:r>
              <a:rPr lang="en-US" dirty="0" smtClean="0"/>
              <a:t>Note that multiple loops can pass through a given wire or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45" y="3871913"/>
            <a:ext cx="5629275" cy="230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2813" y="42326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with 1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9272" y="404796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with 1 A</a:t>
            </a:r>
            <a:endParaRPr lang="en-US" dirty="0"/>
          </a:p>
        </p:txBody>
      </p:sp>
      <p:cxnSp>
        <p:nvCxnSpPr>
          <p:cNvPr id="8" name="Curved Connector 7"/>
          <p:cNvCxnSpPr>
            <a:stCxn id="6" idx="1"/>
          </p:cNvCxnSpPr>
          <p:nvPr/>
        </p:nvCxnSpPr>
        <p:spPr>
          <a:xfrm rot="10800000">
            <a:off x="7334054" y="4147795"/>
            <a:ext cx="905218" cy="848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236293" y="4190215"/>
            <a:ext cx="751245" cy="2270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4053" y="6176963"/>
            <a:ext cx="366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Therefore this component carries 2 A</a:t>
            </a:r>
            <a:endParaRPr lang="en-US" dirty="0"/>
          </a:p>
        </p:txBody>
      </p: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>
            <a:off x="5825765" y="5090475"/>
            <a:ext cx="1508288" cy="12711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Simple circuit with one loop: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83" y="2483864"/>
            <a:ext cx="3914775" cy="23050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69688" y="3202756"/>
            <a:ext cx="0" cy="8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478031" y="3310279"/>
            <a:ext cx="0" cy="75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0842" y="3690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9856" y="262065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0030" y="262065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+(-V</a:t>
            </a:r>
            <a:r>
              <a:rPr lang="en-US" baseline="-25000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29799" y="26206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0030" y="301809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R</a:t>
            </a:r>
            <a:r>
              <a:rPr lang="en-US" dirty="0" smtClean="0"/>
              <a:t>=12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a resistor: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4848" r="-48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 smtClean="0"/>
              <a:t>coulomb</a:t>
            </a:r>
          </a:p>
          <a:p>
            <a:pPr lvl="1"/>
            <a:r>
              <a:rPr lang="en-US" dirty="0" smtClean="0"/>
              <a:t>Symbol:</a:t>
            </a:r>
            <a:r>
              <a:rPr lang="en-US" i="1" dirty="0" smtClean="0"/>
              <a:t> </a:t>
            </a:r>
            <a:r>
              <a:rPr lang="en-US" i="1" dirty="0"/>
              <a:t>Q</a:t>
            </a:r>
            <a:endParaRPr lang="en-US" i="1" dirty="0"/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</a:t>
            </a:r>
            <a:r>
              <a:rPr lang="en-US" dirty="0" smtClean="0"/>
              <a:t>weather</a:t>
            </a:r>
          </a:p>
          <a:p>
            <a:r>
              <a:rPr lang="en-US" dirty="0" smtClean="0"/>
              <a:t>Water analogy: a Coulomb is a gallon of 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 is “Coulomb’s constant”,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46" y="2690985"/>
            <a:ext cx="4829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53" y="2380318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</a:t>
            </a:r>
            <a:r>
              <a:rPr lang="en-US" i="1" dirty="0" smtClean="0"/>
              <a:t>wants to </a:t>
            </a:r>
            <a:r>
              <a:rPr lang="en-US" i="1" dirty="0"/>
              <a:t>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 smtClean="0"/>
              <a:t>amperes </a:t>
            </a:r>
            <a:r>
              <a:rPr lang="en-US" dirty="0" smtClean="0"/>
              <a:t>(A)</a:t>
            </a:r>
            <a:endParaRPr lang="en-US" dirty="0"/>
          </a:p>
          <a:p>
            <a:pPr lvl="1"/>
            <a:r>
              <a:rPr lang="en-US" dirty="0"/>
              <a:t>Usually abbreviated </a:t>
            </a:r>
            <a:r>
              <a:rPr lang="en-US" i="1" dirty="0" smtClean="0"/>
              <a:t>amps</a:t>
            </a:r>
          </a:p>
          <a:p>
            <a:pPr lvl="1"/>
            <a:r>
              <a:rPr lang="en-US" dirty="0" smtClean="0"/>
              <a:t>Symbol: </a:t>
            </a:r>
            <a:r>
              <a:rPr lang="en-US" i="1" dirty="0" smtClean="0"/>
              <a:t>I</a:t>
            </a:r>
            <a:endParaRPr lang="en-US" i="1" dirty="0"/>
          </a:p>
          <a:p>
            <a:r>
              <a:rPr lang="en-US" dirty="0"/>
              <a:t>1 ampere = 1 coulomb per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Water analogy: fluid flow rate; gallons/second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Schematics often use </a:t>
            </a:r>
            <a:r>
              <a:rPr lang="en-US" i="1" dirty="0" smtClean="0"/>
              <a:t>constant-current sources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force a constant amount of current to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99" y="2568132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15498" y="2298333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498" y="316106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1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965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Kirchoff’s Laws</vt:lpstr>
      <vt:lpstr>Kirchoff’s Laws</vt:lpstr>
      <vt:lpstr>Kirchoff’s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23</cp:revision>
  <dcterms:created xsi:type="dcterms:W3CDTF">2018-07-06T05:55:06Z</dcterms:created>
  <dcterms:modified xsi:type="dcterms:W3CDTF">2018-07-14T01:22:53Z</dcterms:modified>
</cp:coreProperties>
</file>