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73" r:id="rId6"/>
    <p:sldId id="259" r:id="rId7"/>
    <p:sldId id="260" r:id="rId8"/>
    <p:sldId id="261" r:id="rId9"/>
    <p:sldId id="262" r:id="rId10"/>
    <p:sldId id="263" r:id="rId11"/>
    <p:sldId id="265" r:id="rId12"/>
    <p:sldId id="266" r:id="rId13"/>
    <p:sldId id="267" r:id="rId14"/>
    <p:sldId id="268" r:id="rId15"/>
    <p:sldId id="269" r:id="rId16"/>
    <p:sldId id="272"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5" d="100"/>
          <a:sy n="115" d="100"/>
        </p:scale>
        <p:origin x="14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1B3E87B-4CFA-4F74-BCC6-A538550D3DDB}"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2393571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3E87B-4CFA-4F74-BCC6-A538550D3DDB}"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172649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3E87B-4CFA-4F74-BCC6-A538550D3DDB}"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160389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3E87B-4CFA-4F74-BCC6-A538550D3DDB}"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3186949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B3E87B-4CFA-4F74-BCC6-A538550D3DDB}"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57240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B3E87B-4CFA-4F74-BCC6-A538550D3DDB}"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94207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B3E87B-4CFA-4F74-BCC6-A538550D3DDB}" type="datetimeFigureOut">
              <a:rPr lang="en-US" smtClean="0"/>
              <a:t>10/21/2018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411468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B3E87B-4CFA-4F74-BCC6-A538550D3DDB}" type="datetimeFigureOut">
              <a:rPr lang="en-US" smtClean="0"/>
              <a:t>10/21/2018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389079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3E87B-4CFA-4F74-BCC6-A538550D3DDB}" type="datetimeFigureOut">
              <a:rPr lang="en-US" smtClean="0"/>
              <a:t>10/21/2018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106360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B3E87B-4CFA-4F74-BCC6-A538550D3DDB}"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21593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B3E87B-4CFA-4F74-BCC6-A538550D3DDB}"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FC264-9C00-44E6-818A-6642BACF282D}" type="slidenum">
              <a:rPr lang="en-US" smtClean="0"/>
              <a:t>‹#›</a:t>
            </a:fld>
            <a:endParaRPr lang="en-US"/>
          </a:p>
        </p:txBody>
      </p:sp>
    </p:spTree>
    <p:extLst>
      <p:ext uri="{BB962C8B-B14F-4D97-AF65-F5344CB8AC3E}">
        <p14:creationId xmlns:p14="http://schemas.microsoft.com/office/powerpoint/2010/main" val="260040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bg1"/>
                </a:solidFill>
              </a:defRPr>
            </a:lvl1pPr>
          </a:lstStyle>
          <a:p>
            <a:fld id="{51B3E87B-4CFA-4F74-BCC6-A538550D3DDB}" type="datetimeFigureOut">
              <a:rPr lang="en-US" smtClean="0"/>
              <a:t>10/21/2018</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bg1"/>
                </a:solidFill>
              </a:defRPr>
            </a:lvl1pPr>
          </a:lstStyle>
          <a:p>
            <a:fld id="{D4FFC264-9C00-44E6-818A-6642BACF282D}" type="slidenum">
              <a:rPr lang="en-US" smtClean="0"/>
              <a:t>‹#›</a:t>
            </a:fld>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32096"/>
            <a:ext cx="1371600" cy="771525"/>
          </a:xfrm>
          <a:prstGeom prst="rect">
            <a:avLst/>
          </a:prstGeom>
        </p:spPr>
      </p:pic>
    </p:spTree>
    <p:extLst>
      <p:ext uri="{BB962C8B-B14F-4D97-AF65-F5344CB8AC3E}">
        <p14:creationId xmlns:p14="http://schemas.microsoft.com/office/powerpoint/2010/main" val="2607512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DA68-E645-4936-A68F-50BEE7C4FEC6}"/>
              </a:ext>
            </a:extLst>
          </p:cNvPr>
          <p:cNvSpPr>
            <a:spLocks noGrp="1"/>
          </p:cNvSpPr>
          <p:nvPr>
            <p:ph type="ctrTitle"/>
          </p:nvPr>
        </p:nvSpPr>
        <p:spPr/>
        <p:txBody>
          <a:bodyPr/>
          <a:lstStyle/>
          <a:p>
            <a:r>
              <a:rPr lang="en-US" dirty="0"/>
              <a:t>Mass Management &amp; Margins</a:t>
            </a:r>
          </a:p>
        </p:txBody>
      </p:sp>
      <p:sp>
        <p:nvSpPr>
          <p:cNvPr id="3" name="Subtitle 2">
            <a:extLst>
              <a:ext uri="{FF2B5EF4-FFF2-40B4-BE49-F238E27FC236}">
                <a16:creationId xmlns:a16="http://schemas.microsoft.com/office/drawing/2014/main" id="{76EB76CE-B3FD-462B-9101-58E3393D37C5}"/>
              </a:ext>
            </a:extLst>
          </p:cNvPr>
          <p:cNvSpPr>
            <a:spLocks noGrp="1"/>
          </p:cNvSpPr>
          <p:nvPr>
            <p:ph type="subTitle" idx="1"/>
          </p:nvPr>
        </p:nvSpPr>
        <p:spPr/>
        <p:txBody>
          <a:bodyPr/>
          <a:lstStyle/>
          <a:p>
            <a:r>
              <a:rPr lang="en-US" dirty="0"/>
              <a:t>And 696-JPL Parallels</a:t>
            </a:r>
          </a:p>
        </p:txBody>
      </p:sp>
    </p:spTree>
    <p:extLst>
      <p:ext uri="{BB962C8B-B14F-4D97-AF65-F5344CB8AC3E}">
        <p14:creationId xmlns:p14="http://schemas.microsoft.com/office/powerpoint/2010/main" val="1886681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E6BE-A025-4A85-B67C-D1AFB1B45CA3}"/>
              </a:ext>
            </a:extLst>
          </p:cNvPr>
          <p:cNvSpPr>
            <a:spLocks noGrp="1"/>
          </p:cNvSpPr>
          <p:nvPr>
            <p:ph type="title"/>
          </p:nvPr>
        </p:nvSpPr>
        <p:spPr/>
        <p:txBody>
          <a:bodyPr/>
          <a:lstStyle/>
          <a:p>
            <a:r>
              <a:rPr lang="en-US" dirty="0"/>
              <a:t>Allowable Mass</a:t>
            </a:r>
          </a:p>
        </p:txBody>
      </p:sp>
      <p:sp>
        <p:nvSpPr>
          <p:cNvPr id="3" name="Content Placeholder 2">
            <a:extLst>
              <a:ext uri="{FF2B5EF4-FFF2-40B4-BE49-F238E27FC236}">
                <a16:creationId xmlns:a16="http://schemas.microsoft.com/office/drawing/2014/main" id="{205F8E24-BEB0-438B-BFD9-83AEDD7D6EC5}"/>
              </a:ext>
            </a:extLst>
          </p:cNvPr>
          <p:cNvSpPr>
            <a:spLocks noGrp="1"/>
          </p:cNvSpPr>
          <p:nvPr>
            <p:ph idx="1"/>
          </p:nvPr>
        </p:nvSpPr>
        <p:spPr>
          <a:xfrm>
            <a:off x="4718679" y="1166949"/>
            <a:ext cx="4304413" cy="5337089"/>
          </a:xfrm>
        </p:spPr>
        <p:txBody>
          <a:bodyPr>
            <a:normAutofit lnSpcReduction="10000"/>
          </a:bodyPr>
          <a:lstStyle/>
          <a:p>
            <a:r>
              <a:rPr lang="en-US" sz="2800" dirty="0"/>
              <a:t>The mission limit minus the mass reserve</a:t>
            </a:r>
          </a:p>
          <a:p>
            <a:r>
              <a:rPr lang="en-US" sz="2800" dirty="0"/>
              <a:t>The mass that “you have to work with”</a:t>
            </a:r>
          </a:p>
          <a:p>
            <a:r>
              <a:rPr lang="en-US" sz="2800" dirty="0"/>
              <a:t>This is allocated out to subsystems</a:t>
            </a:r>
          </a:p>
          <a:p>
            <a:pPr lvl="1"/>
            <a:r>
              <a:rPr lang="en-US" sz="2400" dirty="0"/>
              <a:t>Chunks of it are then allocated out to e.g. boxes</a:t>
            </a:r>
          </a:p>
          <a:p>
            <a:r>
              <a:rPr lang="en-US" sz="2800" dirty="0"/>
              <a:t>No need to allocate less than 100% of allowable mass</a:t>
            </a:r>
          </a:p>
          <a:p>
            <a:pPr lvl="1"/>
            <a:r>
              <a:rPr lang="en-US" sz="2400" dirty="0"/>
              <a:t>That’s what mass margin is for</a:t>
            </a:r>
          </a:p>
        </p:txBody>
      </p:sp>
      <p:grpSp>
        <p:nvGrpSpPr>
          <p:cNvPr id="4" name="Group 3">
            <a:extLst>
              <a:ext uri="{FF2B5EF4-FFF2-40B4-BE49-F238E27FC236}">
                <a16:creationId xmlns:a16="http://schemas.microsoft.com/office/drawing/2014/main" id="{0C188F93-B9B3-48F0-9167-6CB36979790B}"/>
              </a:ext>
            </a:extLst>
          </p:cNvPr>
          <p:cNvGrpSpPr/>
          <p:nvPr/>
        </p:nvGrpSpPr>
        <p:grpSpPr>
          <a:xfrm>
            <a:off x="136195" y="1071525"/>
            <a:ext cx="4428669" cy="4036423"/>
            <a:chOff x="722811" y="1447707"/>
            <a:chExt cx="6935754" cy="5262302"/>
          </a:xfrm>
        </p:grpSpPr>
        <p:cxnSp>
          <p:nvCxnSpPr>
            <p:cNvPr id="5" name="Straight Connector 4">
              <a:extLst>
                <a:ext uri="{FF2B5EF4-FFF2-40B4-BE49-F238E27FC236}">
                  <a16:creationId xmlns:a16="http://schemas.microsoft.com/office/drawing/2014/main" id="{7AA86E86-12FC-42EA-A0D7-287C59FDF7C8}"/>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C89B743-B611-43BF-A56C-6CFC4059482C}"/>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B5DF38E-5B65-439F-B862-FD961DA0D30A}"/>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1FC51B-75F7-4975-AEB7-43786A4A76EA}"/>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54647F-3C4E-410F-BD31-450B869B1FC2}"/>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0CC7A3-2D84-457C-B63E-BF0D68830012}"/>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F24D1C-E94A-4D26-85DD-A6EC0FFD6548}"/>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4BE1ED7-A173-4BE3-AF24-B047F12DCBA3}"/>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2EA275-DA21-4555-9605-7CC0A001B76A}"/>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663752-DDC3-4EC4-B016-B59E20B3CAD4}"/>
                </a:ext>
              </a:extLst>
            </p:cNvPr>
            <p:cNvSpPr txBox="1"/>
            <p:nvPr/>
          </p:nvSpPr>
          <p:spPr>
            <a:xfrm>
              <a:off x="4286774" y="4428251"/>
              <a:ext cx="1539204" cy="461665"/>
            </a:xfrm>
            <a:prstGeom prst="rect">
              <a:avLst/>
            </a:prstGeom>
            <a:noFill/>
          </p:spPr>
          <p:txBody>
            <a:bodyPr wrap="none" rtlCol="0">
              <a:spAutoFit/>
            </a:bodyPr>
            <a:lstStyle/>
            <a:p>
              <a:r>
                <a:rPr lang="en-US" sz="2400" dirty="0">
                  <a:solidFill>
                    <a:schemeClr val="bg1"/>
                  </a:solidFill>
                </a:rPr>
                <a:t>Basic Mass</a:t>
              </a:r>
            </a:p>
          </p:txBody>
        </p:sp>
        <p:sp>
          <p:nvSpPr>
            <p:cNvPr id="15" name="TextBox 14">
              <a:extLst>
                <a:ext uri="{FF2B5EF4-FFF2-40B4-BE49-F238E27FC236}">
                  <a16:creationId xmlns:a16="http://schemas.microsoft.com/office/drawing/2014/main" id="{11583D1F-A1E5-4268-A71A-45F9F856C948}"/>
                </a:ext>
              </a:extLst>
            </p:cNvPr>
            <p:cNvSpPr txBox="1"/>
            <p:nvPr/>
          </p:nvSpPr>
          <p:spPr>
            <a:xfrm>
              <a:off x="1062446" y="3857544"/>
              <a:ext cx="3712170" cy="523220"/>
            </a:xfrm>
            <a:prstGeom prst="rect">
              <a:avLst/>
            </a:prstGeom>
            <a:noFill/>
          </p:spPr>
          <p:txBody>
            <a:bodyPr wrap="none" rtlCol="0">
              <a:spAutoFit/>
            </a:bodyPr>
            <a:lstStyle/>
            <a:p>
              <a:r>
                <a:rPr lang="en-US" sz="2800" dirty="0">
                  <a:solidFill>
                    <a:schemeClr val="bg1"/>
                  </a:solidFill>
                </a:rPr>
                <a:t>Mass Growth Allowance</a:t>
              </a:r>
            </a:p>
          </p:txBody>
        </p:sp>
        <p:sp>
          <p:nvSpPr>
            <p:cNvPr id="16" name="TextBox 15">
              <a:extLst>
                <a:ext uri="{FF2B5EF4-FFF2-40B4-BE49-F238E27FC236}">
                  <a16:creationId xmlns:a16="http://schemas.microsoft.com/office/drawing/2014/main" id="{390297EC-8BC7-435E-ABB2-3EBCE3FBD795}"/>
                </a:ext>
              </a:extLst>
            </p:cNvPr>
            <p:cNvSpPr txBox="1"/>
            <p:nvPr/>
          </p:nvSpPr>
          <p:spPr>
            <a:xfrm>
              <a:off x="1062446" y="2864412"/>
              <a:ext cx="2066463" cy="523220"/>
            </a:xfrm>
            <a:prstGeom prst="rect">
              <a:avLst/>
            </a:prstGeom>
            <a:noFill/>
          </p:spPr>
          <p:txBody>
            <a:bodyPr wrap="none" rtlCol="0">
              <a:spAutoFit/>
            </a:bodyPr>
            <a:lstStyle/>
            <a:p>
              <a:r>
                <a:rPr lang="en-US" sz="2800" dirty="0">
                  <a:solidFill>
                    <a:schemeClr val="bg1"/>
                  </a:solidFill>
                </a:rPr>
                <a:t>Mass Margin</a:t>
              </a:r>
            </a:p>
          </p:txBody>
        </p:sp>
        <p:sp>
          <p:nvSpPr>
            <p:cNvPr id="17" name="TextBox 16">
              <a:extLst>
                <a:ext uri="{FF2B5EF4-FFF2-40B4-BE49-F238E27FC236}">
                  <a16:creationId xmlns:a16="http://schemas.microsoft.com/office/drawing/2014/main" id="{F6F6B66F-E9C2-457C-834D-50E37637D792}"/>
                </a:ext>
              </a:extLst>
            </p:cNvPr>
            <p:cNvSpPr txBox="1"/>
            <p:nvPr/>
          </p:nvSpPr>
          <p:spPr>
            <a:xfrm>
              <a:off x="1062446" y="1879639"/>
              <a:ext cx="3412129" cy="682124"/>
            </a:xfrm>
            <a:prstGeom prst="rect">
              <a:avLst/>
            </a:prstGeom>
            <a:noFill/>
          </p:spPr>
          <p:txBody>
            <a:bodyPr wrap="none" rtlCol="0">
              <a:spAutoFit/>
            </a:bodyPr>
            <a:lstStyle/>
            <a:p>
              <a:r>
                <a:rPr lang="en-US" sz="2800" dirty="0">
                  <a:solidFill>
                    <a:schemeClr val="bg1"/>
                  </a:solidFill>
                </a:rPr>
                <a:t>Mass Reserve</a:t>
              </a:r>
            </a:p>
          </p:txBody>
        </p:sp>
        <p:sp>
          <p:nvSpPr>
            <p:cNvPr id="18" name="TextBox 17">
              <a:extLst>
                <a:ext uri="{FF2B5EF4-FFF2-40B4-BE49-F238E27FC236}">
                  <a16:creationId xmlns:a16="http://schemas.microsoft.com/office/drawing/2014/main" id="{26A53355-AA24-4885-86ED-DF822FC4544D}"/>
                </a:ext>
              </a:extLst>
            </p:cNvPr>
            <p:cNvSpPr txBox="1"/>
            <p:nvPr/>
          </p:nvSpPr>
          <p:spPr>
            <a:xfrm>
              <a:off x="4287900" y="3348389"/>
              <a:ext cx="2097690" cy="461665"/>
            </a:xfrm>
            <a:prstGeom prst="rect">
              <a:avLst/>
            </a:prstGeom>
            <a:noFill/>
          </p:spPr>
          <p:txBody>
            <a:bodyPr wrap="none" rtlCol="0">
              <a:spAutoFit/>
            </a:bodyPr>
            <a:lstStyle/>
            <a:p>
              <a:r>
                <a:rPr lang="en-US" sz="2400" dirty="0">
                  <a:solidFill>
                    <a:schemeClr val="bg1"/>
                  </a:solidFill>
                </a:rPr>
                <a:t>Predicted Mass</a:t>
              </a:r>
            </a:p>
          </p:txBody>
        </p:sp>
        <p:sp>
          <p:nvSpPr>
            <p:cNvPr id="19" name="TextBox 18">
              <a:extLst>
                <a:ext uri="{FF2B5EF4-FFF2-40B4-BE49-F238E27FC236}">
                  <a16:creationId xmlns:a16="http://schemas.microsoft.com/office/drawing/2014/main" id="{50F1536B-1DAD-4ED4-BFBB-C04E0D5B8EF7}"/>
                </a:ext>
              </a:extLst>
            </p:cNvPr>
            <p:cNvSpPr txBox="1"/>
            <p:nvPr/>
          </p:nvSpPr>
          <p:spPr>
            <a:xfrm>
              <a:off x="4316428" y="2425282"/>
              <a:ext cx="3342137" cy="601875"/>
            </a:xfrm>
            <a:prstGeom prst="rect">
              <a:avLst/>
            </a:prstGeom>
            <a:noFill/>
          </p:spPr>
          <p:txBody>
            <a:bodyPr wrap="none" rtlCol="0">
              <a:spAutoFit/>
            </a:bodyPr>
            <a:lstStyle/>
            <a:p>
              <a:r>
                <a:rPr lang="en-US" sz="2400" dirty="0">
                  <a:solidFill>
                    <a:srgbClr val="FF0000"/>
                  </a:solidFill>
                </a:rPr>
                <a:t>Allowable Mass</a:t>
              </a:r>
            </a:p>
          </p:txBody>
        </p:sp>
        <p:sp>
          <p:nvSpPr>
            <p:cNvPr id="20" name="TextBox 19">
              <a:extLst>
                <a:ext uri="{FF2B5EF4-FFF2-40B4-BE49-F238E27FC236}">
                  <a16:creationId xmlns:a16="http://schemas.microsoft.com/office/drawing/2014/main" id="{438C7260-05D7-4A21-839A-2BB7A3EC235C}"/>
                </a:ext>
              </a:extLst>
            </p:cNvPr>
            <p:cNvSpPr txBox="1"/>
            <p:nvPr/>
          </p:nvSpPr>
          <p:spPr>
            <a:xfrm>
              <a:off x="4289540" y="1447707"/>
              <a:ext cx="2882520" cy="601875"/>
            </a:xfrm>
            <a:prstGeom prst="rect">
              <a:avLst/>
            </a:prstGeom>
            <a:noFill/>
          </p:spPr>
          <p:txBody>
            <a:bodyPr wrap="none" rtlCol="0">
              <a:spAutoFit/>
            </a:bodyPr>
            <a:lstStyle/>
            <a:p>
              <a:r>
                <a:rPr lang="en-US" sz="2400" dirty="0">
                  <a:solidFill>
                    <a:schemeClr val="bg1"/>
                  </a:solidFill>
                </a:rPr>
                <a:t>Mission Limit</a:t>
              </a:r>
            </a:p>
          </p:txBody>
        </p:sp>
        <p:sp>
          <p:nvSpPr>
            <p:cNvPr id="21" name="TextBox 20">
              <a:extLst>
                <a:ext uri="{FF2B5EF4-FFF2-40B4-BE49-F238E27FC236}">
                  <a16:creationId xmlns:a16="http://schemas.microsoft.com/office/drawing/2014/main" id="{FE87E137-6CA1-49AA-9413-F651315D3064}"/>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spTree>
    <p:extLst>
      <p:ext uri="{BB962C8B-B14F-4D97-AF65-F5344CB8AC3E}">
        <p14:creationId xmlns:p14="http://schemas.microsoft.com/office/powerpoint/2010/main" val="73504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E6BE-A025-4A85-B67C-D1AFB1B45CA3}"/>
              </a:ext>
            </a:extLst>
          </p:cNvPr>
          <p:cNvSpPr>
            <a:spLocks noGrp="1"/>
          </p:cNvSpPr>
          <p:nvPr>
            <p:ph type="title"/>
          </p:nvPr>
        </p:nvSpPr>
        <p:spPr/>
        <p:txBody>
          <a:bodyPr/>
          <a:lstStyle/>
          <a:p>
            <a:r>
              <a:rPr lang="en-US" dirty="0"/>
              <a:t>Basic Mass</a:t>
            </a:r>
          </a:p>
        </p:txBody>
      </p:sp>
      <p:sp>
        <p:nvSpPr>
          <p:cNvPr id="3" name="Content Placeholder 2">
            <a:extLst>
              <a:ext uri="{FF2B5EF4-FFF2-40B4-BE49-F238E27FC236}">
                <a16:creationId xmlns:a16="http://schemas.microsoft.com/office/drawing/2014/main" id="{205F8E24-BEB0-438B-BFD9-83AEDD7D6EC5}"/>
              </a:ext>
            </a:extLst>
          </p:cNvPr>
          <p:cNvSpPr>
            <a:spLocks noGrp="1"/>
          </p:cNvSpPr>
          <p:nvPr>
            <p:ph idx="1"/>
          </p:nvPr>
        </p:nvSpPr>
        <p:spPr>
          <a:xfrm>
            <a:off x="4718679" y="1166949"/>
            <a:ext cx="4304413" cy="5337089"/>
          </a:xfrm>
        </p:spPr>
        <p:txBody>
          <a:bodyPr>
            <a:normAutofit/>
          </a:bodyPr>
          <a:lstStyle/>
          <a:p>
            <a:r>
              <a:rPr lang="en-US" sz="2400" dirty="0"/>
              <a:t>In archaic JPL parlance, “current best estimate”</a:t>
            </a:r>
          </a:p>
          <a:p>
            <a:r>
              <a:rPr lang="en-US" sz="2400" dirty="0"/>
              <a:t>What you think the mass of your (subsystem/ box/ component) is</a:t>
            </a:r>
          </a:p>
          <a:p>
            <a:r>
              <a:rPr lang="en-US" sz="2400" dirty="0"/>
              <a:t>I.e., “if I open it in </a:t>
            </a:r>
            <a:r>
              <a:rPr lang="en-US" sz="2400" dirty="0" err="1"/>
              <a:t>Solidworks</a:t>
            </a:r>
            <a:r>
              <a:rPr lang="en-US" sz="2400" dirty="0"/>
              <a:t> and hit the ‘Mass Properties’ button, what does it say?”</a:t>
            </a:r>
          </a:p>
        </p:txBody>
      </p:sp>
      <p:grpSp>
        <p:nvGrpSpPr>
          <p:cNvPr id="4" name="Group 3">
            <a:extLst>
              <a:ext uri="{FF2B5EF4-FFF2-40B4-BE49-F238E27FC236}">
                <a16:creationId xmlns:a16="http://schemas.microsoft.com/office/drawing/2014/main" id="{0C188F93-B9B3-48F0-9167-6CB36979790B}"/>
              </a:ext>
            </a:extLst>
          </p:cNvPr>
          <p:cNvGrpSpPr/>
          <p:nvPr/>
        </p:nvGrpSpPr>
        <p:grpSpPr>
          <a:xfrm>
            <a:off x="136195" y="1071525"/>
            <a:ext cx="4428669" cy="4036423"/>
            <a:chOff x="722811" y="1447707"/>
            <a:chExt cx="6935754" cy="5262302"/>
          </a:xfrm>
        </p:grpSpPr>
        <p:cxnSp>
          <p:nvCxnSpPr>
            <p:cNvPr id="5" name="Straight Connector 4">
              <a:extLst>
                <a:ext uri="{FF2B5EF4-FFF2-40B4-BE49-F238E27FC236}">
                  <a16:creationId xmlns:a16="http://schemas.microsoft.com/office/drawing/2014/main" id="{7AA86E86-12FC-42EA-A0D7-287C59FDF7C8}"/>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C89B743-B611-43BF-A56C-6CFC4059482C}"/>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B5DF38E-5B65-439F-B862-FD961DA0D30A}"/>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1FC51B-75F7-4975-AEB7-43786A4A76EA}"/>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54647F-3C4E-410F-BD31-450B869B1FC2}"/>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0CC7A3-2D84-457C-B63E-BF0D68830012}"/>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F24D1C-E94A-4D26-85DD-A6EC0FFD6548}"/>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4BE1ED7-A173-4BE3-AF24-B047F12DCBA3}"/>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2EA275-DA21-4555-9605-7CC0A001B76A}"/>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663752-DDC3-4EC4-B016-B59E20B3CAD4}"/>
                </a:ext>
              </a:extLst>
            </p:cNvPr>
            <p:cNvSpPr txBox="1"/>
            <p:nvPr/>
          </p:nvSpPr>
          <p:spPr>
            <a:xfrm>
              <a:off x="4286774" y="4428251"/>
              <a:ext cx="2410553" cy="601875"/>
            </a:xfrm>
            <a:prstGeom prst="rect">
              <a:avLst/>
            </a:prstGeom>
            <a:noFill/>
          </p:spPr>
          <p:txBody>
            <a:bodyPr wrap="none" rtlCol="0">
              <a:spAutoFit/>
            </a:bodyPr>
            <a:lstStyle/>
            <a:p>
              <a:r>
                <a:rPr lang="en-US" sz="2400" dirty="0">
                  <a:solidFill>
                    <a:srgbClr val="FF0000"/>
                  </a:solidFill>
                </a:rPr>
                <a:t>Basic Mass</a:t>
              </a:r>
            </a:p>
          </p:txBody>
        </p:sp>
        <p:sp>
          <p:nvSpPr>
            <p:cNvPr id="15" name="TextBox 14">
              <a:extLst>
                <a:ext uri="{FF2B5EF4-FFF2-40B4-BE49-F238E27FC236}">
                  <a16:creationId xmlns:a16="http://schemas.microsoft.com/office/drawing/2014/main" id="{11583D1F-A1E5-4268-A71A-45F9F856C948}"/>
                </a:ext>
              </a:extLst>
            </p:cNvPr>
            <p:cNvSpPr txBox="1"/>
            <p:nvPr/>
          </p:nvSpPr>
          <p:spPr>
            <a:xfrm>
              <a:off x="1062446" y="3857544"/>
              <a:ext cx="3712170" cy="523220"/>
            </a:xfrm>
            <a:prstGeom prst="rect">
              <a:avLst/>
            </a:prstGeom>
            <a:noFill/>
          </p:spPr>
          <p:txBody>
            <a:bodyPr wrap="none" rtlCol="0">
              <a:spAutoFit/>
            </a:bodyPr>
            <a:lstStyle/>
            <a:p>
              <a:r>
                <a:rPr lang="en-US" sz="2800" dirty="0">
                  <a:solidFill>
                    <a:schemeClr val="bg1"/>
                  </a:solidFill>
                </a:rPr>
                <a:t>Mass Growth Allowance</a:t>
              </a:r>
            </a:p>
          </p:txBody>
        </p:sp>
        <p:sp>
          <p:nvSpPr>
            <p:cNvPr id="16" name="TextBox 15">
              <a:extLst>
                <a:ext uri="{FF2B5EF4-FFF2-40B4-BE49-F238E27FC236}">
                  <a16:creationId xmlns:a16="http://schemas.microsoft.com/office/drawing/2014/main" id="{390297EC-8BC7-435E-ABB2-3EBCE3FBD795}"/>
                </a:ext>
              </a:extLst>
            </p:cNvPr>
            <p:cNvSpPr txBox="1"/>
            <p:nvPr/>
          </p:nvSpPr>
          <p:spPr>
            <a:xfrm>
              <a:off x="1062446" y="2864412"/>
              <a:ext cx="2066463" cy="523220"/>
            </a:xfrm>
            <a:prstGeom prst="rect">
              <a:avLst/>
            </a:prstGeom>
            <a:noFill/>
          </p:spPr>
          <p:txBody>
            <a:bodyPr wrap="none" rtlCol="0">
              <a:spAutoFit/>
            </a:bodyPr>
            <a:lstStyle/>
            <a:p>
              <a:r>
                <a:rPr lang="en-US" sz="2800" dirty="0">
                  <a:solidFill>
                    <a:schemeClr val="bg1"/>
                  </a:solidFill>
                </a:rPr>
                <a:t>Mass Margin</a:t>
              </a:r>
            </a:p>
          </p:txBody>
        </p:sp>
        <p:sp>
          <p:nvSpPr>
            <p:cNvPr id="17" name="TextBox 16">
              <a:extLst>
                <a:ext uri="{FF2B5EF4-FFF2-40B4-BE49-F238E27FC236}">
                  <a16:creationId xmlns:a16="http://schemas.microsoft.com/office/drawing/2014/main" id="{F6F6B66F-E9C2-457C-834D-50E37637D792}"/>
                </a:ext>
              </a:extLst>
            </p:cNvPr>
            <p:cNvSpPr txBox="1"/>
            <p:nvPr/>
          </p:nvSpPr>
          <p:spPr>
            <a:xfrm>
              <a:off x="1062446" y="1879639"/>
              <a:ext cx="3412129" cy="682124"/>
            </a:xfrm>
            <a:prstGeom prst="rect">
              <a:avLst/>
            </a:prstGeom>
            <a:noFill/>
          </p:spPr>
          <p:txBody>
            <a:bodyPr wrap="none" rtlCol="0">
              <a:spAutoFit/>
            </a:bodyPr>
            <a:lstStyle/>
            <a:p>
              <a:r>
                <a:rPr lang="en-US" sz="2800" dirty="0">
                  <a:solidFill>
                    <a:schemeClr val="bg1"/>
                  </a:solidFill>
                </a:rPr>
                <a:t>Mass Reserve</a:t>
              </a:r>
            </a:p>
          </p:txBody>
        </p:sp>
        <p:sp>
          <p:nvSpPr>
            <p:cNvPr id="18" name="TextBox 17">
              <a:extLst>
                <a:ext uri="{FF2B5EF4-FFF2-40B4-BE49-F238E27FC236}">
                  <a16:creationId xmlns:a16="http://schemas.microsoft.com/office/drawing/2014/main" id="{26A53355-AA24-4885-86ED-DF822FC4544D}"/>
                </a:ext>
              </a:extLst>
            </p:cNvPr>
            <p:cNvSpPr txBox="1"/>
            <p:nvPr/>
          </p:nvSpPr>
          <p:spPr>
            <a:xfrm>
              <a:off x="4287900" y="3348389"/>
              <a:ext cx="2097690" cy="461665"/>
            </a:xfrm>
            <a:prstGeom prst="rect">
              <a:avLst/>
            </a:prstGeom>
            <a:noFill/>
          </p:spPr>
          <p:txBody>
            <a:bodyPr wrap="none" rtlCol="0">
              <a:spAutoFit/>
            </a:bodyPr>
            <a:lstStyle/>
            <a:p>
              <a:r>
                <a:rPr lang="en-US" sz="2400" dirty="0">
                  <a:solidFill>
                    <a:schemeClr val="bg1"/>
                  </a:solidFill>
                </a:rPr>
                <a:t>Predicted Mass</a:t>
              </a:r>
            </a:p>
          </p:txBody>
        </p:sp>
        <p:sp>
          <p:nvSpPr>
            <p:cNvPr id="19" name="TextBox 18">
              <a:extLst>
                <a:ext uri="{FF2B5EF4-FFF2-40B4-BE49-F238E27FC236}">
                  <a16:creationId xmlns:a16="http://schemas.microsoft.com/office/drawing/2014/main" id="{50F1536B-1DAD-4ED4-BFBB-C04E0D5B8EF7}"/>
                </a:ext>
              </a:extLst>
            </p:cNvPr>
            <p:cNvSpPr txBox="1"/>
            <p:nvPr/>
          </p:nvSpPr>
          <p:spPr>
            <a:xfrm>
              <a:off x="4316428" y="2425282"/>
              <a:ext cx="3342137" cy="601875"/>
            </a:xfrm>
            <a:prstGeom prst="rect">
              <a:avLst/>
            </a:prstGeom>
            <a:noFill/>
          </p:spPr>
          <p:txBody>
            <a:bodyPr wrap="none" rtlCol="0">
              <a:spAutoFit/>
            </a:bodyPr>
            <a:lstStyle/>
            <a:p>
              <a:r>
                <a:rPr lang="en-US" sz="2400" dirty="0">
                  <a:solidFill>
                    <a:schemeClr val="bg1"/>
                  </a:solidFill>
                </a:rPr>
                <a:t>Allowable Mass</a:t>
              </a:r>
            </a:p>
          </p:txBody>
        </p:sp>
        <p:sp>
          <p:nvSpPr>
            <p:cNvPr id="20" name="TextBox 19">
              <a:extLst>
                <a:ext uri="{FF2B5EF4-FFF2-40B4-BE49-F238E27FC236}">
                  <a16:creationId xmlns:a16="http://schemas.microsoft.com/office/drawing/2014/main" id="{438C7260-05D7-4A21-839A-2BB7A3EC235C}"/>
                </a:ext>
              </a:extLst>
            </p:cNvPr>
            <p:cNvSpPr txBox="1"/>
            <p:nvPr/>
          </p:nvSpPr>
          <p:spPr>
            <a:xfrm>
              <a:off x="4289540" y="1447707"/>
              <a:ext cx="2882520" cy="601875"/>
            </a:xfrm>
            <a:prstGeom prst="rect">
              <a:avLst/>
            </a:prstGeom>
            <a:noFill/>
          </p:spPr>
          <p:txBody>
            <a:bodyPr wrap="none" rtlCol="0">
              <a:spAutoFit/>
            </a:bodyPr>
            <a:lstStyle/>
            <a:p>
              <a:r>
                <a:rPr lang="en-US" sz="2400" dirty="0">
                  <a:solidFill>
                    <a:schemeClr val="bg1"/>
                  </a:solidFill>
                </a:rPr>
                <a:t>Mission Limit</a:t>
              </a:r>
            </a:p>
          </p:txBody>
        </p:sp>
        <p:sp>
          <p:nvSpPr>
            <p:cNvPr id="21" name="TextBox 20">
              <a:extLst>
                <a:ext uri="{FF2B5EF4-FFF2-40B4-BE49-F238E27FC236}">
                  <a16:creationId xmlns:a16="http://schemas.microsoft.com/office/drawing/2014/main" id="{FE87E137-6CA1-49AA-9413-F651315D3064}"/>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spTree>
    <p:extLst>
      <p:ext uri="{BB962C8B-B14F-4D97-AF65-F5344CB8AC3E}">
        <p14:creationId xmlns:p14="http://schemas.microsoft.com/office/powerpoint/2010/main" val="1489339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E6BE-A025-4A85-B67C-D1AFB1B45CA3}"/>
              </a:ext>
            </a:extLst>
          </p:cNvPr>
          <p:cNvSpPr>
            <a:spLocks noGrp="1"/>
          </p:cNvSpPr>
          <p:nvPr>
            <p:ph type="title"/>
          </p:nvPr>
        </p:nvSpPr>
        <p:spPr/>
        <p:txBody>
          <a:bodyPr/>
          <a:lstStyle/>
          <a:p>
            <a:r>
              <a:rPr lang="en-US" dirty="0"/>
              <a:t>Mass Growth Allowance</a:t>
            </a:r>
          </a:p>
        </p:txBody>
      </p:sp>
      <p:sp>
        <p:nvSpPr>
          <p:cNvPr id="3" name="Content Placeholder 2">
            <a:extLst>
              <a:ext uri="{FF2B5EF4-FFF2-40B4-BE49-F238E27FC236}">
                <a16:creationId xmlns:a16="http://schemas.microsoft.com/office/drawing/2014/main" id="{205F8E24-BEB0-438B-BFD9-83AEDD7D6EC5}"/>
              </a:ext>
            </a:extLst>
          </p:cNvPr>
          <p:cNvSpPr>
            <a:spLocks noGrp="1"/>
          </p:cNvSpPr>
          <p:nvPr>
            <p:ph idx="1"/>
          </p:nvPr>
        </p:nvSpPr>
        <p:spPr>
          <a:xfrm>
            <a:off x="4718679" y="1166949"/>
            <a:ext cx="4304413" cy="5337089"/>
          </a:xfrm>
        </p:spPr>
        <p:txBody>
          <a:bodyPr>
            <a:normAutofit fontScale="92500"/>
          </a:bodyPr>
          <a:lstStyle/>
          <a:p>
            <a:r>
              <a:rPr lang="en-US" sz="2400" dirty="0"/>
              <a:t>“How much heavier do I think the actual item will be than my basic mass?”</a:t>
            </a:r>
          </a:p>
          <a:p>
            <a:r>
              <a:rPr lang="en-US" sz="2400" dirty="0"/>
              <a:t>Is a combination of many factors:</a:t>
            </a:r>
          </a:p>
          <a:p>
            <a:pPr lvl="1"/>
            <a:r>
              <a:rPr lang="en-US" sz="2000" dirty="0"/>
              <a:t>Maturity of design</a:t>
            </a:r>
          </a:p>
          <a:p>
            <a:pPr lvl="2"/>
            <a:r>
              <a:rPr lang="en-US" sz="1600" dirty="0"/>
              <a:t>NASA has a standard for this</a:t>
            </a:r>
          </a:p>
          <a:p>
            <a:pPr lvl="1"/>
            <a:r>
              <a:rPr lang="en-US" sz="2000" dirty="0"/>
              <a:t>Uncertainty of what components are needed</a:t>
            </a:r>
          </a:p>
          <a:p>
            <a:pPr lvl="1"/>
            <a:r>
              <a:rPr lang="en-US" sz="2000" dirty="0"/>
              <a:t>Predicted mass of untracked items</a:t>
            </a:r>
          </a:p>
          <a:p>
            <a:pPr lvl="2"/>
            <a:r>
              <a:rPr lang="en-US" sz="1600" dirty="0"/>
              <a:t>E.g., we might estimate that cabling will add 5 </a:t>
            </a:r>
            <a:r>
              <a:rPr lang="en-US" sz="1600" dirty="0" err="1"/>
              <a:t>lbm</a:t>
            </a:r>
            <a:r>
              <a:rPr lang="en-US" sz="1600" dirty="0"/>
              <a:t> to the </a:t>
            </a:r>
            <a:r>
              <a:rPr lang="en-US" sz="1600" dirty="0" err="1"/>
              <a:t>drivebase</a:t>
            </a:r>
            <a:r>
              <a:rPr lang="en-US" sz="1600" dirty="0"/>
              <a:t> mass</a:t>
            </a:r>
          </a:p>
          <a:p>
            <a:pPr lvl="2"/>
            <a:r>
              <a:rPr lang="en-US" sz="1600" dirty="0"/>
              <a:t>Or, “fasteners will probably add 5% to the mass of the elevator”</a:t>
            </a:r>
          </a:p>
          <a:p>
            <a:r>
              <a:rPr lang="en-US" sz="2400" dirty="0"/>
              <a:t>Could be zero, e.g. with COTS parts</a:t>
            </a:r>
          </a:p>
          <a:p>
            <a:pPr lvl="1"/>
            <a:endParaRPr lang="en-US" sz="2000" dirty="0"/>
          </a:p>
        </p:txBody>
      </p:sp>
      <p:grpSp>
        <p:nvGrpSpPr>
          <p:cNvPr id="4" name="Group 3">
            <a:extLst>
              <a:ext uri="{FF2B5EF4-FFF2-40B4-BE49-F238E27FC236}">
                <a16:creationId xmlns:a16="http://schemas.microsoft.com/office/drawing/2014/main" id="{0C188F93-B9B3-48F0-9167-6CB36979790B}"/>
              </a:ext>
            </a:extLst>
          </p:cNvPr>
          <p:cNvGrpSpPr/>
          <p:nvPr/>
        </p:nvGrpSpPr>
        <p:grpSpPr>
          <a:xfrm>
            <a:off x="136195" y="1071525"/>
            <a:ext cx="4428669" cy="4036423"/>
            <a:chOff x="722811" y="1447707"/>
            <a:chExt cx="6935754" cy="5262302"/>
          </a:xfrm>
        </p:grpSpPr>
        <p:cxnSp>
          <p:nvCxnSpPr>
            <p:cNvPr id="5" name="Straight Connector 4">
              <a:extLst>
                <a:ext uri="{FF2B5EF4-FFF2-40B4-BE49-F238E27FC236}">
                  <a16:creationId xmlns:a16="http://schemas.microsoft.com/office/drawing/2014/main" id="{7AA86E86-12FC-42EA-A0D7-287C59FDF7C8}"/>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C89B743-B611-43BF-A56C-6CFC4059482C}"/>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B5DF38E-5B65-439F-B862-FD961DA0D30A}"/>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1FC51B-75F7-4975-AEB7-43786A4A76EA}"/>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54647F-3C4E-410F-BD31-450B869B1FC2}"/>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0CC7A3-2D84-457C-B63E-BF0D68830012}"/>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F24D1C-E94A-4D26-85DD-A6EC0FFD6548}"/>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4BE1ED7-A173-4BE3-AF24-B047F12DCBA3}"/>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2EA275-DA21-4555-9605-7CC0A001B76A}"/>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663752-DDC3-4EC4-B016-B59E20B3CAD4}"/>
                </a:ext>
              </a:extLst>
            </p:cNvPr>
            <p:cNvSpPr txBox="1"/>
            <p:nvPr/>
          </p:nvSpPr>
          <p:spPr>
            <a:xfrm>
              <a:off x="4286774" y="4428251"/>
              <a:ext cx="2410553" cy="601875"/>
            </a:xfrm>
            <a:prstGeom prst="rect">
              <a:avLst/>
            </a:prstGeom>
            <a:noFill/>
          </p:spPr>
          <p:txBody>
            <a:bodyPr wrap="none" rtlCol="0">
              <a:spAutoFit/>
            </a:bodyPr>
            <a:lstStyle/>
            <a:p>
              <a:r>
                <a:rPr lang="en-US" sz="2400" dirty="0">
                  <a:solidFill>
                    <a:schemeClr val="bg1"/>
                  </a:solidFill>
                </a:rPr>
                <a:t>Basic Mass</a:t>
              </a:r>
            </a:p>
          </p:txBody>
        </p:sp>
        <p:sp>
          <p:nvSpPr>
            <p:cNvPr id="15" name="TextBox 14">
              <a:extLst>
                <a:ext uri="{FF2B5EF4-FFF2-40B4-BE49-F238E27FC236}">
                  <a16:creationId xmlns:a16="http://schemas.microsoft.com/office/drawing/2014/main" id="{11583D1F-A1E5-4268-A71A-45F9F856C948}"/>
                </a:ext>
              </a:extLst>
            </p:cNvPr>
            <p:cNvSpPr txBox="1"/>
            <p:nvPr/>
          </p:nvSpPr>
          <p:spPr>
            <a:xfrm>
              <a:off x="1062446" y="3857544"/>
              <a:ext cx="5813642" cy="682124"/>
            </a:xfrm>
            <a:prstGeom prst="rect">
              <a:avLst/>
            </a:prstGeom>
            <a:noFill/>
          </p:spPr>
          <p:txBody>
            <a:bodyPr wrap="none" rtlCol="0">
              <a:spAutoFit/>
            </a:bodyPr>
            <a:lstStyle/>
            <a:p>
              <a:r>
                <a:rPr lang="en-US" sz="2800" dirty="0">
                  <a:solidFill>
                    <a:srgbClr val="FF0000"/>
                  </a:solidFill>
                </a:rPr>
                <a:t>Mass Growth Allowance</a:t>
              </a:r>
            </a:p>
          </p:txBody>
        </p:sp>
        <p:sp>
          <p:nvSpPr>
            <p:cNvPr id="16" name="TextBox 15">
              <a:extLst>
                <a:ext uri="{FF2B5EF4-FFF2-40B4-BE49-F238E27FC236}">
                  <a16:creationId xmlns:a16="http://schemas.microsoft.com/office/drawing/2014/main" id="{390297EC-8BC7-435E-ABB2-3EBCE3FBD795}"/>
                </a:ext>
              </a:extLst>
            </p:cNvPr>
            <p:cNvSpPr txBox="1"/>
            <p:nvPr/>
          </p:nvSpPr>
          <p:spPr>
            <a:xfrm>
              <a:off x="1062446" y="2864412"/>
              <a:ext cx="2066463" cy="523220"/>
            </a:xfrm>
            <a:prstGeom prst="rect">
              <a:avLst/>
            </a:prstGeom>
            <a:noFill/>
          </p:spPr>
          <p:txBody>
            <a:bodyPr wrap="none" rtlCol="0">
              <a:spAutoFit/>
            </a:bodyPr>
            <a:lstStyle/>
            <a:p>
              <a:r>
                <a:rPr lang="en-US" sz="2800" dirty="0">
                  <a:solidFill>
                    <a:schemeClr val="bg1"/>
                  </a:solidFill>
                </a:rPr>
                <a:t>Mass Margin</a:t>
              </a:r>
            </a:p>
          </p:txBody>
        </p:sp>
        <p:sp>
          <p:nvSpPr>
            <p:cNvPr id="17" name="TextBox 16">
              <a:extLst>
                <a:ext uri="{FF2B5EF4-FFF2-40B4-BE49-F238E27FC236}">
                  <a16:creationId xmlns:a16="http://schemas.microsoft.com/office/drawing/2014/main" id="{F6F6B66F-E9C2-457C-834D-50E37637D792}"/>
                </a:ext>
              </a:extLst>
            </p:cNvPr>
            <p:cNvSpPr txBox="1"/>
            <p:nvPr/>
          </p:nvSpPr>
          <p:spPr>
            <a:xfrm>
              <a:off x="1062446" y="1879639"/>
              <a:ext cx="3412129" cy="682124"/>
            </a:xfrm>
            <a:prstGeom prst="rect">
              <a:avLst/>
            </a:prstGeom>
            <a:noFill/>
          </p:spPr>
          <p:txBody>
            <a:bodyPr wrap="none" rtlCol="0">
              <a:spAutoFit/>
            </a:bodyPr>
            <a:lstStyle/>
            <a:p>
              <a:r>
                <a:rPr lang="en-US" sz="2800" dirty="0">
                  <a:solidFill>
                    <a:schemeClr val="bg1"/>
                  </a:solidFill>
                </a:rPr>
                <a:t>Mass Reserve</a:t>
              </a:r>
            </a:p>
          </p:txBody>
        </p:sp>
        <p:sp>
          <p:nvSpPr>
            <p:cNvPr id="18" name="TextBox 17">
              <a:extLst>
                <a:ext uri="{FF2B5EF4-FFF2-40B4-BE49-F238E27FC236}">
                  <a16:creationId xmlns:a16="http://schemas.microsoft.com/office/drawing/2014/main" id="{26A53355-AA24-4885-86ED-DF822FC4544D}"/>
                </a:ext>
              </a:extLst>
            </p:cNvPr>
            <p:cNvSpPr txBox="1"/>
            <p:nvPr/>
          </p:nvSpPr>
          <p:spPr>
            <a:xfrm>
              <a:off x="4287900" y="3348389"/>
              <a:ext cx="2097690" cy="461665"/>
            </a:xfrm>
            <a:prstGeom prst="rect">
              <a:avLst/>
            </a:prstGeom>
            <a:noFill/>
          </p:spPr>
          <p:txBody>
            <a:bodyPr wrap="none" rtlCol="0">
              <a:spAutoFit/>
            </a:bodyPr>
            <a:lstStyle/>
            <a:p>
              <a:r>
                <a:rPr lang="en-US" sz="2400" dirty="0">
                  <a:solidFill>
                    <a:schemeClr val="bg1"/>
                  </a:solidFill>
                </a:rPr>
                <a:t>Predicted Mass</a:t>
              </a:r>
            </a:p>
          </p:txBody>
        </p:sp>
        <p:sp>
          <p:nvSpPr>
            <p:cNvPr id="19" name="TextBox 18">
              <a:extLst>
                <a:ext uri="{FF2B5EF4-FFF2-40B4-BE49-F238E27FC236}">
                  <a16:creationId xmlns:a16="http://schemas.microsoft.com/office/drawing/2014/main" id="{50F1536B-1DAD-4ED4-BFBB-C04E0D5B8EF7}"/>
                </a:ext>
              </a:extLst>
            </p:cNvPr>
            <p:cNvSpPr txBox="1"/>
            <p:nvPr/>
          </p:nvSpPr>
          <p:spPr>
            <a:xfrm>
              <a:off x="4316428" y="2425282"/>
              <a:ext cx="3342137" cy="601875"/>
            </a:xfrm>
            <a:prstGeom prst="rect">
              <a:avLst/>
            </a:prstGeom>
            <a:noFill/>
          </p:spPr>
          <p:txBody>
            <a:bodyPr wrap="none" rtlCol="0">
              <a:spAutoFit/>
            </a:bodyPr>
            <a:lstStyle/>
            <a:p>
              <a:r>
                <a:rPr lang="en-US" sz="2400" dirty="0">
                  <a:solidFill>
                    <a:schemeClr val="bg1"/>
                  </a:solidFill>
                </a:rPr>
                <a:t>Allowable Mass</a:t>
              </a:r>
            </a:p>
          </p:txBody>
        </p:sp>
        <p:sp>
          <p:nvSpPr>
            <p:cNvPr id="20" name="TextBox 19">
              <a:extLst>
                <a:ext uri="{FF2B5EF4-FFF2-40B4-BE49-F238E27FC236}">
                  <a16:creationId xmlns:a16="http://schemas.microsoft.com/office/drawing/2014/main" id="{438C7260-05D7-4A21-839A-2BB7A3EC235C}"/>
                </a:ext>
              </a:extLst>
            </p:cNvPr>
            <p:cNvSpPr txBox="1"/>
            <p:nvPr/>
          </p:nvSpPr>
          <p:spPr>
            <a:xfrm>
              <a:off x="4289540" y="1447707"/>
              <a:ext cx="2882520" cy="601875"/>
            </a:xfrm>
            <a:prstGeom prst="rect">
              <a:avLst/>
            </a:prstGeom>
            <a:noFill/>
          </p:spPr>
          <p:txBody>
            <a:bodyPr wrap="none" rtlCol="0">
              <a:spAutoFit/>
            </a:bodyPr>
            <a:lstStyle/>
            <a:p>
              <a:r>
                <a:rPr lang="en-US" sz="2400" dirty="0">
                  <a:solidFill>
                    <a:schemeClr val="bg1"/>
                  </a:solidFill>
                </a:rPr>
                <a:t>Mission Limit</a:t>
              </a:r>
            </a:p>
          </p:txBody>
        </p:sp>
        <p:sp>
          <p:nvSpPr>
            <p:cNvPr id="21" name="TextBox 20">
              <a:extLst>
                <a:ext uri="{FF2B5EF4-FFF2-40B4-BE49-F238E27FC236}">
                  <a16:creationId xmlns:a16="http://schemas.microsoft.com/office/drawing/2014/main" id="{FE87E137-6CA1-49AA-9413-F651315D3064}"/>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spTree>
    <p:extLst>
      <p:ext uri="{BB962C8B-B14F-4D97-AF65-F5344CB8AC3E}">
        <p14:creationId xmlns:p14="http://schemas.microsoft.com/office/powerpoint/2010/main" val="1201940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E6BE-A025-4A85-B67C-D1AFB1B45CA3}"/>
              </a:ext>
            </a:extLst>
          </p:cNvPr>
          <p:cNvSpPr>
            <a:spLocks noGrp="1"/>
          </p:cNvSpPr>
          <p:nvPr>
            <p:ph type="title"/>
          </p:nvPr>
        </p:nvSpPr>
        <p:spPr/>
        <p:txBody>
          <a:bodyPr/>
          <a:lstStyle/>
          <a:p>
            <a:r>
              <a:rPr lang="en-US" dirty="0"/>
              <a:t>Predicted Mass</a:t>
            </a:r>
          </a:p>
        </p:txBody>
      </p:sp>
      <p:sp>
        <p:nvSpPr>
          <p:cNvPr id="3" name="Content Placeholder 2">
            <a:extLst>
              <a:ext uri="{FF2B5EF4-FFF2-40B4-BE49-F238E27FC236}">
                <a16:creationId xmlns:a16="http://schemas.microsoft.com/office/drawing/2014/main" id="{205F8E24-BEB0-438B-BFD9-83AEDD7D6EC5}"/>
              </a:ext>
            </a:extLst>
          </p:cNvPr>
          <p:cNvSpPr>
            <a:spLocks noGrp="1"/>
          </p:cNvSpPr>
          <p:nvPr>
            <p:ph idx="1"/>
          </p:nvPr>
        </p:nvSpPr>
        <p:spPr>
          <a:xfrm>
            <a:off x="4718679" y="1166949"/>
            <a:ext cx="4304413" cy="5337089"/>
          </a:xfrm>
        </p:spPr>
        <p:txBody>
          <a:bodyPr>
            <a:normAutofit/>
          </a:bodyPr>
          <a:lstStyle/>
          <a:p>
            <a:r>
              <a:rPr lang="en-US" sz="2800" dirty="0"/>
              <a:t>Basic mass + MGA</a:t>
            </a:r>
            <a:endParaRPr lang="en-US" sz="2400" dirty="0"/>
          </a:p>
          <a:p>
            <a:r>
              <a:rPr lang="en-US" sz="2800" dirty="0"/>
              <a:t>If your estimates are good, you should be able to weigh the finished item and have it be very close to the predicted mass</a:t>
            </a:r>
          </a:p>
        </p:txBody>
      </p:sp>
      <p:grpSp>
        <p:nvGrpSpPr>
          <p:cNvPr id="4" name="Group 3">
            <a:extLst>
              <a:ext uri="{FF2B5EF4-FFF2-40B4-BE49-F238E27FC236}">
                <a16:creationId xmlns:a16="http://schemas.microsoft.com/office/drawing/2014/main" id="{0C188F93-B9B3-48F0-9167-6CB36979790B}"/>
              </a:ext>
            </a:extLst>
          </p:cNvPr>
          <p:cNvGrpSpPr/>
          <p:nvPr/>
        </p:nvGrpSpPr>
        <p:grpSpPr>
          <a:xfrm>
            <a:off x="136195" y="1071525"/>
            <a:ext cx="4428669" cy="4036423"/>
            <a:chOff x="722811" y="1447707"/>
            <a:chExt cx="6935754" cy="5262302"/>
          </a:xfrm>
        </p:grpSpPr>
        <p:cxnSp>
          <p:nvCxnSpPr>
            <p:cNvPr id="5" name="Straight Connector 4">
              <a:extLst>
                <a:ext uri="{FF2B5EF4-FFF2-40B4-BE49-F238E27FC236}">
                  <a16:creationId xmlns:a16="http://schemas.microsoft.com/office/drawing/2014/main" id="{7AA86E86-12FC-42EA-A0D7-287C59FDF7C8}"/>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C89B743-B611-43BF-A56C-6CFC4059482C}"/>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B5DF38E-5B65-439F-B862-FD961DA0D30A}"/>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1FC51B-75F7-4975-AEB7-43786A4A76EA}"/>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54647F-3C4E-410F-BD31-450B869B1FC2}"/>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0CC7A3-2D84-457C-B63E-BF0D68830012}"/>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F24D1C-E94A-4D26-85DD-A6EC0FFD6548}"/>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4BE1ED7-A173-4BE3-AF24-B047F12DCBA3}"/>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2EA275-DA21-4555-9605-7CC0A001B76A}"/>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663752-DDC3-4EC4-B016-B59E20B3CAD4}"/>
                </a:ext>
              </a:extLst>
            </p:cNvPr>
            <p:cNvSpPr txBox="1"/>
            <p:nvPr/>
          </p:nvSpPr>
          <p:spPr>
            <a:xfrm>
              <a:off x="4286774" y="4428251"/>
              <a:ext cx="2410553" cy="601875"/>
            </a:xfrm>
            <a:prstGeom prst="rect">
              <a:avLst/>
            </a:prstGeom>
            <a:noFill/>
          </p:spPr>
          <p:txBody>
            <a:bodyPr wrap="none" rtlCol="0">
              <a:spAutoFit/>
            </a:bodyPr>
            <a:lstStyle/>
            <a:p>
              <a:r>
                <a:rPr lang="en-US" sz="2400" dirty="0">
                  <a:solidFill>
                    <a:schemeClr val="bg1"/>
                  </a:solidFill>
                </a:rPr>
                <a:t>Basic Mass</a:t>
              </a:r>
            </a:p>
          </p:txBody>
        </p:sp>
        <p:sp>
          <p:nvSpPr>
            <p:cNvPr id="15" name="TextBox 14">
              <a:extLst>
                <a:ext uri="{FF2B5EF4-FFF2-40B4-BE49-F238E27FC236}">
                  <a16:creationId xmlns:a16="http://schemas.microsoft.com/office/drawing/2014/main" id="{11583D1F-A1E5-4268-A71A-45F9F856C948}"/>
                </a:ext>
              </a:extLst>
            </p:cNvPr>
            <p:cNvSpPr txBox="1"/>
            <p:nvPr/>
          </p:nvSpPr>
          <p:spPr>
            <a:xfrm>
              <a:off x="1062446" y="3857544"/>
              <a:ext cx="5813642" cy="682124"/>
            </a:xfrm>
            <a:prstGeom prst="rect">
              <a:avLst/>
            </a:prstGeom>
            <a:noFill/>
          </p:spPr>
          <p:txBody>
            <a:bodyPr wrap="none" rtlCol="0">
              <a:spAutoFit/>
            </a:bodyPr>
            <a:lstStyle/>
            <a:p>
              <a:r>
                <a:rPr lang="en-US" sz="2800" dirty="0">
                  <a:solidFill>
                    <a:schemeClr val="bg1"/>
                  </a:solidFill>
                </a:rPr>
                <a:t>Mass Growth Allowance</a:t>
              </a:r>
            </a:p>
          </p:txBody>
        </p:sp>
        <p:sp>
          <p:nvSpPr>
            <p:cNvPr id="16" name="TextBox 15">
              <a:extLst>
                <a:ext uri="{FF2B5EF4-FFF2-40B4-BE49-F238E27FC236}">
                  <a16:creationId xmlns:a16="http://schemas.microsoft.com/office/drawing/2014/main" id="{390297EC-8BC7-435E-ABB2-3EBCE3FBD795}"/>
                </a:ext>
              </a:extLst>
            </p:cNvPr>
            <p:cNvSpPr txBox="1"/>
            <p:nvPr/>
          </p:nvSpPr>
          <p:spPr>
            <a:xfrm>
              <a:off x="1062446" y="2864412"/>
              <a:ext cx="2066463" cy="523220"/>
            </a:xfrm>
            <a:prstGeom prst="rect">
              <a:avLst/>
            </a:prstGeom>
            <a:noFill/>
          </p:spPr>
          <p:txBody>
            <a:bodyPr wrap="none" rtlCol="0">
              <a:spAutoFit/>
            </a:bodyPr>
            <a:lstStyle/>
            <a:p>
              <a:r>
                <a:rPr lang="en-US" sz="2800" dirty="0">
                  <a:solidFill>
                    <a:schemeClr val="bg1"/>
                  </a:solidFill>
                </a:rPr>
                <a:t>Mass Margin</a:t>
              </a:r>
            </a:p>
          </p:txBody>
        </p:sp>
        <p:sp>
          <p:nvSpPr>
            <p:cNvPr id="17" name="TextBox 16">
              <a:extLst>
                <a:ext uri="{FF2B5EF4-FFF2-40B4-BE49-F238E27FC236}">
                  <a16:creationId xmlns:a16="http://schemas.microsoft.com/office/drawing/2014/main" id="{F6F6B66F-E9C2-457C-834D-50E37637D792}"/>
                </a:ext>
              </a:extLst>
            </p:cNvPr>
            <p:cNvSpPr txBox="1"/>
            <p:nvPr/>
          </p:nvSpPr>
          <p:spPr>
            <a:xfrm>
              <a:off x="1062446" y="1879639"/>
              <a:ext cx="3412129" cy="682124"/>
            </a:xfrm>
            <a:prstGeom prst="rect">
              <a:avLst/>
            </a:prstGeom>
            <a:noFill/>
          </p:spPr>
          <p:txBody>
            <a:bodyPr wrap="none" rtlCol="0">
              <a:spAutoFit/>
            </a:bodyPr>
            <a:lstStyle/>
            <a:p>
              <a:r>
                <a:rPr lang="en-US" sz="2800" dirty="0">
                  <a:solidFill>
                    <a:schemeClr val="bg1"/>
                  </a:solidFill>
                </a:rPr>
                <a:t>Mass Reserve</a:t>
              </a:r>
            </a:p>
          </p:txBody>
        </p:sp>
        <p:sp>
          <p:nvSpPr>
            <p:cNvPr id="18" name="TextBox 17">
              <a:extLst>
                <a:ext uri="{FF2B5EF4-FFF2-40B4-BE49-F238E27FC236}">
                  <a16:creationId xmlns:a16="http://schemas.microsoft.com/office/drawing/2014/main" id="{26A53355-AA24-4885-86ED-DF822FC4544D}"/>
                </a:ext>
              </a:extLst>
            </p:cNvPr>
            <p:cNvSpPr txBox="1"/>
            <p:nvPr/>
          </p:nvSpPr>
          <p:spPr>
            <a:xfrm>
              <a:off x="4287900" y="3348389"/>
              <a:ext cx="3285200" cy="601875"/>
            </a:xfrm>
            <a:prstGeom prst="rect">
              <a:avLst/>
            </a:prstGeom>
            <a:noFill/>
          </p:spPr>
          <p:txBody>
            <a:bodyPr wrap="none" rtlCol="0">
              <a:spAutoFit/>
            </a:bodyPr>
            <a:lstStyle/>
            <a:p>
              <a:r>
                <a:rPr lang="en-US" sz="2400" dirty="0">
                  <a:solidFill>
                    <a:srgbClr val="FF0000"/>
                  </a:solidFill>
                </a:rPr>
                <a:t>Predicted Mass</a:t>
              </a:r>
            </a:p>
          </p:txBody>
        </p:sp>
        <p:sp>
          <p:nvSpPr>
            <p:cNvPr id="19" name="TextBox 18">
              <a:extLst>
                <a:ext uri="{FF2B5EF4-FFF2-40B4-BE49-F238E27FC236}">
                  <a16:creationId xmlns:a16="http://schemas.microsoft.com/office/drawing/2014/main" id="{50F1536B-1DAD-4ED4-BFBB-C04E0D5B8EF7}"/>
                </a:ext>
              </a:extLst>
            </p:cNvPr>
            <p:cNvSpPr txBox="1"/>
            <p:nvPr/>
          </p:nvSpPr>
          <p:spPr>
            <a:xfrm>
              <a:off x="4316428" y="2425282"/>
              <a:ext cx="3342137" cy="601875"/>
            </a:xfrm>
            <a:prstGeom prst="rect">
              <a:avLst/>
            </a:prstGeom>
            <a:noFill/>
          </p:spPr>
          <p:txBody>
            <a:bodyPr wrap="none" rtlCol="0">
              <a:spAutoFit/>
            </a:bodyPr>
            <a:lstStyle/>
            <a:p>
              <a:r>
                <a:rPr lang="en-US" sz="2400" dirty="0">
                  <a:solidFill>
                    <a:schemeClr val="bg1"/>
                  </a:solidFill>
                </a:rPr>
                <a:t>Allowable Mass</a:t>
              </a:r>
            </a:p>
          </p:txBody>
        </p:sp>
        <p:sp>
          <p:nvSpPr>
            <p:cNvPr id="20" name="TextBox 19">
              <a:extLst>
                <a:ext uri="{FF2B5EF4-FFF2-40B4-BE49-F238E27FC236}">
                  <a16:creationId xmlns:a16="http://schemas.microsoft.com/office/drawing/2014/main" id="{438C7260-05D7-4A21-839A-2BB7A3EC235C}"/>
                </a:ext>
              </a:extLst>
            </p:cNvPr>
            <p:cNvSpPr txBox="1"/>
            <p:nvPr/>
          </p:nvSpPr>
          <p:spPr>
            <a:xfrm>
              <a:off x="4289540" y="1447707"/>
              <a:ext cx="2882520" cy="601875"/>
            </a:xfrm>
            <a:prstGeom prst="rect">
              <a:avLst/>
            </a:prstGeom>
            <a:noFill/>
          </p:spPr>
          <p:txBody>
            <a:bodyPr wrap="none" rtlCol="0">
              <a:spAutoFit/>
            </a:bodyPr>
            <a:lstStyle/>
            <a:p>
              <a:r>
                <a:rPr lang="en-US" sz="2400" dirty="0">
                  <a:solidFill>
                    <a:schemeClr val="bg1"/>
                  </a:solidFill>
                </a:rPr>
                <a:t>Mission Limit</a:t>
              </a:r>
            </a:p>
          </p:txBody>
        </p:sp>
        <p:sp>
          <p:nvSpPr>
            <p:cNvPr id="21" name="TextBox 20">
              <a:extLst>
                <a:ext uri="{FF2B5EF4-FFF2-40B4-BE49-F238E27FC236}">
                  <a16:creationId xmlns:a16="http://schemas.microsoft.com/office/drawing/2014/main" id="{FE87E137-6CA1-49AA-9413-F651315D3064}"/>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pic>
        <p:nvPicPr>
          <p:cNvPr id="22" name="Picture 21">
            <a:extLst>
              <a:ext uri="{FF2B5EF4-FFF2-40B4-BE49-F238E27FC236}">
                <a16:creationId xmlns:a16="http://schemas.microsoft.com/office/drawing/2014/main" id="{4928B9CE-9B5F-4014-94C3-E686C03E3871}"/>
              </a:ext>
            </a:extLst>
          </p:cNvPr>
          <p:cNvPicPr>
            <a:picLocks noChangeAspect="1"/>
          </p:cNvPicPr>
          <p:nvPr/>
        </p:nvPicPr>
        <p:blipFill>
          <a:blip r:embed="rId2"/>
          <a:stretch>
            <a:fillRect/>
          </a:stretch>
        </p:blipFill>
        <p:spPr>
          <a:xfrm>
            <a:off x="4510292" y="4033067"/>
            <a:ext cx="4428308" cy="2654290"/>
          </a:xfrm>
          <a:prstGeom prst="rect">
            <a:avLst/>
          </a:prstGeom>
        </p:spPr>
      </p:pic>
    </p:spTree>
    <p:extLst>
      <p:ext uri="{BB962C8B-B14F-4D97-AF65-F5344CB8AC3E}">
        <p14:creationId xmlns:p14="http://schemas.microsoft.com/office/powerpoint/2010/main" val="1251860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E6BE-A025-4A85-B67C-D1AFB1B45CA3}"/>
              </a:ext>
            </a:extLst>
          </p:cNvPr>
          <p:cNvSpPr>
            <a:spLocks noGrp="1"/>
          </p:cNvSpPr>
          <p:nvPr>
            <p:ph type="title"/>
          </p:nvPr>
        </p:nvSpPr>
        <p:spPr/>
        <p:txBody>
          <a:bodyPr/>
          <a:lstStyle/>
          <a:p>
            <a:r>
              <a:rPr lang="en-US" dirty="0"/>
              <a:t>Mass Margin</a:t>
            </a:r>
          </a:p>
        </p:txBody>
      </p:sp>
      <p:sp>
        <p:nvSpPr>
          <p:cNvPr id="3" name="Content Placeholder 2">
            <a:extLst>
              <a:ext uri="{FF2B5EF4-FFF2-40B4-BE49-F238E27FC236}">
                <a16:creationId xmlns:a16="http://schemas.microsoft.com/office/drawing/2014/main" id="{205F8E24-BEB0-438B-BFD9-83AEDD7D6EC5}"/>
              </a:ext>
            </a:extLst>
          </p:cNvPr>
          <p:cNvSpPr>
            <a:spLocks noGrp="1"/>
          </p:cNvSpPr>
          <p:nvPr>
            <p:ph idx="1"/>
          </p:nvPr>
        </p:nvSpPr>
        <p:spPr>
          <a:xfrm>
            <a:off x="4718680" y="1402836"/>
            <a:ext cx="4304413" cy="5337089"/>
          </a:xfrm>
        </p:spPr>
        <p:txBody>
          <a:bodyPr>
            <a:normAutofit fontScale="85000" lnSpcReduction="20000"/>
          </a:bodyPr>
          <a:lstStyle/>
          <a:p>
            <a:r>
              <a:rPr lang="en-US" sz="2800" dirty="0"/>
              <a:t>The difference between “how much mass you have to work with” and “how much mass you think you’ll need”</a:t>
            </a:r>
          </a:p>
          <a:p>
            <a:r>
              <a:rPr lang="en-US" sz="2800" dirty="0"/>
              <a:t>In general, negative mass margin (i.e. PM &gt; AM) is a bad thing</a:t>
            </a:r>
          </a:p>
          <a:p>
            <a:r>
              <a:rPr lang="en-US" sz="2800" dirty="0"/>
              <a:t>However, if another subsystem is underweight, some of their AM can be reallocated to you</a:t>
            </a:r>
          </a:p>
          <a:p>
            <a:pPr lvl="1"/>
            <a:r>
              <a:rPr lang="en-US" sz="2400" dirty="0"/>
              <a:t>This needs to happen at the system or project level</a:t>
            </a:r>
          </a:p>
          <a:p>
            <a:pPr lvl="1"/>
            <a:r>
              <a:rPr lang="en-US" sz="2400" dirty="0"/>
              <a:t>Never count on someone else having mass margin to spare, though</a:t>
            </a:r>
          </a:p>
        </p:txBody>
      </p:sp>
      <p:grpSp>
        <p:nvGrpSpPr>
          <p:cNvPr id="4" name="Group 3">
            <a:extLst>
              <a:ext uri="{FF2B5EF4-FFF2-40B4-BE49-F238E27FC236}">
                <a16:creationId xmlns:a16="http://schemas.microsoft.com/office/drawing/2014/main" id="{0C188F93-B9B3-48F0-9167-6CB36979790B}"/>
              </a:ext>
            </a:extLst>
          </p:cNvPr>
          <p:cNvGrpSpPr/>
          <p:nvPr/>
        </p:nvGrpSpPr>
        <p:grpSpPr>
          <a:xfrm>
            <a:off x="136195" y="1071525"/>
            <a:ext cx="4428669" cy="4036423"/>
            <a:chOff x="722811" y="1447707"/>
            <a:chExt cx="6935754" cy="5262302"/>
          </a:xfrm>
        </p:grpSpPr>
        <p:cxnSp>
          <p:nvCxnSpPr>
            <p:cNvPr id="5" name="Straight Connector 4">
              <a:extLst>
                <a:ext uri="{FF2B5EF4-FFF2-40B4-BE49-F238E27FC236}">
                  <a16:creationId xmlns:a16="http://schemas.microsoft.com/office/drawing/2014/main" id="{7AA86E86-12FC-42EA-A0D7-287C59FDF7C8}"/>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C89B743-B611-43BF-A56C-6CFC4059482C}"/>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B5DF38E-5B65-439F-B862-FD961DA0D30A}"/>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1FC51B-75F7-4975-AEB7-43786A4A76EA}"/>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54647F-3C4E-410F-BD31-450B869B1FC2}"/>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0CC7A3-2D84-457C-B63E-BF0D68830012}"/>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F24D1C-E94A-4D26-85DD-A6EC0FFD6548}"/>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4BE1ED7-A173-4BE3-AF24-B047F12DCBA3}"/>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2EA275-DA21-4555-9605-7CC0A001B76A}"/>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663752-DDC3-4EC4-B016-B59E20B3CAD4}"/>
                </a:ext>
              </a:extLst>
            </p:cNvPr>
            <p:cNvSpPr txBox="1"/>
            <p:nvPr/>
          </p:nvSpPr>
          <p:spPr>
            <a:xfrm>
              <a:off x="4286774" y="4428251"/>
              <a:ext cx="2410553" cy="601875"/>
            </a:xfrm>
            <a:prstGeom prst="rect">
              <a:avLst/>
            </a:prstGeom>
            <a:noFill/>
          </p:spPr>
          <p:txBody>
            <a:bodyPr wrap="none" rtlCol="0">
              <a:spAutoFit/>
            </a:bodyPr>
            <a:lstStyle/>
            <a:p>
              <a:r>
                <a:rPr lang="en-US" sz="2400" dirty="0">
                  <a:solidFill>
                    <a:schemeClr val="bg1"/>
                  </a:solidFill>
                </a:rPr>
                <a:t>Basic Mass</a:t>
              </a:r>
            </a:p>
          </p:txBody>
        </p:sp>
        <p:sp>
          <p:nvSpPr>
            <p:cNvPr id="15" name="TextBox 14">
              <a:extLst>
                <a:ext uri="{FF2B5EF4-FFF2-40B4-BE49-F238E27FC236}">
                  <a16:creationId xmlns:a16="http://schemas.microsoft.com/office/drawing/2014/main" id="{11583D1F-A1E5-4268-A71A-45F9F856C948}"/>
                </a:ext>
              </a:extLst>
            </p:cNvPr>
            <p:cNvSpPr txBox="1"/>
            <p:nvPr/>
          </p:nvSpPr>
          <p:spPr>
            <a:xfrm>
              <a:off x="1062446" y="3857544"/>
              <a:ext cx="5813642" cy="682124"/>
            </a:xfrm>
            <a:prstGeom prst="rect">
              <a:avLst/>
            </a:prstGeom>
            <a:noFill/>
          </p:spPr>
          <p:txBody>
            <a:bodyPr wrap="none" rtlCol="0">
              <a:spAutoFit/>
            </a:bodyPr>
            <a:lstStyle/>
            <a:p>
              <a:r>
                <a:rPr lang="en-US" sz="2800" dirty="0">
                  <a:solidFill>
                    <a:schemeClr val="bg1"/>
                  </a:solidFill>
                </a:rPr>
                <a:t>Mass Growth Allowance</a:t>
              </a:r>
            </a:p>
          </p:txBody>
        </p:sp>
        <p:sp>
          <p:nvSpPr>
            <p:cNvPr id="16" name="TextBox 15">
              <a:extLst>
                <a:ext uri="{FF2B5EF4-FFF2-40B4-BE49-F238E27FC236}">
                  <a16:creationId xmlns:a16="http://schemas.microsoft.com/office/drawing/2014/main" id="{390297EC-8BC7-435E-ABB2-3EBCE3FBD795}"/>
                </a:ext>
              </a:extLst>
            </p:cNvPr>
            <p:cNvSpPr txBox="1"/>
            <p:nvPr/>
          </p:nvSpPr>
          <p:spPr>
            <a:xfrm>
              <a:off x="1062446" y="2864412"/>
              <a:ext cx="3236295" cy="682124"/>
            </a:xfrm>
            <a:prstGeom prst="rect">
              <a:avLst/>
            </a:prstGeom>
            <a:noFill/>
          </p:spPr>
          <p:txBody>
            <a:bodyPr wrap="none" rtlCol="0">
              <a:spAutoFit/>
            </a:bodyPr>
            <a:lstStyle/>
            <a:p>
              <a:r>
                <a:rPr lang="en-US" sz="2800" dirty="0">
                  <a:solidFill>
                    <a:srgbClr val="FF0000"/>
                  </a:solidFill>
                </a:rPr>
                <a:t>Mass Margin</a:t>
              </a:r>
            </a:p>
          </p:txBody>
        </p:sp>
        <p:sp>
          <p:nvSpPr>
            <p:cNvPr id="17" name="TextBox 16">
              <a:extLst>
                <a:ext uri="{FF2B5EF4-FFF2-40B4-BE49-F238E27FC236}">
                  <a16:creationId xmlns:a16="http://schemas.microsoft.com/office/drawing/2014/main" id="{F6F6B66F-E9C2-457C-834D-50E37637D792}"/>
                </a:ext>
              </a:extLst>
            </p:cNvPr>
            <p:cNvSpPr txBox="1"/>
            <p:nvPr/>
          </p:nvSpPr>
          <p:spPr>
            <a:xfrm>
              <a:off x="1062446" y="1879639"/>
              <a:ext cx="3412129" cy="682124"/>
            </a:xfrm>
            <a:prstGeom prst="rect">
              <a:avLst/>
            </a:prstGeom>
            <a:noFill/>
          </p:spPr>
          <p:txBody>
            <a:bodyPr wrap="none" rtlCol="0">
              <a:spAutoFit/>
            </a:bodyPr>
            <a:lstStyle/>
            <a:p>
              <a:r>
                <a:rPr lang="en-US" sz="2800" dirty="0">
                  <a:solidFill>
                    <a:schemeClr val="bg1"/>
                  </a:solidFill>
                </a:rPr>
                <a:t>Mass Reserve</a:t>
              </a:r>
            </a:p>
          </p:txBody>
        </p:sp>
        <p:sp>
          <p:nvSpPr>
            <p:cNvPr id="18" name="TextBox 17">
              <a:extLst>
                <a:ext uri="{FF2B5EF4-FFF2-40B4-BE49-F238E27FC236}">
                  <a16:creationId xmlns:a16="http://schemas.microsoft.com/office/drawing/2014/main" id="{26A53355-AA24-4885-86ED-DF822FC4544D}"/>
                </a:ext>
              </a:extLst>
            </p:cNvPr>
            <p:cNvSpPr txBox="1"/>
            <p:nvPr/>
          </p:nvSpPr>
          <p:spPr>
            <a:xfrm>
              <a:off x="4287900" y="3348389"/>
              <a:ext cx="3285200" cy="601875"/>
            </a:xfrm>
            <a:prstGeom prst="rect">
              <a:avLst/>
            </a:prstGeom>
            <a:noFill/>
          </p:spPr>
          <p:txBody>
            <a:bodyPr wrap="none" rtlCol="0">
              <a:spAutoFit/>
            </a:bodyPr>
            <a:lstStyle/>
            <a:p>
              <a:r>
                <a:rPr lang="en-US" sz="2400" dirty="0">
                  <a:solidFill>
                    <a:schemeClr val="bg1"/>
                  </a:solidFill>
                </a:rPr>
                <a:t>Predicted Mass</a:t>
              </a:r>
            </a:p>
          </p:txBody>
        </p:sp>
        <p:sp>
          <p:nvSpPr>
            <p:cNvPr id="19" name="TextBox 18">
              <a:extLst>
                <a:ext uri="{FF2B5EF4-FFF2-40B4-BE49-F238E27FC236}">
                  <a16:creationId xmlns:a16="http://schemas.microsoft.com/office/drawing/2014/main" id="{50F1536B-1DAD-4ED4-BFBB-C04E0D5B8EF7}"/>
                </a:ext>
              </a:extLst>
            </p:cNvPr>
            <p:cNvSpPr txBox="1"/>
            <p:nvPr/>
          </p:nvSpPr>
          <p:spPr>
            <a:xfrm>
              <a:off x="4316428" y="2425282"/>
              <a:ext cx="3342137" cy="601875"/>
            </a:xfrm>
            <a:prstGeom prst="rect">
              <a:avLst/>
            </a:prstGeom>
            <a:noFill/>
          </p:spPr>
          <p:txBody>
            <a:bodyPr wrap="none" rtlCol="0">
              <a:spAutoFit/>
            </a:bodyPr>
            <a:lstStyle/>
            <a:p>
              <a:r>
                <a:rPr lang="en-US" sz="2400" dirty="0">
                  <a:solidFill>
                    <a:schemeClr val="bg1"/>
                  </a:solidFill>
                </a:rPr>
                <a:t>Allowable Mass</a:t>
              </a:r>
            </a:p>
          </p:txBody>
        </p:sp>
        <p:sp>
          <p:nvSpPr>
            <p:cNvPr id="20" name="TextBox 19">
              <a:extLst>
                <a:ext uri="{FF2B5EF4-FFF2-40B4-BE49-F238E27FC236}">
                  <a16:creationId xmlns:a16="http://schemas.microsoft.com/office/drawing/2014/main" id="{438C7260-05D7-4A21-839A-2BB7A3EC235C}"/>
                </a:ext>
              </a:extLst>
            </p:cNvPr>
            <p:cNvSpPr txBox="1"/>
            <p:nvPr/>
          </p:nvSpPr>
          <p:spPr>
            <a:xfrm>
              <a:off x="4289540" y="1447707"/>
              <a:ext cx="2882520" cy="601875"/>
            </a:xfrm>
            <a:prstGeom prst="rect">
              <a:avLst/>
            </a:prstGeom>
            <a:noFill/>
          </p:spPr>
          <p:txBody>
            <a:bodyPr wrap="none" rtlCol="0">
              <a:spAutoFit/>
            </a:bodyPr>
            <a:lstStyle/>
            <a:p>
              <a:r>
                <a:rPr lang="en-US" sz="2400" dirty="0">
                  <a:solidFill>
                    <a:schemeClr val="bg1"/>
                  </a:solidFill>
                </a:rPr>
                <a:t>Mission Limit</a:t>
              </a:r>
            </a:p>
          </p:txBody>
        </p:sp>
        <p:sp>
          <p:nvSpPr>
            <p:cNvPr id="21" name="TextBox 20">
              <a:extLst>
                <a:ext uri="{FF2B5EF4-FFF2-40B4-BE49-F238E27FC236}">
                  <a16:creationId xmlns:a16="http://schemas.microsoft.com/office/drawing/2014/main" id="{FE87E137-6CA1-49AA-9413-F651315D3064}"/>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spTree>
    <p:extLst>
      <p:ext uri="{BB962C8B-B14F-4D97-AF65-F5344CB8AC3E}">
        <p14:creationId xmlns:p14="http://schemas.microsoft.com/office/powerpoint/2010/main" val="3125829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202A-13D1-4B08-BE30-6FAA806BEE9F}"/>
              </a:ext>
            </a:extLst>
          </p:cNvPr>
          <p:cNvSpPr>
            <a:spLocks noGrp="1"/>
          </p:cNvSpPr>
          <p:nvPr>
            <p:ph type="title"/>
          </p:nvPr>
        </p:nvSpPr>
        <p:spPr/>
        <p:txBody>
          <a:bodyPr/>
          <a:lstStyle/>
          <a:p>
            <a:r>
              <a:rPr lang="en-US" dirty="0"/>
              <a:t>Margin Governance</a:t>
            </a:r>
          </a:p>
        </p:txBody>
      </p:sp>
      <p:grpSp>
        <p:nvGrpSpPr>
          <p:cNvPr id="33" name="Group 32">
            <a:extLst>
              <a:ext uri="{FF2B5EF4-FFF2-40B4-BE49-F238E27FC236}">
                <a16:creationId xmlns:a16="http://schemas.microsoft.com/office/drawing/2014/main" id="{BAE64F0A-12D1-4D7A-B490-29B5B04581F1}"/>
              </a:ext>
            </a:extLst>
          </p:cNvPr>
          <p:cNvGrpSpPr/>
          <p:nvPr/>
        </p:nvGrpSpPr>
        <p:grpSpPr>
          <a:xfrm>
            <a:off x="3792582" y="1638615"/>
            <a:ext cx="4894218" cy="4496573"/>
            <a:chOff x="722811" y="1447707"/>
            <a:chExt cx="5727663" cy="5262302"/>
          </a:xfrm>
        </p:grpSpPr>
        <p:cxnSp>
          <p:nvCxnSpPr>
            <p:cNvPr id="5" name="Straight Connector 4">
              <a:extLst>
                <a:ext uri="{FF2B5EF4-FFF2-40B4-BE49-F238E27FC236}">
                  <a16:creationId xmlns:a16="http://schemas.microsoft.com/office/drawing/2014/main" id="{6CF34F4A-2483-4990-841F-91DA41876DA2}"/>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D1F0749-A98E-41AC-9BC1-E562A1480575}"/>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392C9B1-3F48-492A-868D-A2CC2BEB26FD}"/>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331E68-50E2-4203-8849-C6BFD2612444}"/>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72E661F-48F0-4FAA-BE31-590922E211A9}"/>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5F04750-B6C6-4EE7-AAFA-AC3111D110A0}"/>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2B0DF32-24F9-41E7-9FC7-511E59B19E25}"/>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C4582DA-E9D2-4E5D-B24F-F6AF79418FA5}"/>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DEE9859-04AA-4062-8FE1-3239734456FD}"/>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17BAFAE-8CB4-46AF-A2C0-617B61DB8061}"/>
                </a:ext>
              </a:extLst>
            </p:cNvPr>
            <p:cNvSpPr txBox="1"/>
            <p:nvPr/>
          </p:nvSpPr>
          <p:spPr>
            <a:xfrm>
              <a:off x="4286774" y="4428251"/>
              <a:ext cx="1539204" cy="461665"/>
            </a:xfrm>
            <a:prstGeom prst="rect">
              <a:avLst/>
            </a:prstGeom>
            <a:noFill/>
          </p:spPr>
          <p:txBody>
            <a:bodyPr wrap="none" rtlCol="0">
              <a:spAutoFit/>
            </a:bodyPr>
            <a:lstStyle/>
            <a:p>
              <a:r>
                <a:rPr lang="en-US" sz="2400" dirty="0">
                  <a:solidFill>
                    <a:schemeClr val="bg1"/>
                  </a:solidFill>
                </a:rPr>
                <a:t>Basic Mass</a:t>
              </a:r>
            </a:p>
          </p:txBody>
        </p:sp>
        <p:sp>
          <p:nvSpPr>
            <p:cNvPr id="25" name="TextBox 24">
              <a:extLst>
                <a:ext uri="{FF2B5EF4-FFF2-40B4-BE49-F238E27FC236}">
                  <a16:creationId xmlns:a16="http://schemas.microsoft.com/office/drawing/2014/main" id="{AB5E64B5-562E-43E9-ACF2-013576E67FC0}"/>
                </a:ext>
              </a:extLst>
            </p:cNvPr>
            <p:cNvSpPr txBox="1"/>
            <p:nvPr/>
          </p:nvSpPr>
          <p:spPr>
            <a:xfrm>
              <a:off x="1062446" y="3857544"/>
              <a:ext cx="3712170" cy="523220"/>
            </a:xfrm>
            <a:prstGeom prst="rect">
              <a:avLst/>
            </a:prstGeom>
            <a:noFill/>
          </p:spPr>
          <p:txBody>
            <a:bodyPr wrap="none" rtlCol="0">
              <a:spAutoFit/>
            </a:bodyPr>
            <a:lstStyle/>
            <a:p>
              <a:r>
                <a:rPr lang="en-US" sz="2800" dirty="0">
                  <a:solidFill>
                    <a:schemeClr val="bg1"/>
                  </a:solidFill>
                </a:rPr>
                <a:t>Mass Growth Allowance</a:t>
              </a:r>
            </a:p>
          </p:txBody>
        </p:sp>
        <p:sp>
          <p:nvSpPr>
            <p:cNvPr id="26" name="TextBox 25">
              <a:extLst>
                <a:ext uri="{FF2B5EF4-FFF2-40B4-BE49-F238E27FC236}">
                  <a16:creationId xmlns:a16="http://schemas.microsoft.com/office/drawing/2014/main" id="{62E48716-E117-4BEF-A5DD-2CD3CEE0D5A8}"/>
                </a:ext>
              </a:extLst>
            </p:cNvPr>
            <p:cNvSpPr txBox="1"/>
            <p:nvPr/>
          </p:nvSpPr>
          <p:spPr>
            <a:xfrm>
              <a:off x="1062446" y="2864412"/>
              <a:ext cx="2066463" cy="523220"/>
            </a:xfrm>
            <a:prstGeom prst="rect">
              <a:avLst/>
            </a:prstGeom>
            <a:noFill/>
          </p:spPr>
          <p:txBody>
            <a:bodyPr wrap="none" rtlCol="0">
              <a:spAutoFit/>
            </a:bodyPr>
            <a:lstStyle/>
            <a:p>
              <a:r>
                <a:rPr lang="en-US" sz="2800" dirty="0">
                  <a:solidFill>
                    <a:schemeClr val="bg1"/>
                  </a:solidFill>
                </a:rPr>
                <a:t>Mass Margin</a:t>
              </a:r>
            </a:p>
          </p:txBody>
        </p:sp>
        <p:sp>
          <p:nvSpPr>
            <p:cNvPr id="27" name="TextBox 26">
              <a:extLst>
                <a:ext uri="{FF2B5EF4-FFF2-40B4-BE49-F238E27FC236}">
                  <a16:creationId xmlns:a16="http://schemas.microsoft.com/office/drawing/2014/main" id="{CEE28F82-A4C7-4EBA-865F-740DA7E95BCA}"/>
                </a:ext>
              </a:extLst>
            </p:cNvPr>
            <p:cNvSpPr txBox="1"/>
            <p:nvPr/>
          </p:nvSpPr>
          <p:spPr>
            <a:xfrm>
              <a:off x="1062446" y="1879639"/>
              <a:ext cx="2178738" cy="523220"/>
            </a:xfrm>
            <a:prstGeom prst="rect">
              <a:avLst/>
            </a:prstGeom>
            <a:noFill/>
          </p:spPr>
          <p:txBody>
            <a:bodyPr wrap="none" rtlCol="0">
              <a:spAutoFit/>
            </a:bodyPr>
            <a:lstStyle/>
            <a:p>
              <a:r>
                <a:rPr lang="en-US" sz="2800" dirty="0">
                  <a:solidFill>
                    <a:schemeClr val="bg1"/>
                  </a:solidFill>
                </a:rPr>
                <a:t>Mass Reserve</a:t>
              </a:r>
            </a:p>
          </p:txBody>
        </p:sp>
        <p:sp>
          <p:nvSpPr>
            <p:cNvPr id="29" name="TextBox 28">
              <a:extLst>
                <a:ext uri="{FF2B5EF4-FFF2-40B4-BE49-F238E27FC236}">
                  <a16:creationId xmlns:a16="http://schemas.microsoft.com/office/drawing/2014/main" id="{FD939558-A852-4AC5-A095-4EE36C736330}"/>
                </a:ext>
              </a:extLst>
            </p:cNvPr>
            <p:cNvSpPr txBox="1"/>
            <p:nvPr/>
          </p:nvSpPr>
          <p:spPr>
            <a:xfrm>
              <a:off x="4287900" y="3348389"/>
              <a:ext cx="2097690" cy="461665"/>
            </a:xfrm>
            <a:prstGeom prst="rect">
              <a:avLst/>
            </a:prstGeom>
            <a:noFill/>
          </p:spPr>
          <p:txBody>
            <a:bodyPr wrap="none" rtlCol="0">
              <a:spAutoFit/>
            </a:bodyPr>
            <a:lstStyle/>
            <a:p>
              <a:r>
                <a:rPr lang="en-US" sz="2400" dirty="0">
                  <a:solidFill>
                    <a:schemeClr val="bg1"/>
                  </a:solidFill>
                </a:rPr>
                <a:t>Predicted Mass</a:t>
              </a:r>
            </a:p>
          </p:txBody>
        </p:sp>
        <p:sp>
          <p:nvSpPr>
            <p:cNvPr id="30" name="TextBox 29">
              <a:extLst>
                <a:ext uri="{FF2B5EF4-FFF2-40B4-BE49-F238E27FC236}">
                  <a16:creationId xmlns:a16="http://schemas.microsoft.com/office/drawing/2014/main" id="{82D78D28-3E9A-42F1-A44E-89C5F7A23B4B}"/>
                </a:ext>
              </a:extLst>
            </p:cNvPr>
            <p:cNvSpPr txBox="1"/>
            <p:nvPr/>
          </p:nvSpPr>
          <p:spPr>
            <a:xfrm>
              <a:off x="4316428" y="2425282"/>
              <a:ext cx="2134046" cy="461665"/>
            </a:xfrm>
            <a:prstGeom prst="rect">
              <a:avLst/>
            </a:prstGeom>
            <a:noFill/>
          </p:spPr>
          <p:txBody>
            <a:bodyPr wrap="none" rtlCol="0">
              <a:spAutoFit/>
            </a:bodyPr>
            <a:lstStyle/>
            <a:p>
              <a:r>
                <a:rPr lang="en-US" sz="2400" dirty="0">
                  <a:solidFill>
                    <a:schemeClr val="bg1"/>
                  </a:solidFill>
                </a:rPr>
                <a:t>Allowable Mass</a:t>
              </a:r>
            </a:p>
          </p:txBody>
        </p:sp>
        <p:sp>
          <p:nvSpPr>
            <p:cNvPr id="31" name="TextBox 30">
              <a:extLst>
                <a:ext uri="{FF2B5EF4-FFF2-40B4-BE49-F238E27FC236}">
                  <a16:creationId xmlns:a16="http://schemas.microsoft.com/office/drawing/2014/main" id="{78F42EA1-D8A5-43D5-946E-4C52E6443DE7}"/>
                </a:ext>
              </a:extLst>
            </p:cNvPr>
            <p:cNvSpPr txBox="1"/>
            <p:nvPr/>
          </p:nvSpPr>
          <p:spPr>
            <a:xfrm>
              <a:off x="4289540" y="1447707"/>
              <a:ext cx="1840568" cy="461665"/>
            </a:xfrm>
            <a:prstGeom prst="rect">
              <a:avLst/>
            </a:prstGeom>
            <a:noFill/>
          </p:spPr>
          <p:txBody>
            <a:bodyPr wrap="none" rtlCol="0">
              <a:spAutoFit/>
            </a:bodyPr>
            <a:lstStyle/>
            <a:p>
              <a:r>
                <a:rPr lang="en-US" sz="2400" dirty="0">
                  <a:solidFill>
                    <a:schemeClr val="bg1"/>
                  </a:solidFill>
                </a:rPr>
                <a:t>Mission Limit</a:t>
              </a:r>
            </a:p>
          </p:txBody>
        </p:sp>
        <p:sp>
          <p:nvSpPr>
            <p:cNvPr id="32" name="TextBox 31">
              <a:extLst>
                <a:ext uri="{FF2B5EF4-FFF2-40B4-BE49-F238E27FC236}">
                  <a16:creationId xmlns:a16="http://schemas.microsoft.com/office/drawing/2014/main" id="{D32237A4-D9F1-4BD8-98F9-4F6925A55EC1}"/>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sp>
        <p:nvSpPr>
          <p:cNvPr id="3" name="Left Brace 2">
            <a:extLst>
              <a:ext uri="{FF2B5EF4-FFF2-40B4-BE49-F238E27FC236}">
                <a16:creationId xmlns:a16="http://schemas.microsoft.com/office/drawing/2014/main" id="{646D0903-0707-4A60-848C-CF40116338B0}"/>
              </a:ext>
            </a:extLst>
          </p:cNvPr>
          <p:cNvSpPr/>
          <p:nvPr/>
        </p:nvSpPr>
        <p:spPr>
          <a:xfrm>
            <a:off x="3117356" y="1779549"/>
            <a:ext cx="584382" cy="891629"/>
          </a:xfrm>
          <a:prstGeom prst="leftBrace">
            <a:avLst/>
          </a:prstGeom>
          <a:ln w="254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5C2DF6ED-D72F-4C70-9257-B1DCC4A01BAF}"/>
              </a:ext>
            </a:extLst>
          </p:cNvPr>
          <p:cNvSpPr/>
          <p:nvPr/>
        </p:nvSpPr>
        <p:spPr>
          <a:xfrm>
            <a:off x="3117356" y="2671185"/>
            <a:ext cx="571948" cy="3329015"/>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63DC2A65-D014-42DC-A2D3-19E09D75D1FE}"/>
              </a:ext>
            </a:extLst>
          </p:cNvPr>
          <p:cNvSpPr txBox="1"/>
          <p:nvPr/>
        </p:nvSpPr>
        <p:spPr>
          <a:xfrm>
            <a:off x="653104" y="1830310"/>
            <a:ext cx="2464250" cy="646331"/>
          </a:xfrm>
          <a:prstGeom prst="rect">
            <a:avLst/>
          </a:prstGeom>
          <a:noFill/>
        </p:spPr>
        <p:txBody>
          <a:bodyPr wrap="square" rtlCol="0">
            <a:spAutoFit/>
          </a:bodyPr>
          <a:lstStyle/>
          <a:p>
            <a:pPr algn="r"/>
            <a:r>
              <a:rPr lang="en-US" dirty="0">
                <a:solidFill>
                  <a:srgbClr val="0000FF"/>
                </a:solidFill>
              </a:rPr>
              <a:t>These are held at the system/project level</a:t>
            </a:r>
          </a:p>
        </p:txBody>
      </p:sp>
      <p:sp>
        <p:nvSpPr>
          <p:cNvPr id="28" name="TextBox 27">
            <a:extLst>
              <a:ext uri="{FF2B5EF4-FFF2-40B4-BE49-F238E27FC236}">
                <a16:creationId xmlns:a16="http://schemas.microsoft.com/office/drawing/2014/main" id="{16EB5071-BBE7-43C9-ADB3-76069A48245E}"/>
              </a:ext>
            </a:extLst>
          </p:cNvPr>
          <p:cNvSpPr txBox="1"/>
          <p:nvPr/>
        </p:nvSpPr>
        <p:spPr>
          <a:xfrm>
            <a:off x="653104" y="3818648"/>
            <a:ext cx="2464250" cy="923330"/>
          </a:xfrm>
          <a:prstGeom prst="rect">
            <a:avLst/>
          </a:prstGeom>
          <a:noFill/>
        </p:spPr>
        <p:txBody>
          <a:bodyPr wrap="square" rtlCol="0">
            <a:spAutoFit/>
          </a:bodyPr>
          <a:lstStyle/>
          <a:p>
            <a:pPr algn="r"/>
            <a:r>
              <a:rPr lang="en-US" dirty="0">
                <a:solidFill>
                  <a:srgbClr val="FF0000"/>
                </a:solidFill>
              </a:rPr>
              <a:t>These are held at the subsystem level or lower (recursively)</a:t>
            </a:r>
          </a:p>
        </p:txBody>
      </p:sp>
    </p:spTree>
    <p:extLst>
      <p:ext uri="{BB962C8B-B14F-4D97-AF65-F5344CB8AC3E}">
        <p14:creationId xmlns:p14="http://schemas.microsoft.com/office/powerpoint/2010/main" val="3498443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620D-D093-453B-B018-3007D4853DB7}"/>
              </a:ext>
            </a:extLst>
          </p:cNvPr>
          <p:cNvSpPr>
            <a:spLocks noGrp="1"/>
          </p:cNvSpPr>
          <p:nvPr>
            <p:ph type="title"/>
          </p:nvPr>
        </p:nvSpPr>
        <p:spPr/>
        <p:txBody>
          <a:bodyPr/>
          <a:lstStyle/>
          <a:p>
            <a:r>
              <a:rPr lang="en-US" dirty="0"/>
              <a:t>Extensibility</a:t>
            </a:r>
          </a:p>
        </p:txBody>
      </p:sp>
      <p:sp>
        <p:nvSpPr>
          <p:cNvPr id="3" name="Content Placeholder 2">
            <a:extLst>
              <a:ext uri="{FF2B5EF4-FFF2-40B4-BE49-F238E27FC236}">
                <a16:creationId xmlns:a16="http://schemas.microsoft.com/office/drawing/2014/main" id="{68A29832-F98D-4E73-A147-3FDC179F8CB9}"/>
              </a:ext>
            </a:extLst>
          </p:cNvPr>
          <p:cNvSpPr>
            <a:spLocks noGrp="1"/>
          </p:cNvSpPr>
          <p:nvPr>
            <p:ph idx="1"/>
          </p:nvPr>
        </p:nvSpPr>
        <p:spPr/>
        <p:txBody>
          <a:bodyPr/>
          <a:lstStyle/>
          <a:p>
            <a:r>
              <a:rPr lang="en-US" dirty="0"/>
              <a:t>These same concepts &amp; terms can be used for any quantifiable resource!</a:t>
            </a:r>
          </a:p>
          <a:p>
            <a:pPr lvl="1"/>
            <a:r>
              <a:rPr lang="en-US" dirty="0"/>
              <a:t>Time </a:t>
            </a:r>
          </a:p>
          <a:p>
            <a:pPr lvl="2"/>
            <a:r>
              <a:rPr lang="en-US" dirty="0"/>
              <a:t>Mission limit is 46 days, 1 hour, 30 minutes</a:t>
            </a:r>
          </a:p>
          <a:p>
            <a:pPr lvl="1"/>
            <a:r>
              <a:rPr lang="en-US" dirty="0"/>
              <a:t>Money</a:t>
            </a:r>
          </a:p>
          <a:p>
            <a:pPr lvl="2"/>
            <a:r>
              <a:rPr lang="en-US" dirty="0"/>
              <a:t>Mission limit might fluctuate based on fundraising</a:t>
            </a:r>
          </a:p>
          <a:p>
            <a:pPr lvl="1"/>
            <a:r>
              <a:rPr lang="en-US" dirty="0"/>
              <a:t>Power </a:t>
            </a:r>
          </a:p>
          <a:p>
            <a:pPr lvl="2"/>
            <a:r>
              <a:rPr lang="en-US" dirty="0"/>
              <a:t>More difficult, given steady-state vs. spike loads</a:t>
            </a:r>
          </a:p>
        </p:txBody>
      </p:sp>
    </p:spTree>
    <p:extLst>
      <p:ext uri="{BB962C8B-B14F-4D97-AF65-F5344CB8AC3E}">
        <p14:creationId xmlns:p14="http://schemas.microsoft.com/office/powerpoint/2010/main" val="2926916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9BCE-72C5-48C6-8ECA-2F3E21D220F3}"/>
              </a:ext>
            </a:extLst>
          </p:cNvPr>
          <p:cNvSpPr>
            <a:spLocks noGrp="1"/>
          </p:cNvSpPr>
          <p:nvPr>
            <p:ph type="title"/>
          </p:nvPr>
        </p:nvSpPr>
        <p:spPr/>
        <p:txBody>
          <a:bodyPr/>
          <a:lstStyle/>
          <a:p>
            <a:r>
              <a:rPr lang="en-US" dirty="0"/>
              <a:t>Backup Slides</a:t>
            </a:r>
          </a:p>
        </p:txBody>
      </p:sp>
      <p:sp>
        <p:nvSpPr>
          <p:cNvPr id="3" name="Content Placeholder 2">
            <a:extLst>
              <a:ext uri="{FF2B5EF4-FFF2-40B4-BE49-F238E27FC236}">
                <a16:creationId xmlns:a16="http://schemas.microsoft.com/office/drawing/2014/main" id="{E37D99A8-7549-4928-8A98-83E3378FE7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8560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DCFC-9A1E-4F54-9B59-AFE1C1A1F3F6}"/>
              </a:ext>
            </a:extLst>
          </p:cNvPr>
          <p:cNvSpPr>
            <a:spLocks noGrp="1"/>
          </p:cNvSpPr>
          <p:nvPr>
            <p:ph type="title"/>
          </p:nvPr>
        </p:nvSpPr>
        <p:spPr/>
        <p:txBody>
          <a:bodyPr/>
          <a:lstStyle/>
          <a:p>
            <a:r>
              <a:rPr lang="en-US" dirty="0"/>
              <a:t>MGA Based on Maturity</a:t>
            </a:r>
          </a:p>
        </p:txBody>
      </p:sp>
      <p:pic>
        <p:nvPicPr>
          <p:cNvPr id="4" name="Content Placeholder 3">
            <a:extLst>
              <a:ext uri="{FF2B5EF4-FFF2-40B4-BE49-F238E27FC236}">
                <a16:creationId xmlns:a16="http://schemas.microsoft.com/office/drawing/2014/main" id="{EF9D38AB-ADD6-4588-B7D8-3092D668FA97}"/>
              </a:ext>
            </a:extLst>
          </p:cNvPr>
          <p:cNvPicPr>
            <a:picLocks noGrp="1" noChangeAspect="1"/>
          </p:cNvPicPr>
          <p:nvPr>
            <p:ph idx="1"/>
          </p:nvPr>
        </p:nvPicPr>
        <p:blipFill rotWithShape="1">
          <a:blip r:embed="rId2"/>
          <a:srcRect l="267" t="210" r="156" b="337"/>
          <a:stretch/>
        </p:blipFill>
        <p:spPr>
          <a:xfrm>
            <a:off x="457200" y="1229492"/>
            <a:ext cx="8229600" cy="5458691"/>
          </a:xfrm>
          <a:prstGeom prst="rect">
            <a:avLst/>
          </a:prstGeom>
        </p:spPr>
      </p:pic>
    </p:spTree>
    <p:extLst>
      <p:ext uri="{BB962C8B-B14F-4D97-AF65-F5344CB8AC3E}">
        <p14:creationId xmlns:p14="http://schemas.microsoft.com/office/powerpoint/2010/main" val="50038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BFFC-1F54-49A8-BA87-7EB231DA3C0C}"/>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0DC20B1F-668F-4E22-A74D-5A90A5FBDF2F}"/>
              </a:ext>
            </a:extLst>
          </p:cNvPr>
          <p:cNvSpPr>
            <a:spLocks noGrp="1"/>
          </p:cNvSpPr>
          <p:nvPr>
            <p:ph idx="1"/>
          </p:nvPr>
        </p:nvSpPr>
        <p:spPr/>
        <p:txBody>
          <a:bodyPr/>
          <a:lstStyle/>
          <a:p>
            <a:r>
              <a:rPr lang="en-US" dirty="0"/>
              <a:t>WE WANT TO TRACK MASS</a:t>
            </a:r>
          </a:p>
          <a:p>
            <a:pPr lvl="1"/>
            <a:r>
              <a:rPr lang="en-US" dirty="0"/>
              <a:t>Throughout the design process</a:t>
            </a:r>
          </a:p>
          <a:p>
            <a:pPr lvl="1"/>
            <a:r>
              <a:rPr lang="en-US" dirty="0"/>
              <a:t>Prevents surprises close to launch/bag day</a:t>
            </a:r>
          </a:p>
          <a:p>
            <a:pPr lvl="1"/>
            <a:r>
              <a:rPr lang="en-US" dirty="0"/>
              <a:t>Allows you to redistribute allocations</a:t>
            </a:r>
          </a:p>
          <a:p>
            <a:r>
              <a:rPr lang="en-US" dirty="0"/>
              <a:t>We also want to maintain </a:t>
            </a:r>
            <a:r>
              <a:rPr lang="en-US" i="1" dirty="0"/>
              <a:t>margins</a:t>
            </a:r>
            <a:endParaRPr lang="en-US" dirty="0"/>
          </a:p>
          <a:p>
            <a:pPr lvl="1"/>
            <a:r>
              <a:rPr lang="en-US" dirty="0"/>
              <a:t>That is, don’t design for exactly 120 </a:t>
            </a:r>
            <a:r>
              <a:rPr lang="en-US" dirty="0" err="1" smtClean="0"/>
              <a:t>lbm</a:t>
            </a:r>
            <a:endParaRPr lang="en-US" dirty="0"/>
          </a:p>
          <a:p>
            <a:pPr lvl="1"/>
            <a:endParaRPr lang="en-US" dirty="0"/>
          </a:p>
        </p:txBody>
      </p:sp>
    </p:spTree>
    <p:extLst>
      <p:ext uri="{BB962C8B-B14F-4D97-AF65-F5344CB8AC3E}">
        <p14:creationId xmlns:p14="http://schemas.microsoft.com/office/powerpoint/2010/main" val="229647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CE19-39CF-43EC-9B27-917AAD17E6A0}"/>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801161C1-FCD3-4D70-9E60-1F9492109250}"/>
              </a:ext>
            </a:extLst>
          </p:cNvPr>
          <p:cNvSpPr>
            <a:spLocks noGrp="1"/>
          </p:cNvSpPr>
          <p:nvPr>
            <p:ph idx="1"/>
          </p:nvPr>
        </p:nvSpPr>
        <p:spPr>
          <a:xfrm>
            <a:off x="457200" y="1600202"/>
            <a:ext cx="8229600" cy="4983160"/>
          </a:xfrm>
        </p:spPr>
        <p:txBody>
          <a:bodyPr>
            <a:normAutofit fontScale="85000" lnSpcReduction="20000"/>
          </a:bodyPr>
          <a:lstStyle/>
          <a:p>
            <a:r>
              <a:rPr lang="en-US" dirty="0"/>
              <a:t>However, we want to avoid </a:t>
            </a:r>
            <a:r>
              <a:rPr lang="en-US" i="1" dirty="0"/>
              <a:t>margin stacking</a:t>
            </a:r>
          </a:p>
          <a:p>
            <a:r>
              <a:rPr lang="en-US" dirty="0"/>
              <a:t>A </a:t>
            </a:r>
            <a:r>
              <a:rPr lang="en-US" i="1" dirty="0"/>
              <a:t>system</a:t>
            </a:r>
            <a:r>
              <a:rPr lang="en-US" dirty="0"/>
              <a:t> (SV, robot) is made up of </a:t>
            </a:r>
            <a:r>
              <a:rPr lang="en-US" i="1" dirty="0"/>
              <a:t>subsystems</a:t>
            </a:r>
          </a:p>
          <a:p>
            <a:pPr lvl="1"/>
            <a:r>
              <a:rPr lang="en-US" dirty="0"/>
              <a:t>JPL:</a:t>
            </a:r>
          </a:p>
          <a:p>
            <a:pPr lvl="2"/>
            <a:r>
              <a:rPr lang="en-US" dirty="0"/>
              <a:t>Structure</a:t>
            </a:r>
          </a:p>
          <a:p>
            <a:pPr lvl="2"/>
            <a:r>
              <a:rPr lang="en-US" dirty="0"/>
              <a:t>Command &amp; data handling (C&amp;DH)</a:t>
            </a:r>
          </a:p>
          <a:p>
            <a:pPr lvl="2"/>
            <a:r>
              <a:rPr lang="en-US" dirty="0"/>
              <a:t>Propulsion</a:t>
            </a:r>
          </a:p>
          <a:p>
            <a:pPr lvl="2"/>
            <a:r>
              <a:rPr lang="en-US" dirty="0"/>
              <a:t>Guidance, navigation, and control (GNC)</a:t>
            </a:r>
          </a:p>
          <a:p>
            <a:pPr lvl="1"/>
            <a:r>
              <a:rPr lang="en-US" dirty="0"/>
              <a:t>696:</a:t>
            </a:r>
          </a:p>
          <a:p>
            <a:pPr lvl="2"/>
            <a:r>
              <a:rPr lang="en-US" dirty="0" err="1"/>
              <a:t>Drivebase</a:t>
            </a:r>
            <a:endParaRPr lang="en-US" dirty="0"/>
          </a:p>
          <a:p>
            <a:pPr lvl="2"/>
            <a:r>
              <a:rPr lang="en-US" dirty="0"/>
              <a:t>Elevator</a:t>
            </a:r>
          </a:p>
          <a:p>
            <a:pPr lvl="2"/>
            <a:r>
              <a:rPr lang="en-US" dirty="0"/>
              <a:t>Intake</a:t>
            </a:r>
          </a:p>
          <a:p>
            <a:pPr lvl="2"/>
            <a:r>
              <a:rPr lang="en-US" dirty="0"/>
              <a:t>Climber</a:t>
            </a:r>
          </a:p>
          <a:p>
            <a:r>
              <a:rPr lang="en-US" dirty="0"/>
              <a:t>Each subsystem has some components, which may be made up of other components, </a:t>
            </a:r>
            <a:r>
              <a:rPr lang="en-US" dirty="0" err="1"/>
              <a:t>etc</a:t>
            </a:r>
            <a:r>
              <a:rPr lang="en-US" dirty="0"/>
              <a:t>…</a:t>
            </a:r>
          </a:p>
          <a:p>
            <a:pPr lvl="2"/>
            <a:endParaRPr lang="en-US" dirty="0"/>
          </a:p>
        </p:txBody>
      </p:sp>
    </p:spTree>
    <p:extLst>
      <p:ext uri="{BB962C8B-B14F-4D97-AF65-F5344CB8AC3E}">
        <p14:creationId xmlns:p14="http://schemas.microsoft.com/office/powerpoint/2010/main" val="1410735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AD95-2345-43E0-B570-725E3A6E8E7A}"/>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C9F18B4D-E13F-40D8-80F3-498A02E4467E}"/>
              </a:ext>
            </a:extLst>
          </p:cNvPr>
          <p:cNvSpPr>
            <a:spLocks noGrp="1"/>
          </p:cNvSpPr>
          <p:nvPr>
            <p:ph idx="1"/>
          </p:nvPr>
        </p:nvSpPr>
        <p:spPr/>
        <p:txBody>
          <a:bodyPr>
            <a:normAutofit fontScale="92500" lnSpcReduction="20000"/>
          </a:bodyPr>
          <a:lstStyle/>
          <a:p>
            <a:r>
              <a:rPr lang="en-US" dirty="0"/>
              <a:t>Example:</a:t>
            </a:r>
          </a:p>
          <a:p>
            <a:pPr lvl="1"/>
            <a:r>
              <a:rPr lang="en-US" dirty="0"/>
              <a:t>LV can lift 1000 </a:t>
            </a:r>
            <a:r>
              <a:rPr lang="en-US" dirty="0" err="1"/>
              <a:t>lbm</a:t>
            </a:r>
            <a:endParaRPr lang="en-US" dirty="0"/>
          </a:p>
          <a:p>
            <a:pPr lvl="1"/>
            <a:r>
              <a:rPr lang="en-US" dirty="0"/>
              <a:t>SV mass target is 900 </a:t>
            </a:r>
            <a:r>
              <a:rPr lang="en-US" dirty="0" err="1"/>
              <a:t>lbm</a:t>
            </a:r>
            <a:r>
              <a:rPr lang="en-US" dirty="0"/>
              <a:t> (10% margin)</a:t>
            </a:r>
          </a:p>
          <a:p>
            <a:pPr lvl="1"/>
            <a:r>
              <a:rPr lang="en-US" dirty="0"/>
              <a:t>3 subsystem engineers are given 300 </a:t>
            </a:r>
            <a:r>
              <a:rPr lang="en-US" dirty="0" err="1"/>
              <a:t>lbm</a:t>
            </a:r>
            <a:r>
              <a:rPr lang="en-US" dirty="0"/>
              <a:t> allocations</a:t>
            </a:r>
          </a:p>
          <a:p>
            <a:pPr lvl="1"/>
            <a:r>
              <a:rPr lang="en-US" dirty="0"/>
              <a:t>Each SS engineer sets a mass target of 270 </a:t>
            </a:r>
            <a:r>
              <a:rPr lang="en-US" dirty="0" err="1"/>
              <a:t>lbm</a:t>
            </a:r>
            <a:r>
              <a:rPr lang="en-US" dirty="0"/>
              <a:t> (10% margin)</a:t>
            </a:r>
          </a:p>
          <a:p>
            <a:pPr lvl="1"/>
            <a:r>
              <a:rPr lang="en-US" dirty="0"/>
              <a:t>Each SS is made up of boxes </a:t>
            </a:r>
          </a:p>
          <a:p>
            <a:pPr lvl="1"/>
            <a:r>
              <a:rPr lang="en-US" dirty="0"/>
              <a:t>Each box PDM adds 10% margin…</a:t>
            </a:r>
          </a:p>
          <a:p>
            <a:r>
              <a:rPr lang="en-US" dirty="0"/>
              <a:t>SV mass ends up being 600 </a:t>
            </a:r>
            <a:r>
              <a:rPr lang="en-US" dirty="0" err="1"/>
              <a:t>lbm</a:t>
            </a:r>
            <a:endParaRPr lang="en-US" dirty="0"/>
          </a:p>
          <a:p>
            <a:r>
              <a:rPr lang="en-US" dirty="0"/>
              <a:t>Wastes 40% of LV capacity</a:t>
            </a:r>
          </a:p>
          <a:p>
            <a:r>
              <a:rPr lang="en-US" dirty="0"/>
              <a:t>Results in diminished capabilities</a:t>
            </a:r>
          </a:p>
          <a:p>
            <a:endParaRPr lang="en-US" dirty="0"/>
          </a:p>
        </p:txBody>
      </p:sp>
    </p:spTree>
    <p:extLst>
      <p:ext uri="{BB962C8B-B14F-4D97-AF65-F5344CB8AC3E}">
        <p14:creationId xmlns:p14="http://schemas.microsoft.com/office/powerpoint/2010/main" val="361174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AD95-2345-43E0-B570-725E3A6E8E7A}"/>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C9F18B4D-E13F-40D8-80F3-498A02E4467E}"/>
              </a:ext>
            </a:extLst>
          </p:cNvPr>
          <p:cNvSpPr>
            <a:spLocks noGrp="1"/>
          </p:cNvSpPr>
          <p:nvPr>
            <p:ph idx="1"/>
          </p:nvPr>
        </p:nvSpPr>
        <p:spPr/>
        <p:txBody>
          <a:bodyPr>
            <a:normAutofit/>
          </a:bodyPr>
          <a:lstStyle/>
          <a:p>
            <a:r>
              <a:rPr lang="en-US" dirty="0" smtClean="0"/>
              <a:t>There’s a military joke with a similar theme:</a:t>
            </a:r>
          </a:p>
          <a:p>
            <a:endParaRPr lang="en-US" dirty="0" smtClean="0"/>
          </a:p>
          <a:p>
            <a:pPr marL="0" indent="0">
              <a:buNone/>
            </a:pPr>
            <a:r>
              <a:rPr lang="en-US" dirty="0" smtClean="0"/>
              <a:t>“The </a:t>
            </a:r>
            <a:r>
              <a:rPr lang="en-US" dirty="0"/>
              <a:t>captain wants everyone to meet at 0600, so the master sergeant wants folks to arrive at 0545, and when it finally hits the corporal people are told to show up at midnight</a:t>
            </a:r>
            <a:r>
              <a:rPr lang="en-US" dirty="0" smtClean="0"/>
              <a:t>.”</a:t>
            </a:r>
            <a:endParaRPr lang="en-US" dirty="0"/>
          </a:p>
        </p:txBody>
      </p:sp>
    </p:spTree>
    <p:extLst>
      <p:ext uri="{BB962C8B-B14F-4D97-AF65-F5344CB8AC3E}">
        <p14:creationId xmlns:p14="http://schemas.microsoft.com/office/powerpoint/2010/main" val="3753976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D96B-0272-43A3-9804-485C6D8FD018}"/>
              </a:ext>
            </a:extLst>
          </p:cNvPr>
          <p:cNvSpPr>
            <a:spLocks noGrp="1"/>
          </p:cNvSpPr>
          <p:nvPr>
            <p:ph type="title"/>
          </p:nvPr>
        </p:nvSpPr>
        <p:spPr/>
        <p:txBody>
          <a:bodyPr/>
          <a:lstStyle/>
          <a:p>
            <a:r>
              <a:rPr lang="en-US" dirty="0"/>
              <a:t>The Solution</a:t>
            </a:r>
          </a:p>
        </p:txBody>
      </p:sp>
      <p:sp>
        <p:nvSpPr>
          <p:cNvPr id="3" name="Content Placeholder 2">
            <a:extLst>
              <a:ext uri="{FF2B5EF4-FFF2-40B4-BE49-F238E27FC236}">
                <a16:creationId xmlns:a16="http://schemas.microsoft.com/office/drawing/2014/main" id="{E9E2569E-E090-472A-A922-65479EB744BD}"/>
              </a:ext>
            </a:extLst>
          </p:cNvPr>
          <p:cNvSpPr>
            <a:spLocks noGrp="1"/>
          </p:cNvSpPr>
          <p:nvPr>
            <p:ph idx="1"/>
          </p:nvPr>
        </p:nvSpPr>
        <p:spPr/>
        <p:txBody>
          <a:bodyPr/>
          <a:lstStyle/>
          <a:p>
            <a:r>
              <a:rPr lang="en-US" dirty="0"/>
              <a:t>Set up clear definitions of where margins are held</a:t>
            </a:r>
          </a:p>
          <a:p>
            <a:pPr lvl="1"/>
            <a:r>
              <a:rPr lang="en-US" dirty="0"/>
              <a:t>Everyone doesn’t just add 10% margin to their deliverable</a:t>
            </a:r>
          </a:p>
          <a:p>
            <a:r>
              <a:rPr lang="en-US" dirty="0"/>
              <a:t>There’s a standard for this!</a:t>
            </a:r>
          </a:p>
          <a:p>
            <a:pPr lvl="1"/>
            <a:r>
              <a:rPr lang="en-US" dirty="0"/>
              <a:t>ANSI/AIAA S-120A-2015</a:t>
            </a:r>
          </a:p>
          <a:p>
            <a:pPr lvl="1"/>
            <a:r>
              <a:rPr lang="en-US" dirty="0"/>
              <a:t>“Mass Properties Control for Space Systems”</a:t>
            </a:r>
          </a:p>
        </p:txBody>
      </p:sp>
    </p:spTree>
    <p:extLst>
      <p:ext uri="{BB962C8B-B14F-4D97-AF65-F5344CB8AC3E}">
        <p14:creationId xmlns:p14="http://schemas.microsoft.com/office/powerpoint/2010/main" val="391782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202A-13D1-4B08-BE30-6FAA806BEE9F}"/>
              </a:ext>
            </a:extLst>
          </p:cNvPr>
          <p:cNvSpPr>
            <a:spLocks noGrp="1"/>
          </p:cNvSpPr>
          <p:nvPr>
            <p:ph type="title"/>
          </p:nvPr>
        </p:nvSpPr>
        <p:spPr/>
        <p:txBody>
          <a:bodyPr/>
          <a:lstStyle/>
          <a:p>
            <a:r>
              <a:rPr lang="en-US" dirty="0"/>
              <a:t>The Solution</a:t>
            </a:r>
          </a:p>
        </p:txBody>
      </p:sp>
      <p:grpSp>
        <p:nvGrpSpPr>
          <p:cNvPr id="33" name="Group 32">
            <a:extLst>
              <a:ext uri="{FF2B5EF4-FFF2-40B4-BE49-F238E27FC236}">
                <a16:creationId xmlns:a16="http://schemas.microsoft.com/office/drawing/2014/main" id="{BAE64F0A-12D1-4D7A-B490-29B5B04581F1}"/>
              </a:ext>
            </a:extLst>
          </p:cNvPr>
          <p:cNvGrpSpPr/>
          <p:nvPr/>
        </p:nvGrpSpPr>
        <p:grpSpPr>
          <a:xfrm>
            <a:off x="1515291" y="1241285"/>
            <a:ext cx="6113418" cy="5616715"/>
            <a:chOff x="722811" y="1447707"/>
            <a:chExt cx="5727663" cy="5262302"/>
          </a:xfrm>
        </p:grpSpPr>
        <p:cxnSp>
          <p:nvCxnSpPr>
            <p:cNvPr id="5" name="Straight Connector 4">
              <a:extLst>
                <a:ext uri="{FF2B5EF4-FFF2-40B4-BE49-F238E27FC236}">
                  <a16:creationId xmlns:a16="http://schemas.microsoft.com/office/drawing/2014/main" id="{6CF34F4A-2483-4990-841F-91DA41876DA2}"/>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D1F0749-A98E-41AC-9BC1-E562A1480575}"/>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392C9B1-3F48-492A-868D-A2CC2BEB26FD}"/>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331E68-50E2-4203-8849-C6BFD2612444}"/>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72E661F-48F0-4FAA-BE31-590922E211A9}"/>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5F04750-B6C6-4EE7-AAFA-AC3111D110A0}"/>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2B0DF32-24F9-41E7-9FC7-511E59B19E25}"/>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C4582DA-E9D2-4E5D-B24F-F6AF79418FA5}"/>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DEE9859-04AA-4062-8FE1-3239734456FD}"/>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17BAFAE-8CB4-46AF-A2C0-617B61DB8061}"/>
                </a:ext>
              </a:extLst>
            </p:cNvPr>
            <p:cNvSpPr txBox="1"/>
            <p:nvPr/>
          </p:nvSpPr>
          <p:spPr>
            <a:xfrm>
              <a:off x="4286774" y="4428251"/>
              <a:ext cx="1539204" cy="461665"/>
            </a:xfrm>
            <a:prstGeom prst="rect">
              <a:avLst/>
            </a:prstGeom>
            <a:noFill/>
          </p:spPr>
          <p:txBody>
            <a:bodyPr wrap="none" rtlCol="0">
              <a:spAutoFit/>
            </a:bodyPr>
            <a:lstStyle/>
            <a:p>
              <a:r>
                <a:rPr lang="en-US" sz="2400" dirty="0">
                  <a:solidFill>
                    <a:schemeClr val="bg1"/>
                  </a:solidFill>
                </a:rPr>
                <a:t>Basic Mass</a:t>
              </a:r>
            </a:p>
          </p:txBody>
        </p:sp>
        <p:sp>
          <p:nvSpPr>
            <p:cNvPr id="25" name="TextBox 24">
              <a:extLst>
                <a:ext uri="{FF2B5EF4-FFF2-40B4-BE49-F238E27FC236}">
                  <a16:creationId xmlns:a16="http://schemas.microsoft.com/office/drawing/2014/main" id="{AB5E64B5-562E-43E9-ACF2-013576E67FC0}"/>
                </a:ext>
              </a:extLst>
            </p:cNvPr>
            <p:cNvSpPr txBox="1"/>
            <p:nvPr/>
          </p:nvSpPr>
          <p:spPr>
            <a:xfrm>
              <a:off x="1062446" y="3857544"/>
              <a:ext cx="3712170" cy="523220"/>
            </a:xfrm>
            <a:prstGeom prst="rect">
              <a:avLst/>
            </a:prstGeom>
            <a:noFill/>
          </p:spPr>
          <p:txBody>
            <a:bodyPr wrap="none" rtlCol="0">
              <a:spAutoFit/>
            </a:bodyPr>
            <a:lstStyle/>
            <a:p>
              <a:r>
                <a:rPr lang="en-US" sz="2800" dirty="0">
                  <a:solidFill>
                    <a:schemeClr val="bg1"/>
                  </a:solidFill>
                </a:rPr>
                <a:t>Mass Growth Allowance</a:t>
              </a:r>
            </a:p>
          </p:txBody>
        </p:sp>
        <p:sp>
          <p:nvSpPr>
            <p:cNvPr id="26" name="TextBox 25">
              <a:extLst>
                <a:ext uri="{FF2B5EF4-FFF2-40B4-BE49-F238E27FC236}">
                  <a16:creationId xmlns:a16="http://schemas.microsoft.com/office/drawing/2014/main" id="{62E48716-E117-4BEF-A5DD-2CD3CEE0D5A8}"/>
                </a:ext>
              </a:extLst>
            </p:cNvPr>
            <p:cNvSpPr txBox="1"/>
            <p:nvPr/>
          </p:nvSpPr>
          <p:spPr>
            <a:xfrm>
              <a:off x="1062446" y="2864412"/>
              <a:ext cx="2066463" cy="523220"/>
            </a:xfrm>
            <a:prstGeom prst="rect">
              <a:avLst/>
            </a:prstGeom>
            <a:noFill/>
          </p:spPr>
          <p:txBody>
            <a:bodyPr wrap="none" rtlCol="0">
              <a:spAutoFit/>
            </a:bodyPr>
            <a:lstStyle/>
            <a:p>
              <a:r>
                <a:rPr lang="en-US" sz="2800" dirty="0">
                  <a:solidFill>
                    <a:schemeClr val="bg1"/>
                  </a:solidFill>
                </a:rPr>
                <a:t>Mass Margin</a:t>
              </a:r>
            </a:p>
          </p:txBody>
        </p:sp>
        <p:sp>
          <p:nvSpPr>
            <p:cNvPr id="27" name="TextBox 26">
              <a:extLst>
                <a:ext uri="{FF2B5EF4-FFF2-40B4-BE49-F238E27FC236}">
                  <a16:creationId xmlns:a16="http://schemas.microsoft.com/office/drawing/2014/main" id="{CEE28F82-A4C7-4EBA-865F-740DA7E95BCA}"/>
                </a:ext>
              </a:extLst>
            </p:cNvPr>
            <p:cNvSpPr txBox="1"/>
            <p:nvPr/>
          </p:nvSpPr>
          <p:spPr>
            <a:xfrm>
              <a:off x="1062446" y="1879639"/>
              <a:ext cx="2178738" cy="523220"/>
            </a:xfrm>
            <a:prstGeom prst="rect">
              <a:avLst/>
            </a:prstGeom>
            <a:noFill/>
          </p:spPr>
          <p:txBody>
            <a:bodyPr wrap="none" rtlCol="0">
              <a:spAutoFit/>
            </a:bodyPr>
            <a:lstStyle/>
            <a:p>
              <a:r>
                <a:rPr lang="en-US" sz="2800" dirty="0">
                  <a:solidFill>
                    <a:schemeClr val="bg1"/>
                  </a:solidFill>
                </a:rPr>
                <a:t>Mass Reserve</a:t>
              </a:r>
            </a:p>
          </p:txBody>
        </p:sp>
        <p:sp>
          <p:nvSpPr>
            <p:cNvPr id="29" name="TextBox 28">
              <a:extLst>
                <a:ext uri="{FF2B5EF4-FFF2-40B4-BE49-F238E27FC236}">
                  <a16:creationId xmlns:a16="http://schemas.microsoft.com/office/drawing/2014/main" id="{FD939558-A852-4AC5-A095-4EE36C736330}"/>
                </a:ext>
              </a:extLst>
            </p:cNvPr>
            <p:cNvSpPr txBox="1"/>
            <p:nvPr/>
          </p:nvSpPr>
          <p:spPr>
            <a:xfrm>
              <a:off x="4287900" y="3348389"/>
              <a:ext cx="2097690" cy="461665"/>
            </a:xfrm>
            <a:prstGeom prst="rect">
              <a:avLst/>
            </a:prstGeom>
            <a:noFill/>
          </p:spPr>
          <p:txBody>
            <a:bodyPr wrap="none" rtlCol="0">
              <a:spAutoFit/>
            </a:bodyPr>
            <a:lstStyle/>
            <a:p>
              <a:r>
                <a:rPr lang="en-US" sz="2400" dirty="0">
                  <a:solidFill>
                    <a:schemeClr val="bg1"/>
                  </a:solidFill>
                </a:rPr>
                <a:t>Predicted Mass</a:t>
              </a:r>
            </a:p>
          </p:txBody>
        </p:sp>
        <p:sp>
          <p:nvSpPr>
            <p:cNvPr id="30" name="TextBox 29">
              <a:extLst>
                <a:ext uri="{FF2B5EF4-FFF2-40B4-BE49-F238E27FC236}">
                  <a16:creationId xmlns:a16="http://schemas.microsoft.com/office/drawing/2014/main" id="{82D78D28-3E9A-42F1-A44E-89C5F7A23B4B}"/>
                </a:ext>
              </a:extLst>
            </p:cNvPr>
            <p:cNvSpPr txBox="1"/>
            <p:nvPr/>
          </p:nvSpPr>
          <p:spPr>
            <a:xfrm>
              <a:off x="4316428" y="2425282"/>
              <a:ext cx="2134046" cy="461665"/>
            </a:xfrm>
            <a:prstGeom prst="rect">
              <a:avLst/>
            </a:prstGeom>
            <a:noFill/>
          </p:spPr>
          <p:txBody>
            <a:bodyPr wrap="none" rtlCol="0">
              <a:spAutoFit/>
            </a:bodyPr>
            <a:lstStyle/>
            <a:p>
              <a:r>
                <a:rPr lang="en-US" sz="2400" dirty="0">
                  <a:solidFill>
                    <a:schemeClr val="bg1"/>
                  </a:solidFill>
                </a:rPr>
                <a:t>Allowable Mass</a:t>
              </a:r>
            </a:p>
          </p:txBody>
        </p:sp>
        <p:sp>
          <p:nvSpPr>
            <p:cNvPr id="31" name="TextBox 30">
              <a:extLst>
                <a:ext uri="{FF2B5EF4-FFF2-40B4-BE49-F238E27FC236}">
                  <a16:creationId xmlns:a16="http://schemas.microsoft.com/office/drawing/2014/main" id="{78F42EA1-D8A5-43D5-946E-4C52E6443DE7}"/>
                </a:ext>
              </a:extLst>
            </p:cNvPr>
            <p:cNvSpPr txBox="1"/>
            <p:nvPr/>
          </p:nvSpPr>
          <p:spPr>
            <a:xfrm>
              <a:off x="4289540" y="1447707"/>
              <a:ext cx="1840568" cy="461665"/>
            </a:xfrm>
            <a:prstGeom prst="rect">
              <a:avLst/>
            </a:prstGeom>
            <a:noFill/>
          </p:spPr>
          <p:txBody>
            <a:bodyPr wrap="none" rtlCol="0">
              <a:spAutoFit/>
            </a:bodyPr>
            <a:lstStyle/>
            <a:p>
              <a:r>
                <a:rPr lang="en-US" sz="2400" dirty="0">
                  <a:solidFill>
                    <a:schemeClr val="bg1"/>
                  </a:solidFill>
                </a:rPr>
                <a:t>Mission Limit</a:t>
              </a:r>
            </a:p>
          </p:txBody>
        </p:sp>
        <p:sp>
          <p:nvSpPr>
            <p:cNvPr id="32" name="TextBox 31">
              <a:extLst>
                <a:ext uri="{FF2B5EF4-FFF2-40B4-BE49-F238E27FC236}">
                  <a16:creationId xmlns:a16="http://schemas.microsoft.com/office/drawing/2014/main" id="{D32237A4-D9F1-4BD8-98F9-4F6925A55EC1}"/>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spTree>
    <p:extLst>
      <p:ext uri="{BB962C8B-B14F-4D97-AF65-F5344CB8AC3E}">
        <p14:creationId xmlns:p14="http://schemas.microsoft.com/office/powerpoint/2010/main" val="2704086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E6BE-A025-4A85-B67C-D1AFB1B45CA3}"/>
              </a:ext>
            </a:extLst>
          </p:cNvPr>
          <p:cNvSpPr>
            <a:spLocks noGrp="1"/>
          </p:cNvSpPr>
          <p:nvPr>
            <p:ph type="title"/>
          </p:nvPr>
        </p:nvSpPr>
        <p:spPr/>
        <p:txBody>
          <a:bodyPr/>
          <a:lstStyle/>
          <a:p>
            <a:r>
              <a:rPr lang="en-US" dirty="0"/>
              <a:t>Mission Limit</a:t>
            </a:r>
          </a:p>
        </p:txBody>
      </p:sp>
      <p:sp>
        <p:nvSpPr>
          <p:cNvPr id="3" name="Content Placeholder 2">
            <a:extLst>
              <a:ext uri="{FF2B5EF4-FFF2-40B4-BE49-F238E27FC236}">
                <a16:creationId xmlns:a16="http://schemas.microsoft.com/office/drawing/2014/main" id="{205F8E24-BEB0-438B-BFD9-83AEDD7D6EC5}"/>
              </a:ext>
            </a:extLst>
          </p:cNvPr>
          <p:cNvSpPr>
            <a:spLocks noGrp="1"/>
          </p:cNvSpPr>
          <p:nvPr>
            <p:ph idx="1"/>
          </p:nvPr>
        </p:nvSpPr>
        <p:spPr>
          <a:xfrm>
            <a:off x="4718679" y="1166949"/>
            <a:ext cx="4304413" cy="5337089"/>
          </a:xfrm>
        </p:spPr>
        <p:txBody>
          <a:bodyPr>
            <a:normAutofit/>
          </a:bodyPr>
          <a:lstStyle/>
          <a:p>
            <a:r>
              <a:rPr lang="en-US" sz="2800" dirty="0"/>
              <a:t>Dictated by LV capacity (or FRC rules, i.e., 120 </a:t>
            </a:r>
            <a:r>
              <a:rPr lang="en-US" sz="2800" dirty="0" err="1"/>
              <a:t>lbm</a:t>
            </a:r>
            <a:r>
              <a:rPr lang="en-US" sz="2800" dirty="0"/>
              <a:t>)</a:t>
            </a:r>
          </a:p>
          <a:p>
            <a:r>
              <a:rPr lang="en-US" sz="2800" dirty="0"/>
              <a:t>Generally nonnegotiable</a:t>
            </a:r>
          </a:p>
        </p:txBody>
      </p:sp>
      <p:grpSp>
        <p:nvGrpSpPr>
          <p:cNvPr id="4" name="Group 3">
            <a:extLst>
              <a:ext uri="{FF2B5EF4-FFF2-40B4-BE49-F238E27FC236}">
                <a16:creationId xmlns:a16="http://schemas.microsoft.com/office/drawing/2014/main" id="{0C188F93-B9B3-48F0-9167-6CB36979790B}"/>
              </a:ext>
            </a:extLst>
          </p:cNvPr>
          <p:cNvGrpSpPr/>
          <p:nvPr/>
        </p:nvGrpSpPr>
        <p:grpSpPr>
          <a:xfrm>
            <a:off x="136195" y="1071525"/>
            <a:ext cx="3809636" cy="4036423"/>
            <a:chOff x="722811" y="1447707"/>
            <a:chExt cx="5966285" cy="5262302"/>
          </a:xfrm>
        </p:grpSpPr>
        <p:cxnSp>
          <p:nvCxnSpPr>
            <p:cNvPr id="5" name="Straight Connector 4">
              <a:extLst>
                <a:ext uri="{FF2B5EF4-FFF2-40B4-BE49-F238E27FC236}">
                  <a16:creationId xmlns:a16="http://schemas.microsoft.com/office/drawing/2014/main" id="{7AA86E86-12FC-42EA-A0D7-287C59FDF7C8}"/>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C89B743-B611-43BF-A56C-6CFC4059482C}"/>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B5DF38E-5B65-439F-B862-FD961DA0D30A}"/>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1FC51B-75F7-4975-AEB7-43786A4A76EA}"/>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54647F-3C4E-410F-BD31-450B869B1FC2}"/>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0CC7A3-2D84-457C-B63E-BF0D68830012}"/>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F24D1C-E94A-4D26-85DD-A6EC0FFD6548}"/>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4BE1ED7-A173-4BE3-AF24-B047F12DCBA3}"/>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2EA275-DA21-4555-9605-7CC0A001B76A}"/>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663752-DDC3-4EC4-B016-B59E20B3CAD4}"/>
                </a:ext>
              </a:extLst>
            </p:cNvPr>
            <p:cNvSpPr txBox="1"/>
            <p:nvPr/>
          </p:nvSpPr>
          <p:spPr>
            <a:xfrm>
              <a:off x="4286774" y="4428251"/>
              <a:ext cx="1539204" cy="461665"/>
            </a:xfrm>
            <a:prstGeom prst="rect">
              <a:avLst/>
            </a:prstGeom>
            <a:noFill/>
          </p:spPr>
          <p:txBody>
            <a:bodyPr wrap="none" rtlCol="0">
              <a:spAutoFit/>
            </a:bodyPr>
            <a:lstStyle/>
            <a:p>
              <a:r>
                <a:rPr lang="en-US" sz="2400" dirty="0">
                  <a:solidFill>
                    <a:schemeClr val="bg1"/>
                  </a:solidFill>
                </a:rPr>
                <a:t>Basic Mass</a:t>
              </a:r>
            </a:p>
          </p:txBody>
        </p:sp>
        <p:sp>
          <p:nvSpPr>
            <p:cNvPr id="15" name="TextBox 14">
              <a:extLst>
                <a:ext uri="{FF2B5EF4-FFF2-40B4-BE49-F238E27FC236}">
                  <a16:creationId xmlns:a16="http://schemas.microsoft.com/office/drawing/2014/main" id="{11583D1F-A1E5-4268-A71A-45F9F856C948}"/>
                </a:ext>
              </a:extLst>
            </p:cNvPr>
            <p:cNvSpPr txBox="1"/>
            <p:nvPr/>
          </p:nvSpPr>
          <p:spPr>
            <a:xfrm>
              <a:off x="1062446" y="3857544"/>
              <a:ext cx="3712170" cy="523220"/>
            </a:xfrm>
            <a:prstGeom prst="rect">
              <a:avLst/>
            </a:prstGeom>
            <a:noFill/>
          </p:spPr>
          <p:txBody>
            <a:bodyPr wrap="none" rtlCol="0">
              <a:spAutoFit/>
            </a:bodyPr>
            <a:lstStyle/>
            <a:p>
              <a:r>
                <a:rPr lang="en-US" sz="2800" dirty="0">
                  <a:solidFill>
                    <a:schemeClr val="bg1"/>
                  </a:solidFill>
                </a:rPr>
                <a:t>Mass Growth Allowance</a:t>
              </a:r>
            </a:p>
          </p:txBody>
        </p:sp>
        <p:sp>
          <p:nvSpPr>
            <p:cNvPr id="16" name="TextBox 15">
              <a:extLst>
                <a:ext uri="{FF2B5EF4-FFF2-40B4-BE49-F238E27FC236}">
                  <a16:creationId xmlns:a16="http://schemas.microsoft.com/office/drawing/2014/main" id="{390297EC-8BC7-435E-ABB2-3EBCE3FBD795}"/>
                </a:ext>
              </a:extLst>
            </p:cNvPr>
            <p:cNvSpPr txBox="1"/>
            <p:nvPr/>
          </p:nvSpPr>
          <p:spPr>
            <a:xfrm>
              <a:off x="1062446" y="2864412"/>
              <a:ext cx="2066463" cy="523220"/>
            </a:xfrm>
            <a:prstGeom prst="rect">
              <a:avLst/>
            </a:prstGeom>
            <a:noFill/>
          </p:spPr>
          <p:txBody>
            <a:bodyPr wrap="none" rtlCol="0">
              <a:spAutoFit/>
            </a:bodyPr>
            <a:lstStyle/>
            <a:p>
              <a:r>
                <a:rPr lang="en-US" sz="2800" dirty="0">
                  <a:solidFill>
                    <a:schemeClr val="bg1"/>
                  </a:solidFill>
                </a:rPr>
                <a:t>Mass Margin</a:t>
              </a:r>
            </a:p>
          </p:txBody>
        </p:sp>
        <p:sp>
          <p:nvSpPr>
            <p:cNvPr id="17" name="TextBox 16">
              <a:extLst>
                <a:ext uri="{FF2B5EF4-FFF2-40B4-BE49-F238E27FC236}">
                  <a16:creationId xmlns:a16="http://schemas.microsoft.com/office/drawing/2014/main" id="{F6F6B66F-E9C2-457C-834D-50E37637D792}"/>
                </a:ext>
              </a:extLst>
            </p:cNvPr>
            <p:cNvSpPr txBox="1"/>
            <p:nvPr/>
          </p:nvSpPr>
          <p:spPr>
            <a:xfrm>
              <a:off x="1062446" y="1879639"/>
              <a:ext cx="2178738" cy="523220"/>
            </a:xfrm>
            <a:prstGeom prst="rect">
              <a:avLst/>
            </a:prstGeom>
            <a:noFill/>
          </p:spPr>
          <p:txBody>
            <a:bodyPr wrap="none" rtlCol="0">
              <a:spAutoFit/>
            </a:bodyPr>
            <a:lstStyle/>
            <a:p>
              <a:r>
                <a:rPr lang="en-US" sz="2800" dirty="0">
                  <a:solidFill>
                    <a:schemeClr val="bg1"/>
                  </a:solidFill>
                </a:rPr>
                <a:t>Mass Reserve</a:t>
              </a:r>
            </a:p>
          </p:txBody>
        </p:sp>
        <p:sp>
          <p:nvSpPr>
            <p:cNvPr id="18" name="TextBox 17">
              <a:extLst>
                <a:ext uri="{FF2B5EF4-FFF2-40B4-BE49-F238E27FC236}">
                  <a16:creationId xmlns:a16="http://schemas.microsoft.com/office/drawing/2014/main" id="{26A53355-AA24-4885-86ED-DF822FC4544D}"/>
                </a:ext>
              </a:extLst>
            </p:cNvPr>
            <p:cNvSpPr txBox="1"/>
            <p:nvPr/>
          </p:nvSpPr>
          <p:spPr>
            <a:xfrm>
              <a:off x="4287900" y="3348389"/>
              <a:ext cx="2097690" cy="461665"/>
            </a:xfrm>
            <a:prstGeom prst="rect">
              <a:avLst/>
            </a:prstGeom>
            <a:noFill/>
          </p:spPr>
          <p:txBody>
            <a:bodyPr wrap="none" rtlCol="0">
              <a:spAutoFit/>
            </a:bodyPr>
            <a:lstStyle/>
            <a:p>
              <a:r>
                <a:rPr lang="en-US" sz="2400" dirty="0">
                  <a:solidFill>
                    <a:schemeClr val="bg1"/>
                  </a:solidFill>
                </a:rPr>
                <a:t>Predicted Mass</a:t>
              </a:r>
            </a:p>
          </p:txBody>
        </p:sp>
        <p:sp>
          <p:nvSpPr>
            <p:cNvPr id="19" name="TextBox 18">
              <a:extLst>
                <a:ext uri="{FF2B5EF4-FFF2-40B4-BE49-F238E27FC236}">
                  <a16:creationId xmlns:a16="http://schemas.microsoft.com/office/drawing/2014/main" id="{50F1536B-1DAD-4ED4-BFBB-C04E0D5B8EF7}"/>
                </a:ext>
              </a:extLst>
            </p:cNvPr>
            <p:cNvSpPr txBox="1"/>
            <p:nvPr/>
          </p:nvSpPr>
          <p:spPr>
            <a:xfrm>
              <a:off x="4316428" y="2425282"/>
              <a:ext cx="2134046" cy="461665"/>
            </a:xfrm>
            <a:prstGeom prst="rect">
              <a:avLst/>
            </a:prstGeom>
            <a:noFill/>
          </p:spPr>
          <p:txBody>
            <a:bodyPr wrap="none" rtlCol="0">
              <a:spAutoFit/>
            </a:bodyPr>
            <a:lstStyle/>
            <a:p>
              <a:r>
                <a:rPr lang="en-US" sz="2400" dirty="0">
                  <a:solidFill>
                    <a:schemeClr val="bg1"/>
                  </a:solidFill>
                </a:rPr>
                <a:t>Allowable Mass</a:t>
              </a:r>
            </a:p>
          </p:txBody>
        </p:sp>
        <p:sp>
          <p:nvSpPr>
            <p:cNvPr id="20" name="TextBox 19">
              <a:extLst>
                <a:ext uri="{FF2B5EF4-FFF2-40B4-BE49-F238E27FC236}">
                  <a16:creationId xmlns:a16="http://schemas.microsoft.com/office/drawing/2014/main" id="{438C7260-05D7-4A21-839A-2BB7A3EC235C}"/>
                </a:ext>
              </a:extLst>
            </p:cNvPr>
            <p:cNvSpPr txBox="1"/>
            <p:nvPr/>
          </p:nvSpPr>
          <p:spPr>
            <a:xfrm>
              <a:off x="4289540" y="1447707"/>
              <a:ext cx="2399556" cy="601875"/>
            </a:xfrm>
            <a:prstGeom prst="rect">
              <a:avLst/>
            </a:prstGeom>
            <a:noFill/>
          </p:spPr>
          <p:txBody>
            <a:bodyPr wrap="none" rtlCol="0">
              <a:spAutoFit/>
            </a:bodyPr>
            <a:lstStyle/>
            <a:p>
              <a:r>
                <a:rPr lang="en-US" sz="2400" dirty="0">
                  <a:solidFill>
                    <a:srgbClr val="FF0000"/>
                  </a:solidFill>
                </a:rPr>
                <a:t>Mission Limit</a:t>
              </a:r>
            </a:p>
          </p:txBody>
        </p:sp>
        <p:sp>
          <p:nvSpPr>
            <p:cNvPr id="21" name="TextBox 20">
              <a:extLst>
                <a:ext uri="{FF2B5EF4-FFF2-40B4-BE49-F238E27FC236}">
                  <a16:creationId xmlns:a16="http://schemas.microsoft.com/office/drawing/2014/main" id="{FE87E137-6CA1-49AA-9413-F651315D3064}"/>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spTree>
    <p:extLst>
      <p:ext uri="{BB962C8B-B14F-4D97-AF65-F5344CB8AC3E}">
        <p14:creationId xmlns:p14="http://schemas.microsoft.com/office/powerpoint/2010/main" val="340227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E6BE-A025-4A85-B67C-D1AFB1B45CA3}"/>
              </a:ext>
            </a:extLst>
          </p:cNvPr>
          <p:cNvSpPr>
            <a:spLocks noGrp="1"/>
          </p:cNvSpPr>
          <p:nvPr>
            <p:ph type="title"/>
          </p:nvPr>
        </p:nvSpPr>
        <p:spPr/>
        <p:txBody>
          <a:bodyPr/>
          <a:lstStyle/>
          <a:p>
            <a:r>
              <a:rPr lang="en-US" dirty="0"/>
              <a:t>Mass Reserve</a:t>
            </a:r>
          </a:p>
        </p:txBody>
      </p:sp>
      <p:sp>
        <p:nvSpPr>
          <p:cNvPr id="3" name="Content Placeholder 2">
            <a:extLst>
              <a:ext uri="{FF2B5EF4-FFF2-40B4-BE49-F238E27FC236}">
                <a16:creationId xmlns:a16="http://schemas.microsoft.com/office/drawing/2014/main" id="{205F8E24-BEB0-438B-BFD9-83AEDD7D6EC5}"/>
              </a:ext>
            </a:extLst>
          </p:cNvPr>
          <p:cNvSpPr>
            <a:spLocks noGrp="1"/>
          </p:cNvSpPr>
          <p:nvPr>
            <p:ph idx="1"/>
          </p:nvPr>
        </p:nvSpPr>
        <p:spPr>
          <a:xfrm>
            <a:off x="4718679" y="1166949"/>
            <a:ext cx="4304413" cy="5337089"/>
          </a:xfrm>
        </p:spPr>
        <p:txBody>
          <a:bodyPr>
            <a:normAutofit fontScale="92500" lnSpcReduction="10000"/>
          </a:bodyPr>
          <a:lstStyle/>
          <a:p>
            <a:r>
              <a:rPr lang="en-US" sz="2800" dirty="0"/>
              <a:t>Set at the </a:t>
            </a:r>
            <a:r>
              <a:rPr lang="en-US" sz="2800" i="1" dirty="0"/>
              <a:t>system</a:t>
            </a:r>
            <a:r>
              <a:rPr lang="en-US" sz="2800" dirty="0"/>
              <a:t> or </a:t>
            </a:r>
            <a:r>
              <a:rPr lang="en-US" sz="2800" i="1" dirty="0"/>
              <a:t>project </a:t>
            </a:r>
            <a:r>
              <a:rPr lang="en-US" sz="2800" dirty="0"/>
              <a:t>level</a:t>
            </a:r>
          </a:p>
          <a:p>
            <a:r>
              <a:rPr lang="en-US" sz="2800" dirty="0"/>
              <a:t>Often fairly small, e.g. 5%</a:t>
            </a:r>
          </a:p>
          <a:p>
            <a:r>
              <a:rPr lang="en-US" sz="2800" dirty="0"/>
              <a:t>Designed to account for:</a:t>
            </a:r>
          </a:p>
          <a:p>
            <a:pPr lvl="1"/>
            <a:r>
              <a:rPr lang="en-US" sz="2400" dirty="0"/>
              <a:t>Measurement uncertainty</a:t>
            </a:r>
          </a:p>
          <a:p>
            <a:pPr lvl="1"/>
            <a:r>
              <a:rPr lang="en-US" sz="2400" dirty="0"/>
              <a:t>Non-SV stuff</a:t>
            </a:r>
          </a:p>
          <a:p>
            <a:pPr lvl="2"/>
            <a:r>
              <a:rPr lang="en-US" sz="2000" dirty="0"/>
              <a:t>E.g. SV-to-LV </a:t>
            </a:r>
            <a:r>
              <a:rPr lang="en-US" sz="2000" dirty="0" err="1"/>
              <a:t>umbilicals</a:t>
            </a:r>
            <a:endParaRPr lang="en-US" sz="2000" dirty="0"/>
          </a:p>
          <a:p>
            <a:pPr lvl="1"/>
            <a:r>
              <a:rPr lang="en-US" sz="2400" dirty="0"/>
              <a:t>Operational contingency</a:t>
            </a:r>
          </a:p>
          <a:p>
            <a:pPr lvl="2"/>
            <a:r>
              <a:rPr lang="en-US" sz="2000" dirty="0"/>
              <a:t>LVs have slightly less lift capacity in strong winds</a:t>
            </a:r>
          </a:p>
          <a:p>
            <a:pPr lvl="1"/>
            <a:r>
              <a:rPr lang="en-US" sz="2400" dirty="0"/>
              <a:t>In our case, might also include repairs etc. at comp</a:t>
            </a:r>
          </a:p>
          <a:p>
            <a:r>
              <a:rPr lang="en-US" sz="2800" dirty="0"/>
              <a:t>Mass reserve should </a:t>
            </a:r>
            <a:r>
              <a:rPr lang="en-US" sz="2800" i="1" dirty="0"/>
              <a:t>not </a:t>
            </a:r>
            <a:r>
              <a:rPr lang="en-US" sz="2800" dirty="0"/>
              <a:t>be invaded by design</a:t>
            </a:r>
          </a:p>
        </p:txBody>
      </p:sp>
      <p:grpSp>
        <p:nvGrpSpPr>
          <p:cNvPr id="4" name="Group 3">
            <a:extLst>
              <a:ext uri="{FF2B5EF4-FFF2-40B4-BE49-F238E27FC236}">
                <a16:creationId xmlns:a16="http://schemas.microsoft.com/office/drawing/2014/main" id="{0C188F93-B9B3-48F0-9167-6CB36979790B}"/>
              </a:ext>
            </a:extLst>
          </p:cNvPr>
          <p:cNvGrpSpPr/>
          <p:nvPr/>
        </p:nvGrpSpPr>
        <p:grpSpPr>
          <a:xfrm>
            <a:off x="136195" y="1071525"/>
            <a:ext cx="4118022" cy="4036423"/>
            <a:chOff x="722811" y="1447707"/>
            <a:chExt cx="6449249" cy="5262302"/>
          </a:xfrm>
        </p:grpSpPr>
        <p:cxnSp>
          <p:nvCxnSpPr>
            <p:cNvPr id="5" name="Straight Connector 4">
              <a:extLst>
                <a:ext uri="{FF2B5EF4-FFF2-40B4-BE49-F238E27FC236}">
                  <a16:creationId xmlns:a16="http://schemas.microsoft.com/office/drawing/2014/main" id="{7AA86E86-12FC-42EA-A0D7-287C59FDF7C8}"/>
                </a:ext>
              </a:extLst>
            </p:cNvPr>
            <p:cNvCxnSpPr>
              <a:cxnSpLocks/>
            </p:cNvCxnSpPr>
            <p:nvPr/>
          </p:nvCxnSpPr>
          <p:spPr>
            <a:xfrm>
              <a:off x="722811" y="167204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C89B743-B611-43BF-A56C-6CFC4059482C}"/>
                </a:ext>
              </a:extLst>
            </p:cNvPr>
            <p:cNvCxnSpPr>
              <a:cxnSpLocks/>
            </p:cNvCxnSpPr>
            <p:nvPr/>
          </p:nvCxnSpPr>
          <p:spPr>
            <a:xfrm>
              <a:off x="722811" y="2656115"/>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B5DF38E-5B65-439F-B862-FD961DA0D30A}"/>
                </a:ext>
              </a:extLst>
            </p:cNvPr>
            <p:cNvCxnSpPr>
              <a:cxnSpLocks/>
            </p:cNvCxnSpPr>
            <p:nvPr/>
          </p:nvCxnSpPr>
          <p:spPr>
            <a:xfrm>
              <a:off x="722811" y="3579223"/>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1FC51B-75F7-4975-AEB7-43786A4A76EA}"/>
                </a:ext>
              </a:extLst>
            </p:cNvPr>
            <p:cNvCxnSpPr>
              <a:cxnSpLocks/>
            </p:cNvCxnSpPr>
            <p:nvPr/>
          </p:nvCxnSpPr>
          <p:spPr>
            <a:xfrm>
              <a:off x="722811" y="4659086"/>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54647F-3C4E-410F-BD31-450B869B1FC2}"/>
                </a:ext>
              </a:extLst>
            </p:cNvPr>
            <p:cNvCxnSpPr>
              <a:cxnSpLocks/>
            </p:cNvCxnSpPr>
            <p:nvPr/>
          </p:nvCxnSpPr>
          <p:spPr>
            <a:xfrm>
              <a:off x="722811" y="6479177"/>
              <a:ext cx="36401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0CC7A3-2D84-457C-B63E-BF0D68830012}"/>
                </a:ext>
              </a:extLst>
            </p:cNvPr>
            <p:cNvCxnSpPr/>
            <p:nvPr/>
          </p:nvCxnSpPr>
          <p:spPr>
            <a:xfrm>
              <a:off x="1062446" y="4659086"/>
              <a:ext cx="0" cy="18200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F24D1C-E94A-4D26-85DD-A6EC0FFD6548}"/>
                </a:ext>
              </a:extLst>
            </p:cNvPr>
            <p:cNvCxnSpPr>
              <a:cxnSpLocks/>
            </p:cNvCxnSpPr>
            <p:nvPr/>
          </p:nvCxnSpPr>
          <p:spPr>
            <a:xfrm>
              <a:off x="1062446" y="3579223"/>
              <a:ext cx="0" cy="1079863"/>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4BE1ED7-A173-4BE3-AF24-B047F12DCBA3}"/>
                </a:ext>
              </a:extLst>
            </p:cNvPr>
            <p:cNvCxnSpPr>
              <a:cxnSpLocks/>
            </p:cNvCxnSpPr>
            <p:nvPr/>
          </p:nvCxnSpPr>
          <p:spPr>
            <a:xfrm>
              <a:off x="1062446" y="2656115"/>
              <a:ext cx="0" cy="923108"/>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2EA275-DA21-4555-9605-7CC0A001B76A}"/>
                </a:ext>
              </a:extLst>
            </p:cNvPr>
            <p:cNvCxnSpPr>
              <a:cxnSpLocks/>
            </p:cNvCxnSpPr>
            <p:nvPr/>
          </p:nvCxnSpPr>
          <p:spPr>
            <a:xfrm>
              <a:off x="1062446" y="1672046"/>
              <a:ext cx="0" cy="984069"/>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663752-DDC3-4EC4-B016-B59E20B3CAD4}"/>
                </a:ext>
              </a:extLst>
            </p:cNvPr>
            <p:cNvSpPr txBox="1"/>
            <p:nvPr/>
          </p:nvSpPr>
          <p:spPr>
            <a:xfrm>
              <a:off x="4286774" y="4428251"/>
              <a:ext cx="1539204" cy="461665"/>
            </a:xfrm>
            <a:prstGeom prst="rect">
              <a:avLst/>
            </a:prstGeom>
            <a:noFill/>
          </p:spPr>
          <p:txBody>
            <a:bodyPr wrap="none" rtlCol="0">
              <a:spAutoFit/>
            </a:bodyPr>
            <a:lstStyle/>
            <a:p>
              <a:r>
                <a:rPr lang="en-US" sz="2400" dirty="0">
                  <a:solidFill>
                    <a:schemeClr val="bg1"/>
                  </a:solidFill>
                </a:rPr>
                <a:t>Basic Mass</a:t>
              </a:r>
            </a:p>
          </p:txBody>
        </p:sp>
        <p:sp>
          <p:nvSpPr>
            <p:cNvPr id="15" name="TextBox 14">
              <a:extLst>
                <a:ext uri="{FF2B5EF4-FFF2-40B4-BE49-F238E27FC236}">
                  <a16:creationId xmlns:a16="http://schemas.microsoft.com/office/drawing/2014/main" id="{11583D1F-A1E5-4268-A71A-45F9F856C948}"/>
                </a:ext>
              </a:extLst>
            </p:cNvPr>
            <p:cNvSpPr txBox="1"/>
            <p:nvPr/>
          </p:nvSpPr>
          <p:spPr>
            <a:xfrm>
              <a:off x="1062446" y="3857544"/>
              <a:ext cx="3712170" cy="523220"/>
            </a:xfrm>
            <a:prstGeom prst="rect">
              <a:avLst/>
            </a:prstGeom>
            <a:noFill/>
          </p:spPr>
          <p:txBody>
            <a:bodyPr wrap="none" rtlCol="0">
              <a:spAutoFit/>
            </a:bodyPr>
            <a:lstStyle/>
            <a:p>
              <a:r>
                <a:rPr lang="en-US" sz="2800" dirty="0">
                  <a:solidFill>
                    <a:schemeClr val="bg1"/>
                  </a:solidFill>
                </a:rPr>
                <a:t>Mass Growth Allowance</a:t>
              </a:r>
            </a:p>
          </p:txBody>
        </p:sp>
        <p:sp>
          <p:nvSpPr>
            <p:cNvPr id="16" name="TextBox 15">
              <a:extLst>
                <a:ext uri="{FF2B5EF4-FFF2-40B4-BE49-F238E27FC236}">
                  <a16:creationId xmlns:a16="http://schemas.microsoft.com/office/drawing/2014/main" id="{390297EC-8BC7-435E-ABB2-3EBCE3FBD795}"/>
                </a:ext>
              </a:extLst>
            </p:cNvPr>
            <p:cNvSpPr txBox="1"/>
            <p:nvPr/>
          </p:nvSpPr>
          <p:spPr>
            <a:xfrm>
              <a:off x="1062446" y="2864412"/>
              <a:ext cx="2066463" cy="523220"/>
            </a:xfrm>
            <a:prstGeom prst="rect">
              <a:avLst/>
            </a:prstGeom>
            <a:noFill/>
          </p:spPr>
          <p:txBody>
            <a:bodyPr wrap="none" rtlCol="0">
              <a:spAutoFit/>
            </a:bodyPr>
            <a:lstStyle/>
            <a:p>
              <a:r>
                <a:rPr lang="en-US" sz="2800" dirty="0">
                  <a:solidFill>
                    <a:schemeClr val="bg1"/>
                  </a:solidFill>
                </a:rPr>
                <a:t>Mass Margin</a:t>
              </a:r>
            </a:p>
          </p:txBody>
        </p:sp>
        <p:sp>
          <p:nvSpPr>
            <p:cNvPr id="17" name="TextBox 16">
              <a:extLst>
                <a:ext uri="{FF2B5EF4-FFF2-40B4-BE49-F238E27FC236}">
                  <a16:creationId xmlns:a16="http://schemas.microsoft.com/office/drawing/2014/main" id="{F6F6B66F-E9C2-457C-834D-50E37637D792}"/>
                </a:ext>
              </a:extLst>
            </p:cNvPr>
            <p:cNvSpPr txBox="1"/>
            <p:nvPr/>
          </p:nvSpPr>
          <p:spPr>
            <a:xfrm>
              <a:off x="1062446" y="1879639"/>
              <a:ext cx="3412129" cy="682124"/>
            </a:xfrm>
            <a:prstGeom prst="rect">
              <a:avLst/>
            </a:prstGeom>
            <a:noFill/>
          </p:spPr>
          <p:txBody>
            <a:bodyPr wrap="none" rtlCol="0">
              <a:spAutoFit/>
            </a:bodyPr>
            <a:lstStyle/>
            <a:p>
              <a:r>
                <a:rPr lang="en-US" sz="2800" dirty="0">
                  <a:solidFill>
                    <a:srgbClr val="FF0000"/>
                  </a:solidFill>
                </a:rPr>
                <a:t>Mass Reserve</a:t>
              </a:r>
            </a:p>
          </p:txBody>
        </p:sp>
        <p:sp>
          <p:nvSpPr>
            <p:cNvPr id="18" name="TextBox 17">
              <a:extLst>
                <a:ext uri="{FF2B5EF4-FFF2-40B4-BE49-F238E27FC236}">
                  <a16:creationId xmlns:a16="http://schemas.microsoft.com/office/drawing/2014/main" id="{26A53355-AA24-4885-86ED-DF822FC4544D}"/>
                </a:ext>
              </a:extLst>
            </p:cNvPr>
            <p:cNvSpPr txBox="1"/>
            <p:nvPr/>
          </p:nvSpPr>
          <p:spPr>
            <a:xfrm>
              <a:off x="4287900" y="3348389"/>
              <a:ext cx="2097690" cy="461665"/>
            </a:xfrm>
            <a:prstGeom prst="rect">
              <a:avLst/>
            </a:prstGeom>
            <a:noFill/>
          </p:spPr>
          <p:txBody>
            <a:bodyPr wrap="none" rtlCol="0">
              <a:spAutoFit/>
            </a:bodyPr>
            <a:lstStyle/>
            <a:p>
              <a:r>
                <a:rPr lang="en-US" sz="2400" dirty="0">
                  <a:solidFill>
                    <a:schemeClr val="bg1"/>
                  </a:solidFill>
                </a:rPr>
                <a:t>Predicted Mass</a:t>
              </a:r>
            </a:p>
          </p:txBody>
        </p:sp>
        <p:sp>
          <p:nvSpPr>
            <p:cNvPr id="19" name="TextBox 18">
              <a:extLst>
                <a:ext uri="{FF2B5EF4-FFF2-40B4-BE49-F238E27FC236}">
                  <a16:creationId xmlns:a16="http://schemas.microsoft.com/office/drawing/2014/main" id="{50F1536B-1DAD-4ED4-BFBB-C04E0D5B8EF7}"/>
                </a:ext>
              </a:extLst>
            </p:cNvPr>
            <p:cNvSpPr txBox="1"/>
            <p:nvPr/>
          </p:nvSpPr>
          <p:spPr>
            <a:xfrm>
              <a:off x="4316428" y="2425282"/>
              <a:ext cx="2134046" cy="461665"/>
            </a:xfrm>
            <a:prstGeom prst="rect">
              <a:avLst/>
            </a:prstGeom>
            <a:noFill/>
          </p:spPr>
          <p:txBody>
            <a:bodyPr wrap="none" rtlCol="0">
              <a:spAutoFit/>
            </a:bodyPr>
            <a:lstStyle/>
            <a:p>
              <a:r>
                <a:rPr lang="en-US" sz="2400" dirty="0">
                  <a:solidFill>
                    <a:schemeClr val="bg1"/>
                  </a:solidFill>
                </a:rPr>
                <a:t>Allowable Mass</a:t>
              </a:r>
            </a:p>
          </p:txBody>
        </p:sp>
        <p:sp>
          <p:nvSpPr>
            <p:cNvPr id="20" name="TextBox 19">
              <a:extLst>
                <a:ext uri="{FF2B5EF4-FFF2-40B4-BE49-F238E27FC236}">
                  <a16:creationId xmlns:a16="http://schemas.microsoft.com/office/drawing/2014/main" id="{438C7260-05D7-4A21-839A-2BB7A3EC235C}"/>
                </a:ext>
              </a:extLst>
            </p:cNvPr>
            <p:cNvSpPr txBox="1"/>
            <p:nvPr/>
          </p:nvSpPr>
          <p:spPr>
            <a:xfrm>
              <a:off x="4289540" y="1447707"/>
              <a:ext cx="2882520" cy="601875"/>
            </a:xfrm>
            <a:prstGeom prst="rect">
              <a:avLst/>
            </a:prstGeom>
            <a:noFill/>
          </p:spPr>
          <p:txBody>
            <a:bodyPr wrap="none" rtlCol="0">
              <a:spAutoFit/>
            </a:bodyPr>
            <a:lstStyle/>
            <a:p>
              <a:r>
                <a:rPr lang="en-US" sz="2400" dirty="0">
                  <a:solidFill>
                    <a:schemeClr val="bg1"/>
                  </a:solidFill>
                </a:rPr>
                <a:t>Mission Limit</a:t>
              </a:r>
            </a:p>
          </p:txBody>
        </p:sp>
        <p:sp>
          <p:nvSpPr>
            <p:cNvPr id="21" name="TextBox 20">
              <a:extLst>
                <a:ext uri="{FF2B5EF4-FFF2-40B4-BE49-F238E27FC236}">
                  <a16:creationId xmlns:a16="http://schemas.microsoft.com/office/drawing/2014/main" id="{FE87E137-6CA1-49AA-9413-F651315D3064}"/>
                </a:ext>
              </a:extLst>
            </p:cNvPr>
            <p:cNvSpPr txBox="1"/>
            <p:nvPr/>
          </p:nvSpPr>
          <p:spPr>
            <a:xfrm>
              <a:off x="4305318" y="6248344"/>
              <a:ext cx="340158" cy="461665"/>
            </a:xfrm>
            <a:prstGeom prst="rect">
              <a:avLst/>
            </a:prstGeom>
            <a:noFill/>
          </p:spPr>
          <p:txBody>
            <a:bodyPr wrap="none" rtlCol="0">
              <a:spAutoFit/>
            </a:bodyPr>
            <a:lstStyle/>
            <a:p>
              <a:r>
                <a:rPr lang="en-US" sz="2400" dirty="0">
                  <a:solidFill>
                    <a:schemeClr val="bg1"/>
                  </a:solidFill>
                </a:rPr>
                <a:t>0</a:t>
              </a:r>
            </a:p>
          </p:txBody>
        </p:sp>
      </p:grpSp>
    </p:spTree>
    <p:extLst>
      <p:ext uri="{BB962C8B-B14F-4D97-AF65-F5344CB8AC3E}">
        <p14:creationId xmlns:p14="http://schemas.microsoft.com/office/powerpoint/2010/main" val="1837816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69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696.potx" id="{39C6BC97-9267-4EEB-A1AF-58D21201F08D}" vid="{485BC204-C177-4108-8C25-7CCEC8E6887F}"/>
    </a:ext>
  </a:extLst>
</a:theme>
</file>

<file path=docProps/app.xml><?xml version="1.0" encoding="utf-8"?>
<Properties xmlns="http://schemas.openxmlformats.org/officeDocument/2006/extended-properties" xmlns:vt="http://schemas.openxmlformats.org/officeDocument/2006/docPropsVTypes">
  <Template>696</Template>
  <TotalTime>103</TotalTime>
  <Words>867</Words>
  <Application>Microsoft Office PowerPoint</Application>
  <PresentationFormat>On-screen Show (4:3)</PresentationFormat>
  <Paragraphs>174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696</vt:lpstr>
      <vt:lpstr>Mass Management &amp; Margins</vt:lpstr>
      <vt:lpstr>The Problem</vt:lpstr>
      <vt:lpstr>The Problem</vt:lpstr>
      <vt:lpstr>The Problem</vt:lpstr>
      <vt:lpstr>The Problem</vt:lpstr>
      <vt:lpstr>The Solution</vt:lpstr>
      <vt:lpstr>The Solution</vt:lpstr>
      <vt:lpstr>Mission Limit</vt:lpstr>
      <vt:lpstr>Mass Reserve</vt:lpstr>
      <vt:lpstr>Allowable Mass</vt:lpstr>
      <vt:lpstr>Basic Mass</vt:lpstr>
      <vt:lpstr>Mass Growth Allowance</vt:lpstr>
      <vt:lpstr>Predicted Mass</vt:lpstr>
      <vt:lpstr>Mass Margin</vt:lpstr>
      <vt:lpstr>Margin Governance</vt:lpstr>
      <vt:lpstr>Extensibility</vt:lpstr>
      <vt:lpstr>Backup Slides</vt:lpstr>
      <vt:lpstr>MGA Based on Maturity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 Management &amp; Margins</dc:title>
  <dc:creator>Carlos</dc:creator>
  <cp:lastModifiedBy>Gross Jones, Carlos M (313G)</cp:lastModifiedBy>
  <cp:revision>18</cp:revision>
  <dcterms:created xsi:type="dcterms:W3CDTF">2018-09-04T02:06:08Z</dcterms:created>
  <dcterms:modified xsi:type="dcterms:W3CDTF">2018-10-22T00:02:10Z</dcterms:modified>
</cp:coreProperties>
</file>