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64" r:id="rId4"/>
    <p:sldId id="266" r:id="rId5"/>
    <p:sldId id="271" r:id="rId6"/>
    <p:sldId id="272" r:id="rId7"/>
    <p:sldId id="273" r:id="rId8"/>
    <p:sldId id="282" r:id="rId9"/>
    <p:sldId id="274" r:id="rId10"/>
    <p:sldId id="276" r:id="rId11"/>
    <p:sldId id="277" r:id="rId12"/>
    <p:sldId id="275" r:id="rId13"/>
    <p:sldId id="278" r:id="rId14"/>
    <p:sldId id="280" r:id="rId15"/>
    <p:sldId id="270" r:id="rId16"/>
    <p:sldId id="268" r:id="rId17"/>
    <p:sldId id="279" r:id="rId18"/>
    <p:sldId id="269" r:id="rId19"/>
    <p:sldId id="258" r:id="rId20"/>
    <p:sldId id="265" r:id="rId21"/>
    <p:sldId id="267" r:id="rId22"/>
    <p:sldId id="259" r:id="rId23"/>
    <p:sldId id="260" r:id="rId24"/>
    <p:sldId id="281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6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3004C-F44D-4D67-B064-835525FF989D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16F7A-0498-494D-8B7E-99C27340A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562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3004C-F44D-4D67-B064-835525FF989D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16F7A-0498-494D-8B7E-99C27340A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67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3004C-F44D-4D67-B064-835525FF989D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16F7A-0498-494D-8B7E-99C27340A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936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3004C-F44D-4D67-B064-835525FF989D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16F7A-0498-494D-8B7E-99C27340A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297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3004C-F44D-4D67-B064-835525FF989D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16F7A-0498-494D-8B7E-99C27340A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912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3004C-F44D-4D67-B064-835525FF989D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16F7A-0498-494D-8B7E-99C27340A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362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3004C-F44D-4D67-B064-835525FF989D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16F7A-0498-494D-8B7E-99C27340A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926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3004C-F44D-4D67-B064-835525FF989D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16F7A-0498-494D-8B7E-99C27340A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363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3004C-F44D-4D67-B064-835525FF989D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16F7A-0498-494D-8B7E-99C27340A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870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3004C-F44D-4D67-B064-835525FF989D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16F7A-0498-494D-8B7E-99C27340A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422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3004C-F44D-4D67-B064-835525FF989D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16F7A-0498-494D-8B7E-99C27340A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643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fld id="{A593004C-F44D-4D67-B064-835525FF989D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36116F7A-0498-494D-8B7E-99C27340AF3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096"/>
            <a:ext cx="1371600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446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685800" rtl="0" eaLnBrk="1" latinLnBrk="0" hangingPunct="1">
        <a:spcBef>
          <a:spcPct val="0"/>
        </a:spcBef>
        <a:buNone/>
        <a:defRPr sz="33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bg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bg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bg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Line-Replaceable Units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Modularity, Integration, Encapsulation, and Interface Control</a:t>
            </a:r>
          </a:p>
        </p:txBody>
      </p:sp>
    </p:spTree>
    <p:extLst>
      <p:ext uri="{BB962C8B-B14F-4D97-AF65-F5344CB8AC3E}">
        <p14:creationId xmlns:p14="http://schemas.microsoft.com/office/powerpoint/2010/main" val="25144095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Electrical ICD (EICD)</a:t>
            </a:r>
          </a:p>
          <a:p>
            <a:pPr lvl="1"/>
            <a:r>
              <a:rPr lang="en-US" dirty="0"/>
              <a:t>Power requirements</a:t>
            </a:r>
          </a:p>
          <a:p>
            <a:pPr lvl="1"/>
            <a:r>
              <a:rPr lang="en-US" dirty="0"/>
              <a:t>Connectors &amp; pinouts</a:t>
            </a:r>
          </a:p>
          <a:p>
            <a:pPr lvl="1"/>
            <a:r>
              <a:rPr lang="en-US" dirty="0"/>
              <a:t>Data transfer (Ethernet, serial, etc.)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7E34D4-ADD5-41A3-A682-499E7465CE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536" y="4586571"/>
            <a:ext cx="4221506" cy="212662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143716F-C242-4E36-8444-659D758F86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8528" y="3533602"/>
            <a:ext cx="4171950" cy="10763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034D675-ADBA-4C07-ABDE-B537288660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1701" y="4752465"/>
            <a:ext cx="3568155" cy="204954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3023D21-164B-44AD-9B1F-366369ED21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39498" y="4169450"/>
            <a:ext cx="3645758" cy="127601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34438E6-1963-487A-A4D7-07E1F6C77BD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97898" y="1793196"/>
            <a:ext cx="2987189" cy="252875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513023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9120534-1689-4F36-9973-57D6D3A1B6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2685" y="5119233"/>
            <a:ext cx="2374140" cy="169058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Communications (programming)</a:t>
            </a:r>
          </a:p>
          <a:p>
            <a:pPr lvl="1"/>
            <a:r>
              <a:rPr lang="en-US" dirty="0"/>
              <a:t>Command dictionary</a:t>
            </a:r>
          </a:p>
          <a:p>
            <a:pPr lvl="1"/>
            <a:r>
              <a:rPr lang="en-US" dirty="0"/>
              <a:t>Data encoding</a:t>
            </a:r>
          </a:p>
          <a:p>
            <a:pPr lvl="1"/>
            <a:r>
              <a:rPr lang="en-US" dirty="0"/>
              <a:t>State diagrams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63D717-A514-4D02-97D5-51A0E171C5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6203" y="4274965"/>
            <a:ext cx="4210597" cy="247006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0072" y="3210720"/>
            <a:ext cx="3095625" cy="13049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4978371-E9CB-4C23-9377-ED1A7ED068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81977" y="3128340"/>
            <a:ext cx="2605988" cy="207715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068474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6146" name="Picture 2" descr="http://www.msss.com/images/science/msl_mardi/MARDI_PP_DSC0079_0_5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6880" y="1958181"/>
            <a:ext cx="573024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04899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Thanks to a bilateral ICD, the contractor was designing, building, and testing the camera while we were designing, building, and testing the spacecraft</a:t>
            </a:r>
          </a:p>
          <a:p>
            <a:r>
              <a:rPr lang="en-US" dirty="0"/>
              <a:t>When the contractor delivers the camera:</a:t>
            </a:r>
          </a:p>
          <a:p>
            <a:pPr lvl="1"/>
            <a:r>
              <a:rPr lang="en-US" dirty="0"/>
              <a:t>We bolt it onto the mount we’d already made</a:t>
            </a:r>
          </a:p>
          <a:p>
            <a:pPr lvl="1"/>
            <a:r>
              <a:rPr lang="en-US" dirty="0"/>
              <a:t>We plug in the connectors we’d already wired</a:t>
            </a:r>
          </a:p>
          <a:p>
            <a:pPr lvl="1"/>
            <a:r>
              <a:rPr lang="en-US" dirty="0"/>
              <a:t>We run the software we’d already written</a:t>
            </a:r>
          </a:p>
          <a:p>
            <a:pPr lvl="1"/>
            <a:r>
              <a:rPr lang="en-US" dirty="0"/>
              <a:t>Since the spacecraft complies with the ICD, and the camera complies with the ICD, they should work together after being tested independently</a:t>
            </a:r>
          </a:p>
        </p:txBody>
      </p:sp>
    </p:spTree>
    <p:extLst>
      <p:ext uri="{BB962C8B-B14F-4D97-AF65-F5344CB8AC3E}">
        <p14:creationId xmlns:p14="http://schemas.microsoft.com/office/powerpoint/2010/main" val="20561651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Modular systems also allow the concept of </a:t>
            </a:r>
            <a:r>
              <a:rPr lang="en-US" i="1" dirty="0"/>
              <a:t>line-replaceable units</a:t>
            </a:r>
            <a:endParaRPr lang="en-US" dirty="0"/>
          </a:p>
          <a:p>
            <a:pPr lvl="1"/>
            <a:r>
              <a:rPr lang="en-US" dirty="0"/>
              <a:t>Aviation term</a:t>
            </a:r>
          </a:p>
          <a:p>
            <a:pPr lvl="1"/>
            <a:r>
              <a:rPr lang="en-US" dirty="0"/>
              <a:t>Modular components that can be replaced on the </a:t>
            </a:r>
            <a:r>
              <a:rPr lang="en-US" dirty="0" err="1"/>
              <a:t>flightline</a:t>
            </a:r>
            <a:r>
              <a:rPr lang="en-US" dirty="0"/>
              <a:t> (an aircraft parked out on the tarmac, rather than in the shop)</a:t>
            </a:r>
          </a:p>
          <a:p>
            <a:r>
              <a:rPr lang="en-US" dirty="0"/>
              <a:t>No one is ever leaning into a spacecraft or an airplane with a soldering iron</a:t>
            </a:r>
          </a:p>
          <a:p>
            <a:r>
              <a:rPr lang="en-US" dirty="0"/>
              <a:t>Everything is packaged into “boxes”, which can be easily disconnected and replaced with an identical box</a:t>
            </a:r>
          </a:p>
        </p:txBody>
      </p:sp>
    </p:spTree>
    <p:extLst>
      <p:ext uri="{BB962C8B-B14F-4D97-AF65-F5344CB8AC3E}">
        <p14:creationId xmlns:p14="http://schemas.microsoft.com/office/powerpoint/2010/main" val="3277451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s://www.jpl.nasa.gov/spaceimages/images/largesize/PIA23312_hires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356" y="957884"/>
            <a:ext cx="7622560" cy="5716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58325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 result for Mars 2020 integration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064" y="1014154"/>
            <a:ext cx="8335373" cy="5569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43368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Modularity &amp; 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Modularity and integration are not contradictory</a:t>
            </a:r>
          </a:p>
          <a:p>
            <a:r>
              <a:rPr lang="en-US" dirty="0"/>
              <a:t>Modularity just requires that your “tight” integration be at the subsystem level, rather than the system level</a:t>
            </a:r>
          </a:p>
          <a:p>
            <a:r>
              <a:rPr lang="en-US" dirty="0"/>
              <a:t>Subsystems might be complex and tightly-integrated, but their interfaces are well-defined</a:t>
            </a:r>
          </a:p>
        </p:txBody>
      </p:sp>
    </p:spTree>
    <p:extLst>
      <p:ext uri="{BB962C8B-B14F-4D97-AF65-F5344CB8AC3E}">
        <p14:creationId xmlns:p14="http://schemas.microsoft.com/office/powerpoint/2010/main" val="21722745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Image result for Mars 2020 integration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150" y="1015192"/>
            <a:ext cx="8566843" cy="5354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67445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Flow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020755"/>
            <a:ext cx="8229600" cy="1352345"/>
          </a:xfrm>
        </p:spPr>
      </p:pic>
    </p:spTree>
    <p:extLst>
      <p:ext uri="{BB962C8B-B14F-4D97-AF65-F5344CB8AC3E}">
        <p14:creationId xmlns:p14="http://schemas.microsoft.com/office/powerpoint/2010/main" val="1822466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integration?</a:t>
            </a:r>
          </a:p>
          <a:p>
            <a:pPr lvl="1"/>
            <a:r>
              <a:rPr lang="en-US" dirty="0"/>
              <a:t>To me, integration means lots of complex interdependencies</a:t>
            </a:r>
          </a:p>
          <a:p>
            <a:pPr lvl="1"/>
            <a:r>
              <a:rPr lang="en-US" dirty="0"/>
              <a:t>A given component can serve several different purposes, and there are many interactions between components</a:t>
            </a:r>
          </a:p>
          <a:p>
            <a:r>
              <a:rPr lang="en-US" dirty="0"/>
              <a:t>This is not necessarily a bad thing</a:t>
            </a:r>
          </a:p>
          <a:p>
            <a:pPr lvl="1"/>
            <a:r>
              <a:rPr lang="en-US" dirty="0"/>
              <a:t>It may lead to a more optimized final design</a:t>
            </a:r>
          </a:p>
          <a:p>
            <a:pPr lvl="2"/>
            <a:r>
              <a:rPr lang="en-US" dirty="0"/>
              <a:t>For example: a robot needs chassis rails, as a place to mount the wheels to</a:t>
            </a:r>
          </a:p>
          <a:p>
            <a:pPr lvl="2"/>
            <a:r>
              <a:rPr lang="en-US" dirty="0"/>
              <a:t>A robot also needs a </a:t>
            </a:r>
            <a:r>
              <a:rPr lang="en-US" dirty="0" err="1"/>
              <a:t>bellypan</a:t>
            </a:r>
            <a:r>
              <a:rPr lang="en-US" dirty="0"/>
              <a:t>, as a place to mount electronics</a:t>
            </a:r>
          </a:p>
          <a:p>
            <a:pPr lvl="2"/>
            <a:r>
              <a:rPr lang="en-US" dirty="0"/>
              <a:t>If the </a:t>
            </a:r>
            <a:r>
              <a:rPr lang="en-US" dirty="0" err="1"/>
              <a:t>bellypan</a:t>
            </a:r>
            <a:r>
              <a:rPr lang="en-US" dirty="0"/>
              <a:t> geometry and mounting is correct, it can lend significant strength to the chassis, allowing you to use thinner tube</a:t>
            </a:r>
          </a:p>
        </p:txBody>
      </p:sp>
    </p:spTree>
    <p:extLst>
      <p:ext uri="{BB962C8B-B14F-4D97-AF65-F5344CB8AC3E}">
        <p14:creationId xmlns:p14="http://schemas.microsoft.com/office/powerpoint/2010/main" val="40213780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With “Waterfall”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Allows a high level of integration, because the entire robot is being designed in one process</a:t>
            </a:r>
          </a:p>
          <a:p>
            <a:r>
              <a:rPr lang="en-US" dirty="0"/>
              <a:t>Introduces dependencies between processes</a:t>
            </a:r>
          </a:p>
          <a:p>
            <a:pPr lvl="1"/>
            <a:r>
              <a:rPr lang="en-US" dirty="0"/>
              <a:t>Can’t make sure </a:t>
            </a:r>
            <a:r>
              <a:rPr lang="en-US" dirty="0" err="1"/>
              <a:t>WiFi</a:t>
            </a:r>
            <a:r>
              <a:rPr lang="en-US" dirty="0"/>
              <a:t> works until robot is wired, which can’t happen until robot is assembled</a:t>
            </a:r>
          </a:p>
          <a:p>
            <a:r>
              <a:rPr lang="en-US" dirty="0"/>
              <a:t>Boom-and-bust workload for </a:t>
            </a:r>
            <a:r>
              <a:rPr lang="en-US" dirty="0" err="1"/>
              <a:t>subteams</a:t>
            </a:r>
            <a:endParaRPr lang="en-US" dirty="0"/>
          </a:p>
          <a:p>
            <a:pPr lvl="1"/>
            <a:r>
              <a:rPr lang="en-US" dirty="0"/>
              <a:t>The control system team can’t start programming the robot until the robot is mostly done</a:t>
            </a:r>
          </a:p>
          <a:p>
            <a:pPr lvl="1"/>
            <a:r>
              <a:rPr lang="en-US" dirty="0"/>
              <a:t>Applies to manufacturing, to a more limited extent</a:t>
            </a:r>
          </a:p>
        </p:txBody>
      </p:sp>
    </p:spTree>
    <p:extLst>
      <p:ext uri="{BB962C8B-B14F-4D97-AF65-F5344CB8AC3E}">
        <p14:creationId xmlns:p14="http://schemas.microsoft.com/office/powerpoint/2010/main" val="41686651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Process Flow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65" y="2759186"/>
            <a:ext cx="8927869" cy="2032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7244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jsow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18" t="30540" r="21961" b="33695"/>
          <a:stretch/>
        </p:blipFill>
        <p:spPr bwMode="auto">
          <a:xfrm>
            <a:off x="5120640" y="1060586"/>
            <a:ext cx="3901440" cy="1654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5122815"/>
          </a:xfrm>
        </p:spPr>
        <p:txBody>
          <a:bodyPr>
            <a:normAutofit/>
          </a:bodyPr>
          <a:lstStyle/>
          <a:p>
            <a:r>
              <a:rPr lang="en-US" dirty="0"/>
              <a:t>Joint </a:t>
            </a:r>
            <a:r>
              <a:rPr lang="en-US" dirty="0" err="1"/>
              <a:t>StandOff</a:t>
            </a:r>
            <a:r>
              <a:rPr lang="en-US" dirty="0"/>
              <a:t> Weapon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“…JSOW was considered to be one of the most successful development programs in DOD history...”</a:t>
            </a:r>
          </a:p>
          <a:p>
            <a:r>
              <a:rPr lang="en-US" dirty="0"/>
              <a:t>“…introduced to operational use a year ahead of schedule.”</a:t>
            </a:r>
          </a:p>
          <a:p>
            <a:r>
              <a:rPr lang="en-US" dirty="0"/>
              <a:t> “…never had a weight management problem, and was deployed at its target weight.”</a:t>
            </a:r>
          </a:p>
          <a:p>
            <a:r>
              <a:rPr lang="en-US" dirty="0"/>
              <a:t>“…was able to obtain authority from an independent safety review in record time.”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661947" y="5890152"/>
            <a:ext cx="2360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Quotes from Wikipedia</a:t>
            </a:r>
          </a:p>
        </p:txBody>
      </p:sp>
    </p:spTree>
    <p:extLst>
      <p:ext uri="{BB962C8B-B14F-4D97-AF65-F5344CB8AC3E}">
        <p14:creationId xmlns:p14="http://schemas.microsoft.com/office/powerpoint/2010/main" val="3979692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“The program staff was organized into </a:t>
            </a:r>
            <a:r>
              <a:rPr lang="en-US" b="1" dirty="0"/>
              <a:t>integrated product teams</a:t>
            </a:r>
            <a:r>
              <a:rPr lang="en-US" dirty="0"/>
              <a:t> with members from the government, the prime Texas Instruments and subcontractors.”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3009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Conclusion: Modularity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Advantages</a:t>
            </a:r>
          </a:p>
          <a:p>
            <a:pPr lvl="1"/>
            <a:r>
              <a:rPr lang="en-US" dirty="0"/>
              <a:t>Parallel development</a:t>
            </a:r>
          </a:p>
          <a:p>
            <a:pPr lvl="1"/>
            <a:r>
              <a:rPr lang="en-US" dirty="0"/>
              <a:t>Easier service</a:t>
            </a:r>
          </a:p>
          <a:p>
            <a:pPr lvl="1"/>
            <a:r>
              <a:rPr lang="en-US" dirty="0"/>
              <a:t>Reusable modules</a:t>
            </a:r>
          </a:p>
          <a:p>
            <a:pPr lvl="1"/>
            <a:r>
              <a:rPr lang="en-US" dirty="0"/>
              <a:t>Better testing</a:t>
            </a:r>
          </a:p>
          <a:p>
            <a:r>
              <a:rPr lang="en-US" dirty="0"/>
              <a:t>Disadvantages</a:t>
            </a:r>
          </a:p>
          <a:p>
            <a:pPr lvl="1"/>
            <a:r>
              <a:rPr lang="en-US" dirty="0"/>
              <a:t>Less efficient design</a:t>
            </a:r>
          </a:p>
          <a:p>
            <a:r>
              <a:rPr lang="en-US" dirty="0"/>
              <a:t>How?</a:t>
            </a:r>
          </a:p>
          <a:p>
            <a:pPr lvl="1"/>
            <a:r>
              <a:rPr lang="en-US" dirty="0"/>
              <a:t>Define interfaces</a:t>
            </a:r>
          </a:p>
          <a:p>
            <a:pPr lvl="1"/>
            <a:r>
              <a:rPr lang="en-US" dirty="0"/>
              <a:t>Integrated product teams</a:t>
            </a:r>
          </a:p>
        </p:txBody>
      </p:sp>
    </p:spTree>
    <p:extLst>
      <p:ext uri="{BB962C8B-B14F-4D97-AF65-F5344CB8AC3E}">
        <p14:creationId xmlns:p14="http://schemas.microsoft.com/office/powerpoint/2010/main" val="2007799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2"/>
            <a:ext cx="7539644" cy="1251063"/>
          </a:xfrm>
        </p:spPr>
        <p:txBody>
          <a:bodyPr/>
          <a:lstStyle/>
          <a:p>
            <a:r>
              <a:rPr lang="en-US" dirty="0"/>
              <a:t>However, highly integrated designs tend to require a lot more design effort, have more complex failure modes, and require special handing and maintenance</a:t>
            </a:r>
          </a:p>
          <a:p>
            <a:pPr marL="342900" lvl="1" indent="0">
              <a:buNone/>
            </a:pPr>
            <a:endParaRPr lang="en-US" dirty="0"/>
          </a:p>
        </p:txBody>
      </p:sp>
      <p:pic>
        <p:nvPicPr>
          <p:cNvPr id="2050" name="Picture 2" descr="Image result for atlas icb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2458" y="2723485"/>
            <a:ext cx="2857500" cy="3752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457201" y="2851265"/>
            <a:ext cx="5695258" cy="352459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5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5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Consider the Atlas ICBM </a:t>
            </a:r>
          </a:p>
          <a:p>
            <a:r>
              <a:rPr lang="en-US" dirty="0"/>
              <a:t>The Atlas has “balloon tanks”</a:t>
            </a:r>
          </a:p>
          <a:p>
            <a:pPr lvl="1"/>
            <a:r>
              <a:rPr lang="en-US" dirty="0"/>
              <a:t>The fuel tanks are very thin and flexible, like balloons</a:t>
            </a:r>
          </a:p>
          <a:p>
            <a:pPr lvl="1"/>
            <a:r>
              <a:rPr lang="en-US" dirty="0"/>
              <a:t>Unlike most other rockets, the tanks must always be pressurized, otherwise they collapse</a:t>
            </a:r>
          </a:p>
          <a:p>
            <a:pPr lvl="1"/>
            <a:r>
              <a:rPr lang="en-US" dirty="0"/>
              <a:t>Tanks fulfil both a fuel storage function and a structural function</a:t>
            </a:r>
          </a:p>
          <a:p>
            <a:r>
              <a:rPr lang="en-US" dirty="0"/>
              <a:t>Balloon tanks allow </a:t>
            </a:r>
            <a:r>
              <a:rPr lang="en-US" i="1" dirty="0"/>
              <a:t>much</a:t>
            </a:r>
            <a:r>
              <a:rPr lang="en-US" dirty="0"/>
              <a:t> lighter construction</a:t>
            </a:r>
          </a:p>
          <a:p>
            <a:r>
              <a:rPr lang="en-US" dirty="0"/>
              <a:t>However, the pressurization issue makes them so problematic that they’re not used anymore</a:t>
            </a:r>
          </a:p>
          <a:p>
            <a:pPr marL="342900" lvl="1" indent="0">
              <a:buFont typeface="Arial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15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robots tend to be very “tightly” integrated</a:t>
            </a:r>
          </a:p>
          <a:p>
            <a:pPr lvl="1"/>
            <a:r>
              <a:rPr lang="en-US" dirty="0"/>
              <a:t>Many control system components built into the superstructure</a:t>
            </a:r>
          </a:p>
          <a:p>
            <a:pPr lvl="1"/>
            <a:r>
              <a:rPr lang="en-US" dirty="0"/>
              <a:t>Electronics bolted to </a:t>
            </a:r>
            <a:r>
              <a:rPr lang="en-US" dirty="0" err="1"/>
              <a:t>bellypan</a:t>
            </a:r>
            <a:r>
              <a:rPr lang="en-US" dirty="0"/>
              <a:t>, then wired together</a:t>
            </a:r>
          </a:p>
          <a:p>
            <a:pPr lvl="1"/>
            <a:r>
              <a:rPr lang="en-US" dirty="0"/>
              <a:t>Many structural components also serve as wire management</a:t>
            </a:r>
          </a:p>
          <a:p>
            <a:r>
              <a:rPr lang="en-US" dirty="0"/>
              <a:t>Try swapping the PDP on the 2019 bot…</a:t>
            </a:r>
          </a:p>
        </p:txBody>
      </p:sp>
    </p:spTree>
    <p:extLst>
      <p:ext uri="{BB962C8B-B14F-4D97-AF65-F5344CB8AC3E}">
        <p14:creationId xmlns:p14="http://schemas.microsoft.com/office/powerpoint/2010/main" val="987153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modularity?</a:t>
            </a:r>
          </a:p>
          <a:p>
            <a:r>
              <a:rPr lang="en-US" dirty="0"/>
              <a:t>Composition becomes more hierarchical </a:t>
            </a:r>
          </a:p>
          <a:p>
            <a:r>
              <a:rPr lang="en-US" dirty="0"/>
              <a:t>Instead of a robot made of components, the robot is made of subsystems</a:t>
            </a:r>
          </a:p>
          <a:p>
            <a:r>
              <a:rPr lang="en-US" dirty="0"/>
              <a:t>Subsystems are independently designed, built, and tested </a:t>
            </a:r>
            <a:r>
              <a:rPr lang="en-US" i="1" dirty="0"/>
              <a:t>before</a:t>
            </a:r>
            <a:r>
              <a:rPr lang="en-US" dirty="0"/>
              <a:t> being assembled into “the robot”</a:t>
            </a:r>
          </a:p>
        </p:txBody>
      </p:sp>
    </p:spTree>
    <p:extLst>
      <p:ext uri="{BB962C8B-B14F-4D97-AF65-F5344CB8AC3E}">
        <p14:creationId xmlns:p14="http://schemas.microsoft.com/office/powerpoint/2010/main" val="277561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Subsystems should be well </a:t>
            </a:r>
            <a:r>
              <a:rPr lang="en-US" i="1" dirty="0"/>
              <a:t>encapsulated </a:t>
            </a:r>
            <a:r>
              <a:rPr lang="en-US" dirty="0"/>
              <a:t>(software engineering term)</a:t>
            </a:r>
          </a:p>
          <a:p>
            <a:r>
              <a:rPr lang="en-US" dirty="0"/>
              <a:t>“Things outside the boundary don’t affect things inside the boundary”</a:t>
            </a:r>
          </a:p>
          <a:p>
            <a:r>
              <a:rPr lang="en-US" dirty="0"/>
              <a:t>Things outside the boundary only need to care about the </a:t>
            </a:r>
            <a:r>
              <a:rPr lang="en-US" i="1" dirty="0"/>
              <a:t>interface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8215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(JPL) are building a spacecraft, and we want to put a camera on it</a:t>
            </a:r>
          </a:p>
          <a:p>
            <a:r>
              <a:rPr lang="en-US" dirty="0"/>
              <a:t>We contract out the design &amp; manufacture of the camera</a:t>
            </a:r>
          </a:p>
          <a:p>
            <a:r>
              <a:rPr lang="en-US" dirty="0"/>
              <a:t>But how do we make sure the camera will work correctly with the rest of the spacecraft?</a:t>
            </a:r>
          </a:p>
          <a:p>
            <a:r>
              <a:rPr lang="en-US" dirty="0"/>
              <a:t>We agree on the </a:t>
            </a:r>
            <a:r>
              <a:rPr lang="en-US" i="1" dirty="0"/>
              <a:t>interfaces</a:t>
            </a:r>
            <a:r>
              <a:rPr lang="en-US" dirty="0"/>
              <a:t>, in the form of an ICD (Interface Control Document)</a:t>
            </a:r>
          </a:p>
          <a:p>
            <a:r>
              <a:rPr lang="en-US" dirty="0" err="1"/>
              <a:t>Akin’s</a:t>
            </a:r>
            <a:r>
              <a:rPr lang="en-US" dirty="0"/>
              <a:t> Law #15: The ability to improve a design occurs primarily at the interfaces. This is also the prime location for screwing it up.</a:t>
            </a:r>
          </a:p>
        </p:txBody>
      </p:sp>
    </p:spTree>
    <p:extLst>
      <p:ext uri="{BB962C8B-B14F-4D97-AF65-F5344CB8AC3E}">
        <p14:creationId xmlns:p14="http://schemas.microsoft.com/office/powerpoint/2010/main" val="2475627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1ACAB36-AE5A-412E-AE9D-8C4FA43926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8599" y="138678"/>
            <a:ext cx="5846801" cy="6580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7629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Mechanical ICD (MICD)</a:t>
            </a:r>
          </a:p>
          <a:p>
            <a:pPr lvl="1"/>
            <a:r>
              <a:rPr lang="en-US" dirty="0"/>
              <a:t>Mass</a:t>
            </a:r>
          </a:p>
          <a:p>
            <a:pPr lvl="1"/>
            <a:r>
              <a:rPr lang="en-US" dirty="0"/>
              <a:t>Center of mass</a:t>
            </a:r>
          </a:p>
          <a:p>
            <a:pPr lvl="1"/>
            <a:r>
              <a:rPr lang="en-US" i="1" dirty="0"/>
              <a:t>Envelopes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0208" y="2784301"/>
            <a:ext cx="6549650" cy="39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633231"/>
      </p:ext>
    </p:extLst>
  </p:cSld>
  <p:clrMapOvr>
    <a:masterClrMapping/>
  </p:clrMapOvr>
</p:sld>
</file>

<file path=ppt/theme/theme1.xml><?xml version="1.0" encoding="utf-8"?>
<a:theme xmlns:a="http://schemas.openxmlformats.org/drawingml/2006/main" name="696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696.potx" id="{39C6BC97-9267-4EEB-A1AF-58D21201F08D}" vid="{485BC204-C177-4108-8C25-7CCEC8E6887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696</Template>
  <TotalTime>8889</TotalTime>
  <Words>839</Words>
  <Application>Microsoft Office PowerPoint</Application>
  <PresentationFormat>On-screen Show (4:3)</PresentationFormat>
  <Paragraphs>105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7" baseType="lpstr">
      <vt:lpstr>Arial</vt:lpstr>
      <vt:lpstr>Calibri</vt:lpstr>
      <vt:lpstr>696</vt:lpstr>
      <vt:lpstr>Line-Replaceable Units</vt:lpstr>
      <vt:lpstr>Integration</vt:lpstr>
      <vt:lpstr>Integration</vt:lpstr>
      <vt:lpstr>Integration</vt:lpstr>
      <vt:lpstr>Modularity</vt:lpstr>
      <vt:lpstr>Modularity</vt:lpstr>
      <vt:lpstr>Example</vt:lpstr>
      <vt:lpstr>PowerPoint Presentation</vt:lpstr>
      <vt:lpstr>Example</vt:lpstr>
      <vt:lpstr>Example</vt:lpstr>
      <vt:lpstr>Example</vt:lpstr>
      <vt:lpstr>Example</vt:lpstr>
      <vt:lpstr>Results</vt:lpstr>
      <vt:lpstr>Modularity</vt:lpstr>
      <vt:lpstr>PowerPoint Presentation</vt:lpstr>
      <vt:lpstr>PowerPoint Presentation</vt:lpstr>
      <vt:lpstr>Modularity &amp; Integration</vt:lpstr>
      <vt:lpstr>PowerPoint Presentation</vt:lpstr>
      <vt:lpstr>Process Flow</vt:lpstr>
      <vt:lpstr>Problems With “Waterfall” Process</vt:lpstr>
      <vt:lpstr>New Process Flow</vt:lpstr>
      <vt:lpstr>JSOW</vt:lpstr>
      <vt:lpstr>JSOW</vt:lpstr>
      <vt:lpstr>Conclusion: Modularity</vt:lpstr>
    </vt:vector>
  </TitlesOfParts>
  <Company>JPL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Line-Replaceable Units</dc:title>
  <dc:creator>Gross Jones, Carlos M (313G)</dc:creator>
  <cp:lastModifiedBy>Carlos</cp:lastModifiedBy>
  <cp:revision>21</cp:revision>
  <dcterms:created xsi:type="dcterms:W3CDTF">2019-09-03T19:44:46Z</dcterms:created>
  <dcterms:modified xsi:type="dcterms:W3CDTF">2019-09-10T01:01:53Z</dcterms:modified>
</cp:coreProperties>
</file>