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4" r:id="rId15"/>
    <p:sldId id="26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320B7-5C19-44D2-9A76-0FFD36439E9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dc.bnl.gov/nudat2/index.js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RKyIm-o30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C4-3556-4F5B-A79B-301B98D8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Physics: </a:t>
            </a:r>
            <a:br>
              <a:rPr lang="en-US" dirty="0"/>
            </a:br>
            <a:r>
              <a:rPr lang="en-US" dirty="0"/>
              <a:t>An Engineering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0477-FDC5-4F72-A9D3-09C5D8BF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52909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79BC-2CA7-4766-9556-77BBB73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has a half-life of 5.27 years</a:t>
                </a:r>
              </a:p>
              <a:p>
                <a:pPr lvl="1"/>
                <a:r>
                  <a:rPr lang="en-US" dirty="0"/>
                  <a:t>If you start with a mole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, after 5.27 years, you will have 0.5 mol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and 0.5 mol of (stable)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Ni</m:t>
                        </m:r>
                      </m:e>
                    </m:sPre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activity will also drop by half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5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CEA3-C90C-46DB-9254-055A65F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836E-BA19-4972-B860-AC4E3ADE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we know about different kinds of decay, and how fast it happens (half-life).</a:t>
            </a:r>
          </a:p>
          <a:p>
            <a:r>
              <a:rPr lang="en-US" dirty="0"/>
              <a:t>How do </a:t>
            </a:r>
            <a:r>
              <a:rPr lang="en-US" i="1" dirty="0"/>
              <a:t>specific</a:t>
            </a:r>
            <a:r>
              <a:rPr lang="en-US" dirty="0"/>
              <a:t> isotopes decay into others?</a:t>
            </a:r>
          </a:p>
        </p:txBody>
      </p:sp>
    </p:spTree>
    <p:extLst>
      <p:ext uri="{BB962C8B-B14F-4D97-AF65-F5344CB8AC3E}">
        <p14:creationId xmlns:p14="http://schemas.microsoft.com/office/powerpoint/2010/main" val="227436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63B85-2342-477F-9C78-E8C13A10D87A}"/>
              </a:ext>
            </a:extLst>
          </p:cNvPr>
          <p:cNvSpPr/>
          <p:nvPr/>
        </p:nvSpPr>
        <p:spPr>
          <a:xfrm>
            <a:off x="1752600" y="1685925"/>
            <a:ext cx="5657850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EE2F4-243A-4645-88D4-86DA782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27A613-4086-4978-B054-37600960C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92" y="1818608"/>
            <a:ext cx="5433015" cy="4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30F1500-B57B-41CE-BF77-06E425ED8D22}"/>
              </a:ext>
            </a:extLst>
          </p:cNvPr>
          <p:cNvGrpSpPr/>
          <p:nvPr/>
        </p:nvGrpSpPr>
        <p:grpSpPr>
          <a:xfrm>
            <a:off x="169038" y="1685925"/>
            <a:ext cx="2164587" cy="369332"/>
            <a:chOff x="169038" y="1685925"/>
            <a:chExt cx="216458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1E54EF-9028-4A07-B903-D5F18AA9A4A9}"/>
                </a:ext>
              </a:extLst>
            </p:cNvPr>
            <p:cNvSpPr txBox="1"/>
            <p:nvPr/>
          </p:nvSpPr>
          <p:spPr>
            <a:xfrm>
              <a:off x="169038" y="1685925"/>
              <a:ext cx="146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Initial isotope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1D4E2-5AC9-4298-BB7F-B258108045C5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630657" y="1870591"/>
              <a:ext cx="702968" cy="820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E9000D-F820-42E2-A45D-A666D45CD554}"/>
              </a:ext>
            </a:extLst>
          </p:cNvPr>
          <p:cNvGrpSpPr/>
          <p:nvPr/>
        </p:nvGrpSpPr>
        <p:grpSpPr>
          <a:xfrm>
            <a:off x="3648357" y="1818608"/>
            <a:ext cx="2005049" cy="369332"/>
            <a:chOff x="3648357" y="1818608"/>
            <a:chExt cx="200504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D0348-9046-40B7-8EE5-F54A1A4D0096}"/>
                </a:ext>
              </a:extLst>
            </p:cNvPr>
            <p:cNvSpPr txBox="1"/>
            <p:nvPr/>
          </p:nvSpPr>
          <p:spPr>
            <a:xfrm>
              <a:off x="4733924" y="1818608"/>
              <a:ext cx="919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Half-life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A8BC11-FCFA-49A3-9863-7BBEA9FBA7A3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3648357" y="1952625"/>
              <a:ext cx="1085567" cy="50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2974D-7F4F-47E4-8EFE-FBDCD9E192B8}"/>
              </a:ext>
            </a:extLst>
          </p:cNvPr>
          <p:cNvGrpSpPr/>
          <p:nvPr/>
        </p:nvGrpSpPr>
        <p:grpSpPr>
          <a:xfrm>
            <a:off x="3648357" y="2336102"/>
            <a:ext cx="2754851" cy="749998"/>
            <a:chOff x="3648357" y="2336102"/>
            <a:chExt cx="2754851" cy="749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D6702-279D-485D-A7DB-218D7E1F1A4E}"/>
                </a:ext>
              </a:extLst>
            </p:cNvPr>
            <p:cNvSpPr txBox="1"/>
            <p:nvPr/>
          </p:nvSpPr>
          <p:spPr>
            <a:xfrm>
              <a:off x="5057775" y="2336102"/>
              <a:ext cx="1345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mode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E24A99-CA1E-40F0-91F9-E8EB78A379A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648357" y="2520768"/>
              <a:ext cx="1409418" cy="565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8F1E98-D11D-4782-9CE1-7F6AFDFE7291}"/>
              </a:ext>
            </a:extLst>
          </p:cNvPr>
          <p:cNvGrpSpPr/>
          <p:nvPr/>
        </p:nvGrpSpPr>
        <p:grpSpPr>
          <a:xfrm>
            <a:off x="5057775" y="2853596"/>
            <a:ext cx="1345433" cy="489679"/>
            <a:chOff x="5057775" y="2853596"/>
            <a:chExt cx="1345433" cy="4896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A37376-64AA-4956-98BF-4EF0B885CBBD}"/>
                </a:ext>
              </a:extLst>
            </p:cNvPr>
            <p:cNvSpPr txBox="1"/>
            <p:nvPr/>
          </p:nvSpPr>
          <p:spPr>
            <a:xfrm>
              <a:off x="5578880" y="2853596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382D63-73DC-4922-85AB-E790AB714F10}"/>
                </a:ext>
              </a:extLst>
            </p:cNvPr>
            <p:cNvCxnSpPr/>
            <p:nvPr/>
          </p:nvCxnSpPr>
          <p:spPr>
            <a:xfrm flipH="1">
              <a:off x="5057775" y="3038262"/>
              <a:ext cx="521105" cy="305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68C9E0-6B45-48D8-8D7D-C9C768497219}"/>
              </a:ext>
            </a:extLst>
          </p:cNvPr>
          <p:cNvGrpSpPr/>
          <p:nvPr/>
        </p:nvGrpSpPr>
        <p:grpSpPr>
          <a:xfrm>
            <a:off x="4914900" y="3450407"/>
            <a:ext cx="1824379" cy="369332"/>
            <a:chOff x="4914900" y="3450407"/>
            <a:chExt cx="1824379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F273F7-FA53-4D7F-A309-1D2589A994EB}"/>
                </a:ext>
              </a:extLst>
            </p:cNvPr>
            <p:cNvSpPr txBox="1"/>
            <p:nvPr/>
          </p:nvSpPr>
          <p:spPr>
            <a:xfrm>
              <a:off x="5518880" y="3450407"/>
              <a:ext cx="122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type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C08B3E-A52B-48BD-9806-5C08E62DCE85}"/>
                </a:ext>
              </a:extLst>
            </p:cNvPr>
            <p:cNvCxnSpPr/>
            <p:nvPr/>
          </p:nvCxnSpPr>
          <p:spPr>
            <a:xfrm flipH="1">
              <a:off x="4914900" y="3635073"/>
              <a:ext cx="581025" cy="410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A8888-4976-4BF5-9205-DAB629ABAC76}"/>
              </a:ext>
            </a:extLst>
          </p:cNvPr>
          <p:cNvGrpSpPr/>
          <p:nvPr/>
        </p:nvGrpSpPr>
        <p:grpSpPr>
          <a:xfrm>
            <a:off x="5205414" y="3933547"/>
            <a:ext cx="2418172" cy="646331"/>
            <a:chOff x="5205414" y="3933547"/>
            <a:chExt cx="241817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780475-B9C1-4420-8B61-E537FD695B87}"/>
                </a:ext>
              </a:extLst>
            </p:cNvPr>
            <p:cNvSpPr txBox="1"/>
            <p:nvPr/>
          </p:nvSpPr>
          <p:spPr>
            <a:xfrm>
              <a:off x="5653406" y="3933547"/>
              <a:ext cx="1970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% of atoms that take this route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63AFA6-57EF-4F3B-B250-16681E053F9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5205414" y="4171951"/>
              <a:ext cx="447992" cy="84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1E4151-C205-4548-8779-ECC0AB1CC708}"/>
              </a:ext>
            </a:extLst>
          </p:cNvPr>
          <p:cNvGrpSpPr/>
          <p:nvPr/>
        </p:nvGrpSpPr>
        <p:grpSpPr>
          <a:xfrm>
            <a:off x="1855492" y="5486400"/>
            <a:ext cx="3640433" cy="459398"/>
            <a:chOff x="1855492" y="5486400"/>
            <a:chExt cx="3640433" cy="4593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651A10-F29D-4730-BDE4-D38B66F859C6}"/>
                </a:ext>
              </a:extLst>
            </p:cNvPr>
            <p:cNvSpPr txBox="1"/>
            <p:nvPr/>
          </p:nvSpPr>
          <p:spPr>
            <a:xfrm>
              <a:off x="1855492" y="5486400"/>
              <a:ext cx="174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Stable isotope(s)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69C1D-071B-4384-804C-82372A896613}"/>
                </a:ext>
              </a:extLst>
            </p:cNvPr>
            <p:cNvCxnSpPr/>
            <p:nvPr/>
          </p:nvCxnSpPr>
          <p:spPr>
            <a:xfrm>
              <a:off x="3648357" y="5676900"/>
              <a:ext cx="1847568" cy="268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0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4FC-E20C-484D-ACAD-68AB6F34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A9D415-49CC-4FFF-B071-B25F91AC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07" y="1600200"/>
            <a:ext cx="81013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6CB7-0A9C-4299-97AA-FDCC4FE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886CFE-2FD0-4F33-9D15-4D31407C7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0" y="1197864"/>
            <a:ext cx="3848860" cy="55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AAF-D8FB-450E-A2CC-8F4ECBCA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0ECE2-233D-458F-8C7C-59954DB2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2"/>
          <a:stretch/>
        </p:blipFill>
        <p:spPr>
          <a:xfrm>
            <a:off x="771525" y="1201837"/>
            <a:ext cx="7600950" cy="5193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D8C35-D5AC-4FD4-93A8-EBD2CA30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6" y="1930146"/>
            <a:ext cx="75247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8910B-DA85-4CEC-A99B-F2458B1C2818}"/>
              </a:ext>
            </a:extLst>
          </p:cNvPr>
          <p:cNvSpPr txBox="1"/>
          <p:nvPr/>
        </p:nvSpPr>
        <p:spPr>
          <a:xfrm>
            <a:off x="2469437" y="6398696"/>
            <a:ext cx="420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(Nuclide is basically a synonym for isotope)</a:t>
            </a:r>
          </a:p>
        </p:txBody>
      </p:sp>
    </p:spTree>
    <p:extLst>
      <p:ext uri="{BB962C8B-B14F-4D97-AF65-F5344CB8AC3E}">
        <p14:creationId xmlns:p14="http://schemas.microsoft.com/office/powerpoint/2010/main" val="374296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F9D-9641-4499-984F-4AD0C23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CF39C-F63F-42EE-B995-15CC415C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320006"/>
            <a:ext cx="7048500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51CD7-6ADB-46DC-BF95-492FBD8518A9}"/>
              </a:ext>
            </a:extLst>
          </p:cNvPr>
          <p:cNvSpPr txBox="1"/>
          <p:nvPr/>
        </p:nvSpPr>
        <p:spPr>
          <a:xfrm>
            <a:off x="2403553" y="5353328"/>
            <a:ext cx="43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https://www.nndc.bnl.gov/nudat2/index.jsp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1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B078-B04C-4D61-A86E-B151FA07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708C-D01F-449C-9013-A8118C67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talked about </a:t>
            </a:r>
            <a:r>
              <a:rPr lang="en-US" i="1" dirty="0"/>
              <a:t>radioactive decay</a:t>
            </a:r>
          </a:p>
          <a:p>
            <a:pPr lvl="1"/>
            <a:r>
              <a:rPr lang="en-US" dirty="0"/>
              <a:t>Some isotopes are unstable, and will decay to other isotopes with a certain probability (the half-life)</a:t>
            </a:r>
          </a:p>
          <a:p>
            <a:pPr lvl="1"/>
            <a:r>
              <a:rPr lang="en-US" dirty="0"/>
              <a:t>There’s not much that can be done about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6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AA3C-AF75-437C-B8D7-267E954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3AB7-C559-44BD-9BE7-F3D77497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we </a:t>
            </a:r>
            <a:r>
              <a:rPr lang="en-US" b="1" i="1" dirty="0"/>
              <a:t>cause</a:t>
            </a:r>
            <a:r>
              <a:rPr lang="en-US" b="1" dirty="0"/>
              <a:t> changes to atoms?</a:t>
            </a:r>
            <a:endParaRPr lang="en-US" dirty="0"/>
          </a:p>
          <a:p>
            <a:r>
              <a:rPr lang="en-US" dirty="0"/>
              <a:t>The main way to intentionally modify atoms starts with adding one or more neutrons.</a:t>
            </a:r>
          </a:p>
        </p:txBody>
      </p:sp>
    </p:spTree>
    <p:extLst>
      <p:ext uri="{BB962C8B-B14F-4D97-AF65-F5344CB8AC3E}">
        <p14:creationId xmlns:p14="http://schemas.microsoft.com/office/powerpoint/2010/main" val="301823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0845-511E-4076-9BEF-9EC12E16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AAB87-E711-4CFC-99E2-A8B91788B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We start with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Au</m:t>
                        </m:r>
                      </m:e>
                    </m:sPre>
                  </m:oMath>
                </a14:m>
                <a:endParaRPr lang="en-US" dirty="0"/>
              </a:p>
              <a:p>
                <a:r>
                  <a:rPr lang="en-US" dirty="0"/>
                  <a:t>This is normal, stable gold</a:t>
                </a:r>
              </a:p>
              <a:p>
                <a:r>
                  <a:rPr lang="en-US" dirty="0"/>
                  <a:t>Then we fire a neutron at it!</a:t>
                </a:r>
              </a:p>
              <a:p>
                <a:r>
                  <a:rPr lang="en-US" dirty="0"/>
                  <a:t>Suppose the neutron get captured by the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197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Au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  <a:p>
                <a:pPr lvl="1"/>
                <a:r>
                  <a:rPr lang="en-US" dirty="0"/>
                  <a:t>The probability of this depends on the </a:t>
                </a:r>
                <a:r>
                  <a:rPr lang="en-US" i="1" dirty="0"/>
                  <a:t>neutron cross section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(Roughly, how big the nucleus “looks” to the neutron)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AAB87-E711-4CFC-99E2-A8B91788B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7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EEC2512-7ADA-4DE4-B447-F69A98F0CEDF}"/>
              </a:ext>
            </a:extLst>
          </p:cNvPr>
          <p:cNvSpPr/>
          <p:nvPr/>
        </p:nvSpPr>
        <p:spPr>
          <a:xfrm>
            <a:off x="6692747" y="4314825"/>
            <a:ext cx="527203" cy="5272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6728-6B67-41E5-BDC2-E931BE7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Atomic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DB1DC-71F5-45AA-A1AB-B30ECD905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# of protons determines </a:t>
            </a:r>
            <a:r>
              <a:rPr lang="en-US" u="sng" dirty="0"/>
              <a:t>element</a:t>
            </a:r>
            <a:endParaRPr lang="en-US" dirty="0"/>
          </a:p>
          <a:p>
            <a:r>
              <a:rPr lang="en-US" dirty="0"/>
              <a:t># of neutrons determines </a:t>
            </a:r>
            <a:r>
              <a:rPr lang="en-US" u="sng" dirty="0"/>
              <a:t>isotope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F639B9-C143-4684-BE87-0E0E2B3786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5410C6-BB6B-44D0-9F5A-812620D59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943" r="38585" b="17806"/>
          <a:stretch/>
        </p:blipFill>
        <p:spPr>
          <a:xfrm>
            <a:off x="5735626" y="3396561"/>
            <a:ext cx="2411931" cy="33632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D8845-1D69-43C1-9ADB-91FF0D86745B}"/>
              </a:ext>
            </a:extLst>
          </p:cNvPr>
          <p:cNvGrpSpPr/>
          <p:nvPr/>
        </p:nvGrpSpPr>
        <p:grpSpPr>
          <a:xfrm>
            <a:off x="7078799" y="6239423"/>
            <a:ext cx="1112702" cy="504555"/>
            <a:chOff x="2221993" y="5001769"/>
            <a:chExt cx="1408954" cy="638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FB678-6224-4494-9D0B-4F70ECC30E2D}"/>
                </a:ext>
              </a:extLst>
            </p:cNvPr>
            <p:cNvSpPr txBox="1"/>
            <p:nvPr/>
          </p:nvSpPr>
          <p:spPr>
            <a:xfrm>
              <a:off x="2669337" y="5271327"/>
              <a:ext cx="9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Element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FDD97D-4711-4183-9616-F39C69E16FA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21993" y="5001769"/>
              <a:ext cx="447344" cy="454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6FEDD3-B2A3-45CF-9965-187A4CBF2D56}"/>
              </a:ext>
            </a:extLst>
          </p:cNvPr>
          <p:cNvSpPr txBox="1"/>
          <p:nvPr/>
        </p:nvSpPr>
        <p:spPr>
          <a:xfrm>
            <a:off x="5438886" y="6488668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Protons (Z)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3600B-EF37-4F9E-9686-D329F1D681B1}"/>
              </a:ext>
            </a:extLst>
          </p:cNvPr>
          <p:cNvCxnSpPr>
            <a:cxnSpLocks/>
          </p:cNvCxnSpPr>
          <p:nvPr/>
        </p:nvCxnSpPr>
        <p:spPr>
          <a:xfrm flipV="1">
            <a:off x="6604224" y="6469192"/>
            <a:ext cx="177046" cy="19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C22D07-30C2-4598-AF8B-592D6889F8F7}"/>
              </a:ext>
            </a:extLst>
          </p:cNvPr>
          <p:cNvSpPr txBox="1"/>
          <p:nvPr/>
        </p:nvSpPr>
        <p:spPr>
          <a:xfrm>
            <a:off x="4553663" y="559706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Number (Z+N)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DB7A1-D57F-4072-9C73-BF270327509B}"/>
              </a:ext>
            </a:extLst>
          </p:cNvPr>
          <p:cNvCxnSpPr>
            <a:cxnSpLocks/>
          </p:cNvCxnSpPr>
          <p:nvPr/>
        </p:nvCxnSpPr>
        <p:spPr>
          <a:xfrm>
            <a:off x="6540685" y="5877157"/>
            <a:ext cx="177045" cy="15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6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F542-E35F-41FC-8869-C5F233AF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CCFC7-CCE1-4C93-9103-EEF4049A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now produced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Au</m:t>
                        </m:r>
                      </m:e>
                    </m:sPre>
                  </m:oMath>
                </a14:m>
                <a:r>
                  <a:rPr lang="en-US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197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Au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an </a:t>
                </a:r>
                <a:r>
                  <a:rPr lang="en-US" u="sng" dirty="0"/>
                  <a:t>unstable</a:t>
                </a:r>
                <a:r>
                  <a:rPr lang="en-US" dirty="0"/>
                  <a:t> isotope of gold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CCFC7-CCE1-4C93-9103-EEF4049A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22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D7CA7-5A3E-4C23-82DB-7FAC210A45DE}"/>
              </a:ext>
            </a:extLst>
          </p:cNvPr>
          <p:cNvSpPr/>
          <p:nvPr/>
        </p:nvSpPr>
        <p:spPr>
          <a:xfrm>
            <a:off x="1143000" y="1417638"/>
            <a:ext cx="6967728" cy="501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209C-B810-492E-9482-C23F2638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CB3E5-4493-49A2-9B58-FE2F2D319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19" y="1600200"/>
            <a:ext cx="64013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5691-EAD2-42F3-BB09-D7A1CA7A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0480-05C8-4E70-90FB-2AEDEDEAD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dirty="0">
                    <a:hlinkClick r:id="rId2"/>
                  </a:rPr>
                  <a:t>https://www.youtube.com/watch?v=RKyIm-o30GE</a:t>
                </a:r>
                <a:endParaRPr lang="en-US" sz="2400" dirty="0"/>
              </a:p>
              <a:p>
                <a:r>
                  <a:rPr lang="en-US" dirty="0"/>
                  <a:t>This is </a:t>
                </a:r>
                <a:r>
                  <a:rPr lang="en-US" i="1" dirty="0"/>
                  <a:t>extremely powerful</a:t>
                </a:r>
              </a:p>
              <a:p>
                <a:r>
                  <a:rPr lang="en-US" dirty="0"/>
                  <a:t>Through the use of neutrons, we have:</a:t>
                </a:r>
              </a:p>
              <a:p>
                <a:pPr lvl="1"/>
                <a:r>
                  <a:rPr lang="en-US" dirty="0"/>
                  <a:t>Turned stable gold into radioactive gold</a:t>
                </a:r>
              </a:p>
              <a:p>
                <a:pPr lvl="1"/>
                <a:r>
                  <a:rPr lang="en-US" dirty="0"/>
                  <a:t>Eventually turned gold into an entirely different element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198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Hg</m:t>
                            </m:r>
                          </m:e>
                        </m:sPre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You can’t do that in chemistry!</a:t>
                </a:r>
              </a:p>
              <a:p>
                <a:r>
                  <a:rPr lang="en-US" b="1" dirty="0"/>
                  <a:t>Conclusion: in nuclear reactions, neutrons are everything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0480-05C8-4E70-90FB-2AEDEDEAD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077-CF7C-4C62-BC00-BC9F4A43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l-GR" dirty="0"/>
              <a:t>β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Some isotopes are </a:t>
                </a:r>
                <a:r>
                  <a:rPr lang="en-US" i="1" dirty="0">
                    <a:latin typeface="Cambria Math" panose="02040503050406030204" pitchFamily="18" charset="0"/>
                  </a:rPr>
                  <a:t>unstable</a:t>
                </a:r>
                <a:r>
                  <a:rPr lang="en-US" dirty="0">
                    <a:latin typeface="Cambria Math" panose="02040503050406030204" pitchFamily="18" charset="0"/>
                  </a:rPr>
                  <a:t>, that is, they decay into other isotopes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 neutron turns into a proton, releasing a beta particle (electron)</a:t>
                </a:r>
              </a:p>
              <a:p>
                <a:pPr lvl="1"/>
                <a:r>
                  <a:rPr lang="en-US" dirty="0"/>
                  <a:t>Also an electron antineutrino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), but that’s less important for nuclear physics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  <a:blipFill>
                <a:blip r:embed="rId2"/>
                <a:stretch>
                  <a:fillRect l="-2719" t="-2088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DB76D71-36A8-452E-A959-115DCA56E2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4014"/>
            <a:ext cx="4038600" cy="19183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753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4859-989D-4938-BA79-09B7AB99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Mostly occurs in large atoms</a:t>
                </a:r>
              </a:p>
              <a:p>
                <a:pPr lvl="1"/>
                <a:r>
                  <a:rPr lang="en-US" dirty="0"/>
                  <a:t>E.g., Polonium-210, Americium-241</a:t>
                </a:r>
              </a:p>
              <a:p>
                <a:r>
                  <a:rPr lang="en-US" dirty="0"/>
                  <a:t>2 protons &amp; 2 neutrons break off as an alpha particle</a:t>
                </a:r>
              </a:p>
              <a:p>
                <a:pPr lvl="1"/>
                <a:r>
                  <a:rPr lang="en-US" dirty="0"/>
                  <a:t>Element number -2, mass number -4</a:t>
                </a:r>
              </a:p>
              <a:p>
                <a:r>
                  <a:rPr lang="en-US" dirty="0"/>
                  <a:t>α particle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1348" r="-211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6643E25E-79F9-4AC3-91B5-D0FEE7EE4E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" t="17790" r="1"/>
          <a:stretch/>
        </p:blipFill>
        <p:spPr bwMode="auto">
          <a:xfrm>
            <a:off x="73152" y="3099816"/>
            <a:ext cx="4422648" cy="17324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222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C41F-A380-4375-8A18-33D4F78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</a:t>
            </a:r>
            <a:r>
              <a:rPr lang="en-US" dirty="0"/>
              <a:t>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F299-9CA0-4357-84E6-0EB68D3C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Not</a:t>
            </a:r>
            <a:r>
              <a:rPr lang="en-US" dirty="0"/>
              <a:t> a particle like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endParaRPr lang="en-US" dirty="0"/>
          </a:p>
          <a:p>
            <a:r>
              <a:rPr lang="en-US" dirty="0"/>
              <a:t>Electromagnetic radiation</a:t>
            </a:r>
          </a:p>
          <a:p>
            <a:pPr lvl="1"/>
            <a:r>
              <a:rPr lang="en-US" dirty="0"/>
              <a:t>Like light, radio, etc.</a:t>
            </a:r>
          </a:p>
          <a:p>
            <a:r>
              <a:rPr lang="en-US" dirty="0"/>
              <a:t>Doesn’t transmute nucleus</a:t>
            </a:r>
          </a:p>
          <a:p>
            <a:r>
              <a:rPr lang="en-US" dirty="0"/>
              <a:t>Basically a way for atoms to get rid of extra energy</a:t>
            </a:r>
          </a:p>
          <a:p>
            <a:pPr lvl="1"/>
            <a:r>
              <a:rPr lang="en-US" dirty="0"/>
              <a:t>When atoms undergo decay, the products can end up in </a:t>
            </a:r>
            <a:r>
              <a:rPr lang="en-US" i="1" dirty="0"/>
              <a:t>excited</a:t>
            </a:r>
            <a:r>
              <a:rPr lang="en-US" dirty="0"/>
              <a:t> </a:t>
            </a:r>
            <a:r>
              <a:rPr lang="en-US" i="1" dirty="0"/>
              <a:t>states</a:t>
            </a:r>
            <a:r>
              <a:rPr lang="en-US" dirty="0"/>
              <a:t> (too much energy)</a:t>
            </a:r>
          </a:p>
          <a:p>
            <a:pPr lvl="1"/>
            <a:r>
              <a:rPr lang="en-US" dirty="0"/>
              <a:t>They can get rid of this energy by emitting </a:t>
            </a:r>
            <a:r>
              <a:rPr lang="el-GR" dirty="0"/>
              <a:t>γ</a:t>
            </a:r>
            <a:r>
              <a:rPr lang="en-US" dirty="0"/>
              <a:t> rays (get to </a:t>
            </a:r>
            <a:r>
              <a:rPr lang="en-US" i="1" dirty="0"/>
              <a:t>ground state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0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6A5-6FA1-4E85-B8CC-D72916C4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Penetration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3A9A23-A3C6-4EBB-80BE-54CBE9373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2" y="1600200"/>
            <a:ext cx="3425515" cy="45259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14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C72-369A-463D-9C38-6C553960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273E1813-2D53-4954-9D64-FC24DF8FC8D6}"/>
              </a:ext>
            </a:extLst>
          </p:cNvPr>
          <p:cNvGrpSpPr/>
          <p:nvPr/>
        </p:nvGrpSpPr>
        <p:grpSpPr>
          <a:xfrm>
            <a:off x="2044258" y="2793892"/>
            <a:ext cx="5417763" cy="577180"/>
            <a:chOff x="2044258" y="2793892"/>
            <a:chExt cx="5417763" cy="577180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B28C2BA0-FEC7-4C0A-87F0-EAFF04D2D052}"/>
                </a:ext>
              </a:extLst>
            </p:cNvPr>
            <p:cNvGrpSpPr/>
            <p:nvPr/>
          </p:nvGrpSpPr>
          <p:grpSpPr>
            <a:xfrm>
              <a:off x="2044258" y="2793892"/>
              <a:ext cx="1527188" cy="561373"/>
              <a:chOff x="2044258" y="2793892"/>
              <a:chExt cx="1527188" cy="56137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E0CA797-540B-48F4-9BCE-69B34DE98E9C}"/>
                  </a:ext>
                </a:extLst>
              </p:cNvPr>
              <p:cNvGrpSpPr/>
              <p:nvPr/>
            </p:nvGrpSpPr>
            <p:grpSpPr>
              <a:xfrm>
                <a:off x="2429581" y="2793892"/>
                <a:ext cx="1141865" cy="561373"/>
                <a:chOff x="1311482" y="3392713"/>
                <a:chExt cx="1835416" cy="902343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62B88B3E-2491-4492-9534-707C29E9FF9C}"/>
                    </a:ext>
                  </a:extLst>
                </p:cNvPr>
                <p:cNvGrpSpPr/>
                <p:nvPr/>
              </p:nvGrpSpPr>
              <p:grpSpPr>
                <a:xfrm>
                  <a:off x="1311482" y="33927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F9A17EAC-3EC1-43DA-B30E-3D045660AD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5E59BBA-1630-4106-BF86-F69F86367D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9D84BE0C-1EEA-4834-89EB-C3BD21E58FD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4713A17D-7A28-4385-80D4-0D37C6B52CE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E79B7F10-9993-4638-AF98-320CF55904F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DBD85F7F-6F5D-4391-AA38-45EDB14F361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FA316968-08D5-4567-984F-9F14F5910884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450EF538-0B81-43F2-A2C2-DB882EA893A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5AA34DD5-E715-432F-B92C-9AE0A1F048CA}"/>
                    </a:ext>
                  </a:extLst>
                </p:cNvPr>
                <p:cNvGrpSpPr/>
                <p:nvPr/>
              </p:nvGrpSpPr>
              <p:grpSpPr>
                <a:xfrm>
                  <a:off x="1311482" y="36264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19CFA6AA-1284-4FF9-A92C-C1207DD998E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85F148AF-F5FF-46E9-8049-C2FAF9F728C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505E138-AF69-4473-B723-5FF265CF586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B9C2E3C6-A089-4EB4-AFF5-9D78B1D2C3E9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845F3402-1242-4C6F-B670-D3AE24F33BD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555D03BA-DD31-4808-8210-C50D6DA01BC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6807CA7D-66A3-4F2E-B1E8-933E46824ED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DA2A329-0302-45DD-B55A-A18CCBB8A8B2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CF6A4FD-8824-4D2C-B1AB-521F0A399AE4}"/>
                    </a:ext>
                  </a:extLst>
                </p:cNvPr>
                <p:cNvGrpSpPr/>
                <p:nvPr/>
              </p:nvGrpSpPr>
              <p:grpSpPr>
                <a:xfrm>
                  <a:off x="1311482" y="38601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CF6A26C8-7611-45BC-9BE8-FE3A2187B06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CAA8F76D-179B-4CF1-92CC-0D3CBAEB4A2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C836D31-8428-4863-A555-F77E753DBB7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517FC2D9-0C60-485A-995B-B073B628B8A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A24CB07-2609-43C0-96C2-24810A10550F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5AFADD6E-3FD4-4D92-BA0A-7BD5AC3D128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5C75728A-47E4-4579-8EBB-C290C697DDE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AED0A7A1-6C21-44F3-8AE7-9B0101F6209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F26A9213-8DD6-4855-8B5E-467D7A6FE901}"/>
                    </a:ext>
                  </a:extLst>
                </p:cNvPr>
                <p:cNvGrpSpPr/>
                <p:nvPr/>
              </p:nvGrpSpPr>
              <p:grpSpPr>
                <a:xfrm>
                  <a:off x="1311482" y="40938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C3F1D2BE-F382-4B99-B0D8-7B45602265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A5334D4-17AD-4553-88B5-C15BAD4D104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F1F4B126-69FD-4606-B371-203E22C084A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89E4654-44A9-4E61-B3E8-9E5EE34B754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EB732B69-2272-41E1-BC83-F6907F81B93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3F5FFC12-44BF-4F85-B9A5-2C62071E267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3B465D79-BF3F-4137-A875-8760F5E7F2F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5F929E64-48B7-4256-B8EA-2F584AB2024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74EF248-7CC9-4854-B7CC-463E81A36094}"/>
                  </a:ext>
                </a:extLst>
              </p:cNvPr>
              <p:cNvSpPr txBox="1"/>
              <p:nvPr/>
            </p:nvSpPr>
            <p:spPr>
              <a:xfrm>
                <a:off x="2044258" y="287906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32</a:t>
                </a:r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B810C23-0CB2-4997-832F-0A8D02A597FE}"/>
                </a:ext>
              </a:extLst>
            </p:cNvPr>
            <p:cNvGrpSpPr/>
            <p:nvPr/>
          </p:nvGrpSpPr>
          <p:grpSpPr>
            <a:xfrm>
              <a:off x="5934833" y="2799951"/>
              <a:ext cx="1527188" cy="571121"/>
              <a:chOff x="5934833" y="2799951"/>
              <a:chExt cx="1527188" cy="571121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466E204A-5F3C-4EA9-ABD9-3C12A4250252}"/>
                  </a:ext>
                </a:extLst>
              </p:cNvPr>
              <p:cNvGrpSpPr/>
              <p:nvPr/>
            </p:nvGrpSpPr>
            <p:grpSpPr>
              <a:xfrm>
                <a:off x="5934833" y="2799951"/>
                <a:ext cx="1135024" cy="571121"/>
                <a:chOff x="6125896" y="2109125"/>
                <a:chExt cx="1835416" cy="92354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A22E2B3-3AB3-47AC-880C-3E75416528B0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F2135F1-79B4-4BA6-9521-1748DEB606A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A3F798B-7B1E-4E19-A1F1-703B701BAE8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CF3242E-180C-4134-A9EE-7278D5453D3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B8FB16-D1D6-42B3-9545-AF7AABD0A0B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4983D2B8-E6A3-4850-922E-0319DDDD1CE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0CA38239-F6D7-4E7B-836B-70D7243C3A2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D82BE26-F463-4221-9692-7B9915F0AA0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31343C98-701D-4F7C-920D-E25F655CC3A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D1578A62-7EB3-4273-99F1-7864363118DA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933C23F1-6993-4FAB-8D17-3BF408C85B53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474D9FFA-0B09-46A0-A6EE-7C34843707D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EC4E05BE-A897-46F7-A135-A9AD195426D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6F5A697A-24A1-45C2-A1C3-98013673E61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6D6F6F2-B05C-48A6-A2F7-BAFD6F5439FE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BD8D59B8-9537-4976-8D22-477CD40B41D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DBFDD56C-9726-4908-87E8-90B3B63B131A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9D7795E2-FB26-4EAF-B87C-E72E4AC24208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B4E5EDB2-C4C1-4511-A0E1-F8FF2872FBF8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25D65016-B3F6-4F9F-9B5D-5CCB8CF7883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2782BD46-6019-4C86-A8EF-9DF547A6CA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432D97F8-3AAE-43E4-A792-72CE7D5F2FB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3000389A-893B-4E49-9C05-DDBC4E24659C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28637287-83FD-46D9-8679-B24A97035D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996F2987-ED24-447B-B81F-994C7AE494F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72E435EF-BC62-48B7-BA9A-5B652AB7BF8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438F8F8-5E65-4B71-A667-11BB6D139AD5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2986C2B8-F389-4551-99B5-960FE27E9E5A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98E3EFA4-9985-468D-A78A-0BCF08C7E9DB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A322832B-8E9E-4142-A449-9B4DFFE40897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75D3D41A-B1EF-498A-9A9C-49FB7D6D985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113D8958-1C3D-4D9F-9604-4AC4D69941F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8A6F230-EB81-4B1C-B1DC-890AB0CCA150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CAC41124-6CD9-407B-A157-289FCCA54B4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F9BAB7CF-FBE6-4AFF-88F9-F90A3FAC9DC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146513C5-57E2-4D6E-BDDB-D06FD221E9C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386B956B-8625-40B4-AAD5-F16F7FE3B5EA}"/>
                  </a:ext>
                </a:extLst>
              </p:cNvPr>
              <p:cNvSpPr txBox="1"/>
              <p:nvPr/>
            </p:nvSpPr>
            <p:spPr>
              <a:xfrm>
                <a:off x="7043317" y="28885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691EB4-A286-4B08-B345-A6AE08DB0676}"/>
              </a:ext>
            </a:extLst>
          </p:cNvPr>
          <p:cNvGrpSpPr/>
          <p:nvPr/>
        </p:nvGrpSpPr>
        <p:grpSpPr>
          <a:xfrm>
            <a:off x="2019912" y="3640408"/>
            <a:ext cx="5405178" cy="1180332"/>
            <a:chOff x="2019912" y="3640408"/>
            <a:chExt cx="5405178" cy="118033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20ADB57D-4467-4AF3-B679-B1E554519CE8}"/>
                </a:ext>
              </a:extLst>
            </p:cNvPr>
            <p:cNvGrpSpPr/>
            <p:nvPr/>
          </p:nvGrpSpPr>
          <p:grpSpPr>
            <a:xfrm>
              <a:off x="2019912" y="3930286"/>
              <a:ext cx="973470" cy="577706"/>
              <a:chOff x="2019912" y="3683398"/>
              <a:chExt cx="973470" cy="577706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F068552-2B47-4BFA-8E12-628461DEA3BF}"/>
                  </a:ext>
                </a:extLst>
              </p:cNvPr>
              <p:cNvSpPr txBox="1"/>
              <p:nvPr/>
            </p:nvSpPr>
            <p:spPr>
              <a:xfrm>
                <a:off x="2019912" y="38023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16</a:t>
                </a:r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640622BE-029B-47D9-BED2-803145B1A69A}"/>
                  </a:ext>
                </a:extLst>
              </p:cNvPr>
              <p:cNvGrpSpPr/>
              <p:nvPr/>
            </p:nvGrpSpPr>
            <p:grpSpPr>
              <a:xfrm>
                <a:off x="2416177" y="3683398"/>
                <a:ext cx="577205" cy="577706"/>
                <a:chOff x="2429581" y="4803215"/>
                <a:chExt cx="901560" cy="902343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F9851B0-F6B4-49AA-977D-A3C1ABDB540A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5CB2DFF2-BE78-4AC4-A91C-2DB178A9B8F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37631A1F-A71F-45A9-8BB3-F4E45B669316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F3BA1C4-2A62-4E34-81B9-6608C2EEC1EA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89747BC0-9A01-4256-BBE8-E39C135C49A1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3CAE3107-6869-49DF-8DA7-62C56C59F32D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CA6DB471-86DA-49F9-B59C-E0F39B80BDCB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575536A-7525-4379-A00C-362A660DBED4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A9F7608-6905-4C51-B902-45634E96658E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7B30998-20A6-42D5-8386-CD2688D1186C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E3AA849B-998D-457A-9650-1936FE2C18CC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221F8CA-0754-4ADD-A8E6-085CADC5F4EC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D53F570-765B-4C69-B3A8-2B539C214178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E165B51A-0BFC-4453-B0C8-B87EC94676DC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89757E8-7AB5-4777-9591-DA3A2AE037FB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F3CD699-699A-481F-8206-5B268865F0F9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2367E275-70F4-4BF2-88D7-90AF29D7AEA2}"/>
                </a:ext>
              </a:extLst>
            </p:cNvPr>
            <p:cNvGrpSpPr/>
            <p:nvPr/>
          </p:nvGrpSpPr>
          <p:grpSpPr>
            <a:xfrm>
              <a:off x="5906356" y="3640408"/>
              <a:ext cx="1518734" cy="1180332"/>
              <a:chOff x="5906356" y="3571828"/>
              <a:chExt cx="1518734" cy="1180332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E5DD5E2-5D8E-47D7-A2DE-F6454F847855}"/>
                  </a:ext>
                </a:extLst>
              </p:cNvPr>
              <p:cNvSpPr txBox="1"/>
              <p:nvPr/>
            </p:nvSpPr>
            <p:spPr>
              <a:xfrm>
                <a:off x="7006386" y="393632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48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DCA88DB-B5F5-4254-8B02-D96241F5CB6E}"/>
                  </a:ext>
                </a:extLst>
              </p:cNvPr>
              <p:cNvGrpSpPr/>
              <p:nvPr/>
            </p:nvGrpSpPr>
            <p:grpSpPr>
              <a:xfrm>
                <a:off x="5911673" y="4169385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01206319-41D3-4FE6-BE5B-0CEEAC8411D1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C31A1AEF-7C54-4152-BC6F-AE623345E3B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340">
                    <a:extLst>
                      <a:ext uri="{FF2B5EF4-FFF2-40B4-BE49-F238E27FC236}">
                        <a16:creationId xmlns:a16="http://schemas.microsoft.com/office/drawing/2014/main" id="{BB2FA0D4-5E2B-404D-BFA8-ABEE299EF458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6827AE73-5B26-46A8-84B5-AC872B1205D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BAFF351C-4E8B-44A1-9995-B6BC987B928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87B0F1BE-F43B-4A1C-B633-D43A23D8750B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C847DE9-1DD5-485A-9F94-D3DB4849D08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801A8FF2-DBCF-4A0A-AF78-5AFAB76E045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A328A30D-1B80-45F0-B642-F6638591FEF1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7A490E14-F6E8-42FF-833F-7069F81A7B47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BEF726A1-F936-4FF2-8698-0DA4F72D4D6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CF4948A9-BB35-4F27-8A9F-727BA00847B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5464A6C-5ECA-45EE-938B-6B113F652B2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9C95D2B1-1B5D-4194-9E6B-0AA01947DAC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448CFF28-F488-4062-9FBB-FB8DA00AA57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C5B59D3F-B917-409A-94D5-B54B9AB24FE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960AF8D1-F24C-4061-8581-FB90784B9FE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C1D34DF6-D6B1-40EF-B632-41DED890B8A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48B7F7C1-FE78-4D02-8CFF-4588CEFB583D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1F0BE521-0192-4287-B7BB-5FBC1B9939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4F3FEECD-0470-401D-A3A6-35E78B3371B0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1A9B9255-89C8-48AA-8F22-86D48AF6EF5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391F74FF-1D87-4C98-8E61-3FDF4AB9B97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65F48D01-CAD6-4A09-8D5B-D44C5B3C7D07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5C98FF7B-DC9D-4D57-92D1-362CF849797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2FD025F1-DA54-4412-96B0-5EA4EB8EF3E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3C9EFB83-96A8-4E5F-8507-9BAB79CD73F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4CCB104E-1708-4783-8CC7-9D3E7DA7E8B0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522A407C-A404-4498-A87E-48A1919A3E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3772CF71-2BC8-4594-8945-67433F3F5A7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0B5144EB-BFE2-4A89-83D1-E3608EB55D0D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F77F4B08-8C5D-4570-9535-34C5288DD05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7A435C61-40D5-4A2E-92D5-D380E48D2C8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2D40F347-E247-40B9-AAF7-85394D06BC3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03A9C059-E950-4120-BA69-1702C54D9FE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DA23E5A5-1DC1-4CD7-B138-F3A29B4A72A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20003DA-6669-4608-A2C1-11EE5D016FEE}"/>
                  </a:ext>
                </a:extLst>
              </p:cNvPr>
              <p:cNvGrpSpPr/>
              <p:nvPr/>
            </p:nvGrpSpPr>
            <p:grpSpPr>
              <a:xfrm>
                <a:off x="5906356" y="3571828"/>
                <a:ext cx="568902" cy="569396"/>
                <a:chOff x="2429581" y="4803215"/>
                <a:chExt cx="901560" cy="902343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6A90203F-C09A-42C7-9049-3611CC6EE1AD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765F684A-F87B-48DD-B023-7775C74E57A4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7C7A522B-0545-4D75-BFB9-2C9F14F1E34D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17F804A1-1F03-4542-B7BC-0663D6CA343C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25170FB-D7A0-45DE-8BD3-E2B3CF06DF48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76EF6317-06BB-43FF-831B-60B2401F1550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A509A9E3-EB38-4752-848E-7FBE09E7BB50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23916223-6E3B-494E-AC51-3CD9BCDB2BB3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BA4ABFF-6D09-451F-A81A-5C4C9B401B7A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FCB1256E-298A-4C73-89A4-894C46AAC112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1D29C726-F2E7-439F-9C14-0BA7B2D915DF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3138E665-B170-4DEC-8EF3-1765AF41DA76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AC56D430-9BC7-426D-9744-4844CF7B8646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6006E3A9-2BFE-41F3-95F7-5740A5D8D438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39A5C77-F7A1-4A67-BED8-DE6A6574ED4E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E24E06AA-4B05-4798-AC00-4E4FAD2405C4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C43E83F5-12BF-43DD-B87D-7D9EE5C9D2EF}"/>
              </a:ext>
            </a:extLst>
          </p:cNvPr>
          <p:cNvGrpSpPr/>
          <p:nvPr/>
        </p:nvGrpSpPr>
        <p:grpSpPr>
          <a:xfrm>
            <a:off x="2135785" y="5211652"/>
            <a:ext cx="5277628" cy="1180332"/>
            <a:chOff x="2135785" y="5211652"/>
            <a:chExt cx="5277628" cy="1180332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F3E97EC-9503-4CF5-AFEB-3E8F8F877A61}"/>
                </a:ext>
              </a:extLst>
            </p:cNvPr>
            <p:cNvGrpSpPr/>
            <p:nvPr/>
          </p:nvGrpSpPr>
          <p:grpSpPr>
            <a:xfrm>
              <a:off x="2135785" y="5551662"/>
              <a:ext cx="837895" cy="369332"/>
              <a:chOff x="2078421" y="4939692"/>
              <a:chExt cx="837895" cy="369332"/>
            </a:xfrm>
          </p:grpSpPr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7C6B345F-4FFD-4D1D-A373-C3DD81880513}"/>
                  </a:ext>
                </a:extLst>
              </p:cNvPr>
              <p:cNvSpPr txBox="1"/>
              <p:nvPr/>
            </p:nvSpPr>
            <p:spPr>
              <a:xfrm>
                <a:off x="2078421" y="4939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8</a:t>
                </a:r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073D32ED-8B40-47A4-9A27-C26F65D9B008}"/>
                  </a:ext>
                </a:extLst>
              </p:cNvPr>
              <p:cNvGrpSpPr/>
              <p:nvPr/>
            </p:nvGrpSpPr>
            <p:grpSpPr>
              <a:xfrm>
                <a:off x="2339111" y="4995564"/>
                <a:ext cx="577205" cy="278431"/>
                <a:chOff x="2339111" y="4995564"/>
                <a:chExt cx="577205" cy="278431"/>
              </a:xfrm>
            </p:grpSpPr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CC2C60F1-427F-43D4-9836-10DFE4D51B0F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D1E60999-D51B-4CC2-AA9D-CC64D26BC378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7DEDD3F-4DB9-4F12-88CF-4ED8CFFA2D5B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DA35BCA5-6B89-4B9D-9100-F4D43ABAC2FE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BCEB8DE-EAB4-4167-A20B-6F0D5BED914C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0BD03E38-155E-4D41-B49B-F44AB23E67ED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A720379E-6505-4C56-8ECD-BCD411F69A57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2372F023-7F7B-4B22-9130-5959AADEA810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606D4BA-15BA-423A-AE21-42744A7B7B40}"/>
                </a:ext>
              </a:extLst>
            </p:cNvPr>
            <p:cNvGrpSpPr/>
            <p:nvPr/>
          </p:nvGrpSpPr>
          <p:grpSpPr>
            <a:xfrm>
              <a:off x="5898487" y="5211652"/>
              <a:ext cx="1514926" cy="1180332"/>
              <a:chOff x="5898487" y="4861132"/>
              <a:chExt cx="1514926" cy="1180332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7AEBB88C-4B9B-46A7-BFEE-ACCCDED24693}"/>
                  </a:ext>
                </a:extLst>
              </p:cNvPr>
              <p:cNvSpPr txBox="1"/>
              <p:nvPr/>
            </p:nvSpPr>
            <p:spPr>
              <a:xfrm>
                <a:off x="6994709" y="522563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56</a:t>
                </a:r>
              </a:p>
            </p:txBody>
          </p: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CDCAAD7-7BB0-4CDF-B6B0-FF0E71D99335}"/>
                  </a:ext>
                </a:extLst>
              </p:cNvPr>
              <p:cNvGrpSpPr/>
              <p:nvPr/>
            </p:nvGrpSpPr>
            <p:grpSpPr>
              <a:xfrm>
                <a:off x="5899996" y="5458689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E17F41E9-F8BD-4EF4-8C6D-C3DC9BF7CD97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C496D286-506A-41AC-A058-6A186F8AAC7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1437FFC1-F542-4504-A5FA-DA06A8164D8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6B136CD8-B7D2-4CD0-B7B3-F50DF0EDB57A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1F37D3E4-70E2-424D-B271-7870D43B782D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365EED27-8503-41E7-918E-21035416BC2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D2437D1B-5B56-447C-A8BE-BFE9CDE7B7C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7608BF0C-A9B3-4F39-80B2-F40A5A6722A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4F54EC03-0DCF-487D-8CDA-086A1246A21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8FD3636-C222-4B36-BB33-8AC86BFF77BD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23C256FB-5B1C-4292-B18D-C928111266F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F97AA11F-C368-412A-BE81-ADC02FA8D7A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ECD14B8A-52C0-4C9B-AAB1-7368330F17A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35A474E7-6DB1-41D4-B2AA-98C93D67013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55964F2E-FCC7-4A9D-BCC4-BAA9B731AF2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1F509B6A-B360-4FAF-AE1B-8FE918964D0B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EAD59845-5207-4B98-9C8D-DB466FFFC6B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209A93DA-2969-4085-9FB0-E2A3C3F36C8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36AD18AA-0617-4AFE-BB98-AD36F2CCC82B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B1E25E92-0255-48E0-BDB3-FFEEC6ED195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2ADB89DE-0FA0-4267-8BED-15886DCF9D1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ECD2288D-58D0-4F6C-930D-B3460B7BA7D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A39929E8-2193-4883-96CB-3D81311B0EA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504C006E-0784-4C51-8DCA-29C3C48573F9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FDC69EB4-E7CF-400C-9C14-59A2270D151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4E82BBA-638D-416A-BEE8-52707538CD1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99EC3A53-813F-444B-B28E-EB353174E144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EDCFF335-35F3-467E-99DD-D9CB1C11FEAD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5B0DC615-5065-47EF-9402-F678FBE8C0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865DD6BB-EE7F-43C3-B7B9-92B18A9F82F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73BEFC0-DB67-4A26-B7F8-64F54470DBD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38A76196-E900-40DE-B7D3-A11D43BB9D02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066C7B86-E5F7-4075-B374-4D87B988E862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9A421E40-C00A-437B-977D-73FFE048281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439FADC6-F56E-4A45-ABB9-356115F25436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050CB484-4C43-4DB1-AD10-0C91C3B46EC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A8AD2DB5-BA8E-4322-91F4-8CF81CA628FC}"/>
                  </a:ext>
                </a:extLst>
              </p:cNvPr>
              <p:cNvGrpSpPr/>
              <p:nvPr/>
            </p:nvGrpSpPr>
            <p:grpSpPr>
              <a:xfrm>
                <a:off x="5898487" y="4861132"/>
                <a:ext cx="568902" cy="569396"/>
                <a:chOff x="2429581" y="4803215"/>
                <a:chExt cx="901560" cy="902343"/>
              </a:xfrm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8DD3EAE5-C8F0-4E71-B26A-1D9AC451A55E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9C25087F-BE4E-46F3-B566-03DD7812416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23208F0A-FE5B-4C8E-BF65-C18EB2EF1C18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0B65E01B-C162-41A0-BA23-0929BF00664D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1E2A125F-786C-4DFB-9129-C74D1768ECD4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DF1CC82A-AF1E-4903-866E-0674FFE60623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74A76C4C-7582-45E4-9C24-38591EBBC7F3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65D60694-0D33-434C-81AF-074C8621ECB0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3D7DDDB4-C2BC-4C82-86F4-C3EC68C7FC30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D6966BA3-9955-4F99-96AE-476C6CA48361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699AAAE5-9EF7-4762-BB79-665B793FF1A6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6BB84C4A-7EA1-46B5-868C-030F9FF6A0D7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578C6715-7ED3-40D8-A9A5-EB12C7CA8FA7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F42B3DC-4977-4B15-82BF-9612F2D03DD1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4DF43583-3F2A-4D6B-9C61-3E1DC8DFB361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ED069A3-EC9F-4A7F-9F5D-B64616089E37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8BCB7D4-44C7-415C-B9D7-A8227F4D0C74}"/>
                  </a:ext>
                </a:extLst>
              </p:cNvPr>
              <p:cNvGrpSpPr/>
              <p:nvPr/>
            </p:nvGrpSpPr>
            <p:grpSpPr>
              <a:xfrm>
                <a:off x="6481487" y="5151860"/>
                <a:ext cx="577205" cy="278431"/>
                <a:chOff x="2339111" y="4995564"/>
                <a:chExt cx="577205" cy="278431"/>
              </a:xfrm>
            </p:grpSpPr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2F400EE6-F38E-4A4A-9D2D-2371E3CFD3E6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1791547D-C176-40BE-8173-13C119EE3AEF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7E6387A2-DE40-451E-97E0-617010D325BC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E58ECCF5-CC37-40C5-8822-0088E989B90B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15D720C3-2889-4824-B4B3-AD21881DE73B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9FE75304-DA63-448B-9E76-A802EF1CCCD1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E474666C-5F48-4A7F-8064-20AB7DFB3AAF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957E9E9C-2924-4D6B-8B97-96FEAB37E77B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85745B91-C068-4113-B07D-714589F04528}"/>
              </a:ext>
            </a:extLst>
          </p:cNvPr>
          <p:cNvGrpSpPr/>
          <p:nvPr/>
        </p:nvGrpSpPr>
        <p:grpSpPr>
          <a:xfrm>
            <a:off x="1290805" y="1301064"/>
            <a:ext cx="2280641" cy="1143000"/>
            <a:chOff x="1290805" y="1301064"/>
            <a:chExt cx="2280641" cy="1143000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8CFDF384-DA22-441E-A804-8D8B62FA3E40}"/>
                </a:ext>
              </a:extLst>
            </p:cNvPr>
            <p:cNvGrpSpPr/>
            <p:nvPr/>
          </p:nvGrpSpPr>
          <p:grpSpPr>
            <a:xfrm>
              <a:off x="2085351" y="1301064"/>
              <a:ext cx="1486095" cy="1143000"/>
              <a:chOff x="2085351" y="1301064"/>
              <a:chExt cx="1486095" cy="114300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5B90FBA-944E-4C58-B14A-85AA807DB17C}"/>
                  </a:ext>
                </a:extLst>
              </p:cNvPr>
              <p:cNvGrpSpPr/>
              <p:nvPr/>
            </p:nvGrpSpPr>
            <p:grpSpPr>
              <a:xfrm>
                <a:off x="2429581" y="1301064"/>
                <a:ext cx="1141865" cy="1143000"/>
                <a:chOff x="1828346" y="1220788"/>
                <a:chExt cx="1835416" cy="183724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9C30C43-565D-4838-9C62-27E2C47CB229}"/>
                    </a:ext>
                  </a:extLst>
                </p:cNvPr>
                <p:cNvGrpSpPr/>
                <p:nvPr/>
              </p:nvGrpSpPr>
              <p:grpSpPr>
                <a:xfrm>
                  <a:off x="1828346" y="12207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FC0F0EC-E728-462F-872B-0900BEB468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B343A50-CD4C-4CFA-B9E2-8E9A5645624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CD27B0A-F602-4121-8F0C-FA15DE789AA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E6AD7DE-02F3-444C-9D61-5FE4DB204D6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402576D-B7B0-4EB1-9B06-82E29791786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C5BDAB7-47CF-44E5-887F-5D3DBB3BCE6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E968115E-9109-42FC-9EA3-A88EA484B8D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22C099C0-4BC8-4941-BA66-20B8CA66AE63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49554674-71D2-47CC-8CB4-88B0DC96A0ED}"/>
                    </a:ext>
                  </a:extLst>
                </p:cNvPr>
                <p:cNvGrpSpPr/>
                <p:nvPr/>
              </p:nvGrpSpPr>
              <p:grpSpPr>
                <a:xfrm>
                  <a:off x="1828346" y="14545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2B7042B-E0CB-47E6-ADE7-E4AA4324BF7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3DAF636C-F1C0-4C1F-82C1-80A5D866819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8A3BF26C-74A5-4141-ADE7-A29730D8B36E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4104F0E-FE00-49E6-A271-BFB2E83F10E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0DBB20BD-CBD6-4719-8549-17F32462454C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75724D0-FB76-4852-AAF2-D9AA6AA04F4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E741A0FB-1FB6-4263-9A05-FEDC6797463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B16211E7-6BCA-44B0-BA72-5E0B40B1500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A489A86-8B78-4256-8FE4-56A151DA3223}"/>
                    </a:ext>
                  </a:extLst>
                </p:cNvPr>
                <p:cNvGrpSpPr/>
                <p:nvPr/>
              </p:nvGrpSpPr>
              <p:grpSpPr>
                <a:xfrm>
                  <a:off x="1828346" y="16882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BA8B1CF-5D2E-4E93-845D-5260E21A65C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18B57340-95C6-4066-96F1-10FF2D10F10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4835414F-D945-4931-ADE7-E891C00AC45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0DE0DF4-E185-4800-8FA2-13384BBCE7C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27557A40-43A2-493F-84F5-10B506A9742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170EF43-2F52-45CA-804E-BAE2EAE4D47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03C80435-88C5-42D4-87F6-60016120EE1D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BFD1485-54DC-4934-8EF3-D0957956E4F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9B51AF4-C4DD-494A-ADD3-8F0356F23616}"/>
                    </a:ext>
                  </a:extLst>
                </p:cNvPr>
                <p:cNvGrpSpPr/>
                <p:nvPr/>
              </p:nvGrpSpPr>
              <p:grpSpPr>
                <a:xfrm>
                  <a:off x="1828346" y="19219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EBA9A03-48F7-4BC2-BBE0-32F1D61C3C61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F259FEE-8BEE-4F20-A533-01DB5823BC6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42AFE1F0-20F9-45EE-A262-03939BA65D6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C798FFC-6CB5-455C-9464-B4EA3149436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1DF7D961-4A6E-4B39-A9FA-D089BD58DF3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56F96824-1910-4204-9207-E68CCA37367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43C1D598-3D6B-4B1C-A776-B94DAEE7220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D9E143C-FBED-442D-909F-BB319EF17FB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7AB06F6-2315-4A8B-AE00-7904F0916615}"/>
                    </a:ext>
                  </a:extLst>
                </p:cNvPr>
                <p:cNvGrpSpPr/>
                <p:nvPr/>
              </p:nvGrpSpPr>
              <p:grpSpPr>
                <a:xfrm>
                  <a:off x="1828346" y="21556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877221E4-0852-4475-BB1D-6A43192D012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F24C5BE7-D094-428E-A92D-FEDAEAC5E9C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1ADB7C9-C050-4155-BD11-E8385606D44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04DABE5-0684-49B1-B08F-EA85C634A3F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2FA9089-067D-4305-9129-B80ADD0200B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10218956-F496-4E8F-B2C7-08A557CFF24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D9CC6393-49AB-4B86-A32D-90EBB1FBA09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0FF49BC3-53ED-4BA8-807B-FE82F947F487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F172F1-2D63-4751-8847-655D27521A83}"/>
                    </a:ext>
                  </a:extLst>
                </p:cNvPr>
                <p:cNvGrpSpPr/>
                <p:nvPr/>
              </p:nvGrpSpPr>
              <p:grpSpPr>
                <a:xfrm>
                  <a:off x="1828346" y="23894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D6E284C-9FFB-47B7-9041-79ED667C46E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638586D-0A84-403D-89DA-C0CA7A535CC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EC3A41D-791B-4948-B7ED-54BE644C540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A7D2355-1FBF-4D84-B05B-1F9BC622EA7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4C4D87AF-189B-44DB-BEF1-45B564E3605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723F997C-779C-40EA-B95C-0CDEA72412F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02D6D391-A23E-4648-9FC8-241B1D99965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6F972B08-461C-4789-BEDB-E9A9B41BF12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6CB1B50E-D929-4510-9BE0-F41811846748}"/>
                    </a:ext>
                  </a:extLst>
                </p:cNvPr>
                <p:cNvGrpSpPr/>
                <p:nvPr/>
              </p:nvGrpSpPr>
              <p:grpSpPr>
                <a:xfrm>
                  <a:off x="1828346" y="26231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B69E6A05-4B4B-4D35-B62F-A2E0DA10778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9DAAD1A8-6BC5-42A7-8300-BFB37A37D19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23F290C9-723F-400B-913A-A4CF39AE20CB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A6FAC87E-EEA7-4F36-BAC5-874B2D91590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A036CE3D-BB99-460E-8BA6-2BD79052599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26AFF400-AAD8-44D2-9158-CCD069A5862E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CC07E42-49E3-4D15-B1EB-088356878CA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8D558922-0425-4EC7-A4FA-F8D4D480C18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8B79E0D-366C-489A-8A23-12BD0B5A0CB7}"/>
                    </a:ext>
                  </a:extLst>
                </p:cNvPr>
                <p:cNvGrpSpPr/>
                <p:nvPr/>
              </p:nvGrpSpPr>
              <p:grpSpPr>
                <a:xfrm>
                  <a:off x="1828346" y="285686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69641439-86CF-48A8-8019-E63C5B0C8814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B09D4DD6-DA0D-4B60-8661-18D93B942CE1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3B1CDC1-A939-425E-9210-2F28BEEB834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6C78AB08-6188-4EFD-98FC-062BA2D2822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BACE7860-42B7-4F42-9424-9DB464890F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AB8C9B7-3E4A-420B-848C-78F0DA8C43E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B4492E63-3387-47EE-A1F7-C126ED52E19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5FF79DB-B7B8-442F-9F8B-FC69317F1959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CA13D679-B43C-4E1E-877A-3902EE566EBB}"/>
                  </a:ext>
                </a:extLst>
              </p:cNvPr>
              <p:cNvSpPr txBox="1"/>
              <p:nvPr/>
            </p:nvSpPr>
            <p:spPr>
              <a:xfrm>
                <a:off x="2085351" y="16938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64</a:t>
                </a:r>
              </a:p>
            </p:txBody>
          </p:sp>
        </p:grp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3F720FB-7393-45D3-BBB8-22B6C92F04F9}"/>
                </a:ext>
              </a:extLst>
            </p:cNvPr>
            <p:cNvSpPr txBox="1"/>
            <p:nvPr/>
          </p:nvSpPr>
          <p:spPr>
            <a:xfrm>
              <a:off x="1290805" y="171703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4069F5F-2034-40EB-BF79-E5DCF1F8B31F}"/>
              </a:ext>
            </a:extLst>
          </p:cNvPr>
          <p:cNvGrpSpPr/>
          <p:nvPr/>
        </p:nvGrpSpPr>
        <p:grpSpPr>
          <a:xfrm>
            <a:off x="1139626" y="2252839"/>
            <a:ext cx="4393822" cy="520583"/>
            <a:chOff x="1139626" y="2252839"/>
            <a:chExt cx="4393822" cy="520583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622AA52B-39E9-4A8D-812A-387CD373E56F}"/>
                </a:ext>
              </a:extLst>
            </p:cNvPr>
            <p:cNvSpPr txBox="1"/>
            <p:nvPr/>
          </p:nvSpPr>
          <p:spPr>
            <a:xfrm>
              <a:off x="1139626" y="240409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1</a:t>
              </a: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A55A236A-96D3-475F-B68F-ECE5B18D3D1F}"/>
                </a:ext>
              </a:extLst>
            </p:cNvPr>
            <p:cNvGrpSpPr/>
            <p:nvPr/>
          </p:nvGrpSpPr>
          <p:grpSpPr>
            <a:xfrm>
              <a:off x="3811328" y="2252839"/>
              <a:ext cx="1722120" cy="369332"/>
              <a:chOff x="3977640" y="2725472"/>
              <a:chExt cx="1722120" cy="369332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B53254F6-FB02-4AFD-916E-A6EFCBA054D4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DC8CFF81-81FD-40F8-AD91-EB7ECD8945AD}"/>
                  </a:ext>
                </a:extLst>
              </p:cNvPr>
              <p:cNvSpPr txBox="1"/>
              <p:nvPr/>
            </p:nvSpPr>
            <p:spPr>
              <a:xfrm>
                <a:off x="4386212" y="2725472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64/2=</a:t>
                </a:r>
                <a:r>
                  <a:rPr lang="en-US" b="1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415A00B-9562-4132-B16E-CEA5FE7BDAD0}"/>
              </a:ext>
            </a:extLst>
          </p:cNvPr>
          <p:cNvGrpSpPr/>
          <p:nvPr/>
        </p:nvGrpSpPr>
        <p:grpSpPr>
          <a:xfrm>
            <a:off x="1140197" y="3218072"/>
            <a:ext cx="4393251" cy="484262"/>
            <a:chOff x="1140197" y="3218072"/>
            <a:chExt cx="4393251" cy="48426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EDBDFC80-EDC7-4A7F-A0C5-11D2245FA49D}"/>
                </a:ext>
              </a:extLst>
            </p:cNvPr>
            <p:cNvSpPr txBox="1"/>
            <p:nvPr/>
          </p:nvSpPr>
          <p:spPr>
            <a:xfrm>
              <a:off x="1140197" y="3333002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2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848F94D-CE7E-4D2D-82FD-D77BCED71404}"/>
                </a:ext>
              </a:extLst>
            </p:cNvPr>
            <p:cNvGrpSpPr/>
            <p:nvPr/>
          </p:nvGrpSpPr>
          <p:grpSpPr>
            <a:xfrm>
              <a:off x="3811328" y="3218072"/>
              <a:ext cx="1722120" cy="369332"/>
              <a:chOff x="3977640" y="2724913"/>
              <a:chExt cx="1722120" cy="369332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68331F8-8953-4638-9D5C-EEEA3F2189D5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569D68B5-12CE-45FF-BE79-51378EB177A7}"/>
                  </a:ext>
                </a:extLst>
              </p:cNvPr>
              <p:cNvSpPr txBox="1"/>
              <p:nvPr/>
            </p:nvSpPr>
            <p:spPr>
              <a:xfrm>
                <a:off x="4351226" y="2724913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32/2=</a:t>
                </a:r>
                <a:r>
                  <a:rPr lang="en-US" b="1" dirty="0">
                    <a:solidFill>
                      <a:schemeClr val="bg1"/>
                    </a:solidFill>
                  </a:rPr>
                  <a:t>16</a:t>
                </a:r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8E24586C-FDF1-44B2-A1F7-B95A85C4B802}"/>
              </a:ext>
            </a:extLst>
          </p:cNvPr>
          <p:cNvGrpSpPr/>
          <p:nvPr/>
        </p:nvGrpSpPr>
        <p:grpSpPr>
          <a:xfrm>
            <a:off x="1135816" y="4668795"/>
            <a:ext cx="4397632" cy="536038"/>
            <a:chOff x="1135816" y="4668795"/>
            <a:chExt cx="4397632" cy="536038"/>
          </a:xfrm>
        </p:grpSpPr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F7E3B915-0A73-4F97-9364-811C1DA1D30C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3</a:t>
              </a: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9460AEF3-6912-417E-89EE-0236DD7E8884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5675D590-B96E-4EC8-9FAE-0431A66C551C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8F4EE4A-482D-4A12-AF15-37F4B34C093B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16/2=</a:t>
                </a:r>
                <a:r>
                  <a:rPr lang="en-US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8DAE0E1-DAFE-46E7-BE38-AF0EA1F95C49}"/>
              </a:ext>
            </a:extLst>
          </p:cNvPr>
          <p:cNvGrpSpPr/>
          <p:nvPr/>
        </p:nvGrpSpPr>
        <p:grpSpPr>
          <a:xfrm>
            <a:off x="1082140" y="6270310"/>
            <a:ext cx="4397632" cy="536038"/>
            <a:chOff x="1135816" y="4668795"/>
            <a:chExt cx="4397632" cy="536038"/>
          </a:xfrm>
        </p:grpSpPr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F5849DB6-640B-438B-994F-78D9FE34C151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4</a:t>
              </a: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92CB2EF4-2B42-404E-B265-129CC96CDD3F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EDACED2-0027-4F6F-9646-2AF331F3041A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2573479-104D-4A5C-AF5F-5A43136E7143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8/2=</a:t>
                </a:r>
                <a:r>
                  <a:rPr lang="en-US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7CE-F2C2-488B-82FE-2ACC8CB3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Half life = the time it takes for half the atoms to decay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/>
                  <a:t> is the half-life)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A1A31-F615-4931-8978-C9417EC3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705100"/>
            <a:ext cx="3915452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B32-268D-4602-9515-0B2F0DAF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Decay rate, or </a:t>
                </a:r>
                <a:r>
                  <a:rPr lang="en-US" i="1" dirty="0"/>
                  <a:t>activity</a:t>
                </a:r>
                <a:r>
                  <a:rPr lang="en-US" dirty="0"/>
                  <a:t>, is measured in Curies (Ci)</a:t>
                </a:r>
              </a:p>
              <a:p>
                <a:pPr lvl="1"/>
                <a:r>
                  <a:rPr lang="en-US" dirty="0"/>
                  <a:t>1 Curie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3.7⋅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decays per second</a:t>
                </a:r>
              </a:p>
              <a:p>
                <a:r>
                  <a:rPr lang="en-US" dirty="0"/>
                  <a:t>Note that the activity is the rate-of-change of atoms</a:t>
                </a:r>
              </a:p>
              <a:p>
                <a:pPr lvl="1"/>
                <a:r>
                  <a:rPr lang="en-US" dirty="0"/>
                  <a:t>And therefore the </a:t>
                </a:r>
                <a:r>
                  <a:rPr lang="en-US" i="1" dirty="0"/>
                  <a:t>derivative </a:t>
                </a:r>
                <a:r>
                  <a:rPr lang="en-US" dirty="0"/>
                  <a:t>of the exponential decay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585763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10708</TotalTime>
  <Words>620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696</vt:lpstr>
      <vt:lpstr>Nuclear Physics:  An Engineering Perspective</vt:lpstr>
      <vt:lpstr>Review: Atomic Structure</vt:lpstr>
      <vt:lpstr>Review: β Decay</vt:lpstr>
      <vt:lpstr>α Decay</vt:lpstr>
      <vt:lpstr>γ Radiation</vt:lpstr>
      <vt:lpstr>Radiation Penetration</vt:lpstr>
      <vt:lpstr>Half Life</vt:lpstr>
      <vt:lpstr>Half Life</vt:lpstr>
      <vt:lpstr>Half Life</vt:lpstr>
      <vt:lpstr>Half Life</vt:lpstr>
      <vt:lpstr>Decay Schemes</vt:lpstr>
      <vt:lpstr>Decay Schemes</vt:lpstr>
      <vt:lpstr>Decay Schemes</vt:lpstr>
      <vt:lpstr>Decay Schemes</vt:lpstr>
      <vt:lpstr>Table of Nuclides</vt:lpstr>
      <vt:lpstr>Table of Nuclides</vt:lpstr>
      <vt:lpstr>Nuclear Reactions</vt:lpstr>
      <vt:lpstr>Nuclear Reactions</vt:lpstr>
      <vt:lpstr>Nuclear Reactions</vt:lpstr>
      <vt:lpstr>Nuclear Reactions</vt:lpstr>
      <vt:lpstr>Nuclear Reactions</vt:lpstr>
      <vt:lpstr>Nuclear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Physics:  An Engineering Perspective</dc:title>
  <dc:creator>Carlos Gross Jones</dc:creator>
  <cp:lastModifiedBy>Carlos</cp:lastModifiedBy>
  <cp:revision>53</cp:revision>
  <dcterms:created xsi:type="dcterms:W3CDTF">2020-05-16T14:00:58Z</dcterms:created>
  <dcterms:modified xsi:type="dcterms:W3CDTF">2020-05-26T20:19:55Z</dcterms:modified>
</cp:coreProperties>
</file>