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6C0C-9CCD-40A7-AFEB-4702F898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8D01-6BD5-4A7B-9CB1-F3D491448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EEF3-1281-492C-B7AC-7B4690A6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09D7B-B00E-47F4-92EA-443037A8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B641-50A4-4C5E-9F54-7B6C9FFF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FC8F-1227-4949-BF3F-764293A6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E0E2-6944-4ED3-B707-D9AD3496F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20EB-0A29-40C8-A6C3-DC53F80D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32B8-C4C1-4F56-A18A-83EE1B41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70E3-200D-4A4A-AA2A-F7280362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34012-5D3A-4099-8A1E-D0859D29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D0D7-BCC3-4FB2-9AC1-3EA1D95E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6E12-4D83-4FCC-BA3A-16BF443C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60AD-42C2-4E2B-907B-E6795CE6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67799-C344-4A4F-B252-3E6EE0DA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CA59-FAD5-4D9C-889F-BB211495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7B9E-2AA4-4629-9B5E-A060356B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295C-FB6C-4186-97C2-E5077C40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4164-997F-4F02-94AC-64595F84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7CD9-B8D8-4F48-9ED5-40DAEC1B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C59F-9945-4ECB-A408-EC0E0EF0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3AF3-E2A4-4A14-B2DD-D8ADBCCF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B862-D75C-4CF4-861D-629997A2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F1DE-2EC8-4996-BF72-883CEBF1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EC089-1DA3-4C99-8D08-12F90E9C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3028-716D-4946-AC35-C82E5AD3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7262-71CE-4908-A094-C311947B1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A7903-7FC3-404D-BE95-645DAEF9F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349A6-4050-4BFA-BC95-41FE25B4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D6E5-0572-42A7-BB12-ED725EF7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51AE7-408D-4580-BB58-740D53CE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A83-BE9D-402C-9052-1A3A0B9E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2A8FC-8126-4030-8D70-55A49CA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08B09-BAE6-434A-82B2-E890B388D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BA2F6-F343-4425-AB5E-B40802BE1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A214D-3057-40F1-B81D-757C5B817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FB575-F7D7-4BC0-A283-4B09345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B3A3F-4B72-46EF-B6BF-5F54F40F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2CD70-FE70-4BFA-A6FA-A290716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1890-E07F-4BA4-A50C-82C21A9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D83FA-0954-4262-ABA0-4EBE6AD5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56E2D-4757-4556-B031-9115E7CF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C2A96-1187-4395-9C90-A132DF8C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05022-FEE4-4A76-8CEE-A050A9B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EFF78-DEA2-47C0-AD12-E2B50EBF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ADE6-1FE6-45F9-9B54-75D08791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121-F90F-463D-9F6D-4FA315B0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D0B6-5E3B-456D-B18C-6E13898B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47387-D61A-4DA0-B033-A7B416DB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CA717-AABC-486E-9CD9-68BC049E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84916-F907-4CFB-9E81-C5687A2E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2493-B66B-43A5-B773-AB4D2D89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8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7743-A38D-4B9E-AE2C-F336EBCC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52742-512D-416E-80E4-EDD2F465E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BD417-4FA2-4421-A96E-4D6669D3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79F9-B02B-4055-B601-D5C81055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1005-054A-416A-B271-DE66E6D7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4E2D-DD98-4302-9D4D-924A9C73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377B5-E6E1-404D-8147-1FB33D62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58A9-41D9-46F5-A817-117BFCCC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26E7-45C6-45E0-9111-EC7161265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FAE5-E8A8-4C94-B105-9978F51B0953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337D-7DBB-4B22-858A-6823E00D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9D97-0A6A-477A-A090-346EA3768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DE8C-F32A-4C66-9DD5-5E9E3064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E57C-69B1-42F4-8F99-3600930F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BC3-7067-42A7-86F2-0FAAE433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9B59-1AEB-4309-B463-65F55B9B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first, we will look at a very small subset of electrical engineering</a:t>
            </a:r>
          </a:p>
          <a:p>
            <a:r>
              <a:rPr lang="en-US" dirty="0"/>
              <a:t>Specifically, for the time being, we’re focusing on steady-state circuits</a:t>
            </a:r>
          </a:p>
          <a:p>
            <a:pPr lvl="1"/>
            <a:r>
              <a:rPr lang="en-US" dirty="0"/>
              <a:t>That is, everything stays the same over time; there are no pulses, for example, or sine waves, or signals</a:t>
            </a:r>
          </a:p>
          <a:p>
            <a:r>
              <a:rPr lang="en-US" dirty="0"/>
              <a:t>A lot of the things that I will say are </a:t>
            </a:r>
            <a:r>
              <a:rPr lang="en-US" i="1" dirty="0"/>
              <a:t>wrong</a:t>
            </a:r>
            <a:r>
              <a:rPr lang="en-US" dirty="0"/>
              <a:t> in the general sense</a:t>
            </a:r>
          </a:p>
          <a:p>
            <a:pPr lvl="1"/>
            <a:r>
              <a:rPr lang="en-US" dirty="0"/>
              <a:t>For example, “electricity can’t pass through an insulator”</a:t>
            </a:r>
          </a:p>
          <a:p>
            <a:r>
              <a:rPr lang="en-US" dirty="0"/>
              <a:t>Understand that these things are </a:t>
            </a:r>
            <a:r>
              <a:rPr lang="en-US" i="1" dirty="0"/>
              <a:t>simplifications</a:t>
            </a:r>
            <a:r>
              <a:rPr lang="en-US" dirty="0"/>
              <a:t> that make electronics easier to understand under specific circumstances, but are not always true</a:t>
            </a:r>
          </a:p>
          <a:p>
            <a:r>
              <a:rPr lang="en-US" dirty="0"/>
              <a:t>I’ll make it clear when I’m saying something that is a real, no-shit physical law</a:t>
            </a:r>
          </a:p>
        </p:txBody>
      </p:sp>
    </p:spTree>
    <p:extLst>
      <p:ext uri="{BB962C8B-B14F-4D97-AF65-F5344CB8AC3E}">
        <p14:creationId xmlns:p14="http://schemas.microsoft.com/office/powerpoint/2010/main" val="273283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F0C-0A02-4800-8D42-A542702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“Water Analogy”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F47-ABB9-47F0-AB08-8BD5D5D5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I’ll compare electrical processes and components to flowing water, pipes, etc.</a:t>
            </a:r>
          </a:p>
          <a:p>
            <a:r>
              <a:rPr lang="en-US" dirty="0"/>
              <a:t>Again, these are approximations that are intended to help give an intuitive understanding of electricity, but that shouldn’t be taken too far</a:t>
            </a:r>
          </a:p>
        </p:txBody>
      </p:sp>
    </p:spTree>
    <p:extLst>
      <p:ext uri="{BB962C8B-B14F-4D97-AF65-F5344CB8AC3E}">
        <p14:creationId xmlns:p14="http://schemas.microsoft.com/office/powerpoint/2010/main" val="266341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D36-5AA1-4A1D-B331-EBA0BB0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3668-5255-49CE-A419-C07B9E18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 charge is a measure of the “amount of electricity”</a:t>
            </a:r>
          </a:p>
          <a:p>
            <a:r>
              <a:rPr lang="en-US" dirty="0"/>
              <a:t>The SI unit of electrical charge is the </a:t>
            </a:r>
            <a:r>
              <a:rPr lang="en-US" i="1" dirty="0"/>
              <a:t>coulomb</a:t>
            </a:r>
          </a:p>
          <a:p>
            <a:r>
              <a:rPr lang="en-US" dirty="0"/>
              <a:t>Unlike mass (as far as we know), charge is not absolute; it can be positive or negative</a:t>
            </a:r>
          </a:p>
          <a:p>
            <a:r>
              <a:rPr lang="en-US" dirty="0"/>
              <a:t> This is not a transient or relative property; you can absolutely just cram some coulombs into an object</a:t>
            </a:r>
          </a:p>
          <a:p>
            <a:pPr lvl="1"/>
            <a:r>
              <a:rPr lang="en-US" dirty="0"/>
              <a:t>This is basically what happens when you shuffle your feet on a carpet in dry weather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8079-1B18-43DF-A699-00E5459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“Opposite charges attract; like charges repel”</a:t>
                </a:r>
              </a:p>
              <a:p>
                <a:pPr lvl="1"/>
                <a:r>
                  <a:rPr lang="en-US" dirty="0"/>
                  <a:t>Basic interpretation of Coulomb’s Law</a:t>
                </a:r>
              </a:p>
              <a:p>
                <a:pPr lvl="1"/>
                <a:r>
                  <a:rPr lang="en-US" dirty="0"/>
                  <a:t>May or may not be true for dating</a:t>
                </a:r>
              </a:p>
              <a:p>
                <a:r>
                  <a:rPr lang="en-US" dirty="0"/>
                  <a:t>More specifically: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k is “Coulomb’s constant”,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p>
                          <m:sSup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8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143-4560-4B5F-A155-5FF144B8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091-2CB0-4705-B416-2C714C73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leads directly to the concept of the “electrometer”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leaf electrometer">
            <a:extLst>
              <a:ext uri="{FF2B5EF4-FFF2-40B4-BE49-F238E27FC236}">
                <a16:creationId xmlns:a16="http://schemas.microsoft.com/office/drawing/2014/main" id="{47C1E19C-704C-41C4-89C9-2D859376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253" y="2380318"/>
            <a:ext cx="2483548" cy="42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48-5011-44E7-BD06-885225D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FFD7-16E5-4E0D-A67A-0F872AC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charge (positive or negative) is conveyed by </a:t>
            </a:r>
            <a:r>
              <a:rPr lang="en-US" i="1" dirty="0"/>
              <a:t>charge carriers</a:t>
            </a:r>
            <a:endParaRPr lang="en-US" dirty="0"/>
          </a:p>
          <a:p>
            <a:pPr lvl="1"/>
            <a:r>
              <a:rPr lang="en-US" dirty="0"/>
              <a:t>Frequently, this implies electrons</a:t>
            </a:r>
          </a:p>
          <a:p>
            <a:pPr lvl="1"/>
            <a:r>
              <a:rPr lang="en-US" dirty="0"/>
              <a:t>Electrons have negative charge</a:t>
            </a:r>
          </a:p>
          <a:p>
            <a:pPr lvl="1"/>
            <a:r>
              <a:rPr lang="en-US" dirty="0"/>
              <a:t>Specifically, one electron carries -1.602 × 10</a:t>
            </a:r>
            <a:r>
              <a:rPr lang="en-US" baseline="30000" dirty="0"/>
              <a:t>-19</a:t>
            </a:r>
            <a:r>
              <a:rPr lang="en-US" dirty="0"/>
              <a:t> C</a:t>
            </a:r>
          </a:p>
          <a:p>
            <a:pPr lvl="1"/>
            <a:r>
              <a:rPr lang="en-US" dirty="0"/>
              <a:t>Positive charge is often modeled as </a:t>
            </a:r>
            <a:r>
              <a:rPr lang="en-US" i="1" dirty="0"/>
              <a:t>places that an electron could be, but isn’t</a:t>
            </a:r>
          </a:p>
          <a:p>
            <a:pPr lvl="2"/>
            <a:r>
              <a:rPr lang="en-US" dirty="0"/>
              <a:t>These places are called </a:t>
            </a:r>
            <a:r>
              <a:rPr lang="en-US" i="1" dirty="0"/>
              <a:t>holes</a:t>
            </a:r>
          </a:p>
          <a:p>
            <a:pPr lvl="1"/>
            <a:r>
              <a:rPr lang="en-US" dirty="0"/>
              <a:t>E.g., if a BB has room for one more electron than it actually has, then it has one </a:t>
            </a:r>
            <a:r>
              <a:rPr lang="en-US" i="1" dirty="0"/>
              <a:t>hole</a:t>
            </a:r>
            <a:r>
              <a:rPr lang="en-US" dirty="0"/>
              <a:t>, or 1.602 × 10</a:t>
            </a:r>
            <a:r>
              <a:rPr lang="en-US" baseline="30000" dirty="0"/>
              <a:t>-19</a:t>
            </a:r>
            <a:r>
              <a:rPr lang="en-US" dirty="0"/>
              <a:t> C (positive charge)</a:t>
            </a:r>
          </a:p>
        </p:txBody>
      </p:sp>
    </p:spTree>
    <p:extLst>
      <p:ext uri="{BB962C8B-B14F-4D97-AF65-F5344CB8AC3E}">
        <p14:creationId xmlns:p14="http://schemas.microsoft.com/office/powerpoint/2010/main" val="119379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B236-73BE-4CF9-B173-0F05E40D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AF26-077F-4402-AA03-B5D1F1F0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charge passing a certain point in a certain amount of time</a:t>
            </a:r>
          </a:p>
          <a:p>
            <a:r>
              <a:rPr lang="en-US" dirty="0"/>
              <a:t>Measured in </a:t>
            </a:r>
            <a:r>
              <a:rPr lang="en-US" i="1" dirty="0"/>
              <a:t>amperes</a:t>
            </a:r>
          </a:p>
          <a:p>
            <a:pPr lvl="1"/>
            <a:r>
              <a:rPr lang="en-US" dirty="0"/>
              <a:t>Usually abbreviated </a:t>
            </a:r>
            <a:r>
              <a:rPr lang="en-US" i="1" dirty="0"/>
              <a:t>amps</a:t>
            </a:r>
            <a:endParaRPr lang="en-US" dirty="0"/>
          </a:p>
          <a:p>
            <a:r>
              <a:rPr lang="en-US" dirty="0"/>
              <a:t>1 ampere = 1 coulomb per second</a:t>
            </a:r>
          </a:p>
        </p:txBody>
      </p:sp>
    </p:spTree>
    <p:extLst>
      <p:ext uri="{BB962C8B-B14F-4D97-AF65-F5344CB8AC3E}">
        <p14:creationId xmlns:p14="http://schemas.microsoft.com/office/powerpoint/2010/main" val="282293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Electronics 101</vt:lpstr>
      <vt:lpstr>DISCLAIMER</vt:lpstr>
      <vt:lpstr>The “Water Analogy”</vt:lpstr>
      <vt:lpstr>Electrical Charge</vt:lpstr>
      <vt:lpstr>Electrical Charge</vt:lpstr>
      <vt:lpstr>Electrical Charge</vt:lpstr>
      <vt:lpstr>Current</vt:lpstr>
      <vt:lpstr>Current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101</dc:title>
  <dc:creator>Carlos</dc:creator>
  <cp:lastModifiedBy>Carlos</cp:lastModifiedBy>
  <cp:revision>7</cp:revision>
  <dcterms:created xsi:type="dcterms:W3CDTF">2018-07-06T05:55:06Z</dcterms:created>
  <dcterms:modified xsi:type="dcterms:W3CDTF">2018-07-06T07:26:31Z</dcterms:modified>
</cp:coreProperties>
</file>