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2089AF0-4647-499E-A29D-3B9FC99C181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5F25-F5BD-4E85-B16F-A014DB365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E1EB1-7A38-4A8A-BC09-E99CAB3E9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2C94-EF3C-4D5A-BC1E-8DA0951C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17CA-EF4C-4AD5-848B-DE1D59D8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discussed </a:t>
            </a:r>
            <a:r>
              <a:rPr lang="en-US" i="1" dirty="0"/>
              <a:t>linear version control</a:t>
            </a:r>
            <a:endParaRPr lang="en-US" dirty="0"/>
          </a:p>
          <a:p>
            <a:pPr lvl="1"/>
            <a:r>
              <a:rPr lang="en-US" dirty="0"/>
              <a:t>I.e., commits come in a line, one after the other</a:t>
            </a:r>
          </a:p>
          <a:p>
            <a:r>
              <a:rPr lang="en-US" dirty="0"/>
              <a:t>This is not very good for development</a:t>
            </a:r>
          </a:p>
          <a:p>
            <a:pPr lvl="1"/>
            <a:r>
              <a:rPr lang="en-US" dirty="0"/>
              <a:t>You often want to experiment with new features, try alternative approaches, etc. without corrupting your “main” files</a:t>
            </a:r>
          </a:p>
          <a:p>
            <a:r>
              <a:rPr lang="en-US" dirty="0"/>
              <a:t>Therefore, git has a concept called </a:t>
            </a:r>
            <a:r>
              <a:rPr lang="en-US" i="1" dirty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F31-8BE2-4F88-8F88-B1B053C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C915-3146-4D3B-9995-79F6778E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the commit graph can fork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07C44-59DA-4BA9-B2A0-5540DD10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220245"/>
            <a:ext cx="6572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24AF-E6EE-4AF9-98E8-E6D2B9D1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B1571-7A8C-4A09-9FA4-9BDC730F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60" y="2735262"/>
            <a:ext cx="7458075" cy="384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6480-AA57-4759-8CD9-04C9315C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Labels, or pointers, are used to keep track of different branches in the repo</a:t>
            </a:r>
          </a:p>
          <a:p>
            <a:r>
              <a:rPr lang="en-US" dirty="0"/>
              <a:t>There is usually a </a:t>
            </a:r>
            <a:r>
              <a:rPr lang="en-US" dirty="0">
                <a:latin typeface="Courier Std" panose="02070409020205020404" pitchFamily="49" charset="0"/>
              </a:rPr>
              <a:t>master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This is just convention, though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AB5B-B28D-45B6-AFD7-E312D5AD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9574-378F-4C73-B5A0-5B52E6E7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Important: the labels are often called “branches” </a:t>
            </a:r>
          </a:p>
          <a:p>
            <a:pPr lvl="1"/>
            <a:r>
              <a:rPr lang="en-US" dirty="0"/>
              <a:t>However, they’re different from the </a:t>
            </a:r>
            <a:r>
              <a:rPr lang="en-US" i="1" dirty="0"/>
              <a:t>topological</a:t>
            </a:r>
            <a:r>
              <a:rPr lang="en-US" dirty="0"/>
              <a:t> branches in the commit graph</a:t>
            </a:r>
          </a:p>
          <a:p>
            <a:r>
              <a:rPr lang="en-US" dirty="0"/>
              <a:t>Multiple labels can point to the same commit</a:t>
            </a:r>
          </a:p>
        </p:txBody>
      </p:sp>
      <p:pic>
        <p:nvPicPr>
          <p:cNvPr id="4098" name="Picture 2" descr="Two branches pointing into the same series of commits.">
            <a:extLst>
              <a:ext uri="{FF2B5EF4-FFF2-40B4-BE49-F238E27FC236}">
                <a16:creationId xmlns:a16="http://schemas.microsoft.com/office/drawing/2014/main" id="{3A1A15A4-943B-4690-9C81-7349FE68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7" y="4466499"/>
            <a:ext cx="5116286" cy="21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6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8466-67E2-4905-8BE3-EBE9673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2619-4433-4BC1-BD67-3C9D9CB7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are made to a particular branch</a:t>
            </a:r>
          </a:p>
          <a:p>
            <a:pPr lvl="1"/>
            <a:r>
              <a:rPr lang="en-US" dirty="0"/>
              <a:t>Automatically move the branch label</a:t>
            </a:r>
          </a:p>
        </p:txBody>
      </p:sp>
      <p:pic>
        <p:nvPicPr>
          <p:cNvPr id="5122" name="Picture 2" descr="The HEAD branch moves forward when a commit is made.">
            <a:extLst>
              <a:ext uri="{FF2B5EF4-FFF2-40B4-BE49-F238E27FC236}">
                <a16:creationId xmlns:a16="http://schemas.microsoft.com/office/drawing/2014/main" id="{B928F436-E9AB-4738-AC50-0B9655E2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7379"/>
            <a:ext cx="762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EAD7-7D17-4890-89A3-6E403D3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81AC-95AD-4BEE-A39A-EB8FEB83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check out a different branch without altering the branch you currently have checked out</a:t>
            </a:r>
          </a:p>
        </p:txBody>
      </p:sp>
      <p:pic>
        <p:nvPicPr>
          <p:cNvPr id="6146" name="Picture 2" descr="HEAD moves when you checkout.">
            <a:extLst>
              <a:ext uri="{FF2B5EF4-FFF2-40B4-BE49-F238E27FC236}">
                <a16:creationId xmlns:a16="http://schemas.microsoft.com/office/drawing/2014/main" id="{9086153A-7CA4-4B95-ACC1-CFCA3A03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6292"/>
            <a:ext cx="762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1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536E-77D9-4434-9B84-EE19BDD3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1F25-DBF1-4619-A6E3-CD19388E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different commits are made to two branches, the graph diverges</a:t>
            </a:r>
          </a:p>
        </p:txBody>
      </p:sp>
      <p:pic>
        <p:nvPicPr>
          <p:cNvPr id="7170" name="Picture 2" descr="Divergent history.">
            <a:extLst>
              <a:ext uri="{FF2B5EF4-FFF2-40B4-BE49-F238E27FC236}">
                <a16:creationId xmlns:a16="http://schemas.microsoft.com/office/drawing/2014/main" id="{13957566-0383-4DF4-A8A0-0A6D0A7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6223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2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905-E87C-428A-9C0B-9B559D38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D907-F792-49C6-9C24-A6E33942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will want to </a:t>
            </a:r>
            <a:r>
              <a:rPr lang="en-US" i="1" dirty="0"/>
              <a:t>merge</a:t>
            </a:r>
            <a:r>
              <a:rPr lang="en-US" dirty="0"/>
              <a:t> branches</a:t>
            </a:r>
          </a:p>
          <a:p>
            <a:pPr lvl="1"/>
            <a:r>
              <a:rPr lang="en-US" dirty="0"/>
              <a:t>“The new feature is working, I want to bring it into </a:t>
            </a:r>
            <a:r>
              <a:rPr lang="en-US" dirty="0">
                <a:latin typeface="Courier Std" panose="02070409020205020404" pitchFamily="49" charset="0"/>
              </a:rPr>
              <a:t>master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“The function I wrote for feature1 would be useful for feature2; I want it in the </a:t>
            </a:r>
            <a:r>
              <a:rPr lang="en-US" dirty="0">
                <a:latin typeface="Courier Std" panose="02070409020205020404" pitchFamily="49" charset="0"/>
              </a:rPr>
              <a:t>feature2</a:t>
            </a:r>
            <a:r>
              <a:rPr lang="en-US" dirty="0"/>
              <a:t> branch”</a:t>
            </a:r>
          </a:p>
          <a:p>
            <a:r>
              <a:rPr lang="en-US" dirty="0"/>
              <a:t>Basically, you want to take all or some of the changes in a branch, and copy them to a different branch</a:t>
            </a:r>
          </a:p>
        </p:txBody>
      </p:sp>
    </p:spTree>
    <p:extLst>
      <p:ext uri="{BB962C8B-B14F-4D97-AF65-F5344CB8AC3E}">
        <p14:creationId xmlns:p14="http://schemas.microsoft.com/office/powerpoint/2010/main" val="364279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4F7F-D1BF-47D3-B9FE-F9EEBD29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pic>
        <p:nvPicPr>
          <p:cNvPr id="8194" name="Picture 2" descr="A merge commit.">
            <a:extLst>
              <a:ext uri="{FF2B5EF4-FFF2-40B4-BE49-F238E27FC236}">
                <a16:creationId xmlns:a16="http://schemas.microsoft.com/office/drawing/2014/main" id="{42823B99-42E4-4B96-AD95-961C74989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58231"/>
            <a:ext cx="762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4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BA5B-9E6B-482D-9629-04828014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8C9E-799D-402A-8ABF-EEE2A54C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52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Git will automatically merge files if it can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File was added in the source? Add file to target. </a:t>
            </a:r>
          </a:p>
          <a:p>
            <a:pPr lvl="1"/>
            <a:r>
              <a:rPr lang="en-US" dirty="0"/>
              <a:t>File was deleted in the source? Delete file from target. </a:t>
            </a:r>
          </a:p>
          <a:p>
            <a:pPr lvl="1"/>
            <a:r>
              <a:rPr lang="en-US" dirty="0"/>
              <a:t>Line was added to file in the source? Add line to file in target. </a:t>
            </a:r>
          </a:p>
          <a:p>
            <a:pPr lvl="1"/>
            <a:r>
              <a:rPr lang="en-US" dirty="0"/>
              <a:t>Line was changed in file in the source? Change line in file in target. </a:t>
            </a:r>
          </a:p>
          <a:p>
            <a:r>
              <a:rPr lang="en-US" dirty="0"/>
              <a:t>Potential problems arise when something was changed in the source </a:t>
            </a:r>
            <a:r>
              <a:rPr lang="en-US" i="1" dirty="0"/>
              <a:t>and </a:t>
            </a:r>
            <a:r>
              <a:rPr lang="en-US" dirty="0"/>
              <a:t>the target</a:t>
            </a:r>
          </a:p>
          <a:p>
            <a:pPr lvl="1"/>
            <a:r>
              <a:rPr lang="en-US" dirty="0"/>
              <a:t>I.e., there have been commits to both since they diverged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merge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819-D930-4008-9069-4B8A966A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7B0C-9E79-4D12-BB8C-1D49A436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(VC) / Configuration Management (CM)</a:t>
            </a:r>
          </a:p>
          <a:p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Automated way of tracking changes to files</a:t>
            </a:r>
          </a:p>
          <a:p>
            <a:pPr lvl="1"/>
            <a:r>
              <a:rPr lang="en-US" dirty="0"/>
              <a:t>Allows you to revert to a previous version</a:t>
            </a:r>
          </a:p>
          <a:p>
            <a:pPr lvl="1"/>
            <a:r>
              <a:rPr lang="en-US" dirty="0"/>
              <a:t>Can show you what changes were made in a particular version</a:t>
            </a:r>
          </a:p>
        </p:txBody>
      </p:sp>
    </p:spTree>
    <p:extLst>
      <p:ext uri="{BB962C8B-B14F-4D97-AF65-F5344CB8AC3E}">
        <p14:creationId xmlns:p14="http://schemas.microsoft.com/office/powerpoint/2010/main" val="229401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475B-EBC9-465C-A7F2-B26180ED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AA3-834C-4F56-81B1-D0E18913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2"/>
            <a:ext cx="8229600" cy="4525963"/>
          </a:xfrm>
        </p:spPr>
        <p:txBody>
          <a:bodyPr/>
          <a:lstStyle/>
          <a:p>
            <a:r>
              <a:rPr lang="en-US" dirty="0"/>
              <a:t>These files can be </a:t>
            </a:r>
            <a:r>
              <a:rPr lang="en-US" dirty="0" err="1"/>
              <a:t>automerged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4C91B-D836-44B0-AACA-EEF203FD9A3C}"/>
              </a:ext>
            </a:extLst>
          </p:cNvPr>
          <p:cNvSpPr txBox="1"/>
          <p:nvPr/>
        </p:nvSpPr>
        <p:spPr>
          <a:xfrm>
            <a:off x="200296" y="4241185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Std" panose="02070409020205020404" pitchFamily="49" charset="0"/>
              </a:rPr>
              <a:t> = 32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8F40-D632-445B-98AC-0EA431E7D7EC}"/>
              </a:ext>
            </a:extLst>
          </p:cNvPr>
          <p:cNvSpPr txBox="1"/>
          <p:nvPr/>
        </p:nvSpPr>
        <p:spPr>
          <a:xfrm>
            <a:off x="4476206" y="4241185"/>
            <a:ext cx="4210594" cy="2492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32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print(“Sampling frames...")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A0B9B-4860-42A3-94BC-D6A9B4E6828B}"/>
              </a:ext>
            </a:extLst>
          </p:cNvPr>
          <p:cNvSpPr txBox="1"/>
          <p:nvPr/>
        </p:nvSpPr>
        <p:spPr>
          <a:xfrm>
            <a:off x="2651759" y="1833260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32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</p:spTree>
    <p:extLst>
      <p:ext uri="{BB962C8B-B14F-4D97-AF65-F5344CB8AC3E}">
        <p14:creationId xmlns:p14="http://schemas.microsoft.com/office/powerpoint/2010/main" val="120610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475B-EBC9-465C-A7F2-B26180ED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AA3-834C-4F56-81B1-D0E18913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dirty="0"/>
              <a:t>These files cannot: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4C91B-D836-44B0-AACA-EEF203FD9A3C}"/>
              </a:ext>
            </a:extLst>
          </p:cNvPr>
          <p:cNvSpPr txBox="1"/>
          <p:nvPr/>
        </p:nvSpPr>
        <p:spPr>
          <a:xfrm>
            <a:off x="200296" y="4114019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= 25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8F40-D632-445B-98AC-0EA431E7D7EC}"/>
              </a:ext>
            </a:extLst>
          </p:cNvPr>
          <p:cNvSpPr txBox="1"/>
          <p:nvPr/>
        </p:nvSpPr>
        <p:spPr>
          <a:xfrm>
            <a:off x="4476206" y="4114019"/>
            <a:ext cx="4210594" cy="2492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= 60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print(“Sampling frames...")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5455-2AFD-45F7-9A02-DDE47FCDB05D}"/>
              </a:ext>
            </a:extLst>
          </p:cNvPr>
          <p:cNvSpPr txBox="1"/>
          <p:nvPr/>
        </p:nvSpPr>
        <p:spPr>
          <a:xfrm>
            <a:off x="2651759" y="1728752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32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</p:spTree>
    <p:extLst>
      <p:ext uri="{BB962C8B-B14F-4D97-AF65-F5344CB8AC3E}">
        <p14:creationId xmlns:p14="http://schemas.microsoft.com/office/powerpoint/2010/main" val="365689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573C-DD04-4743-BD8D-CE6C266C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632C-E602-4718-B7DB-47EFD36E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cases, a human needs to step in and decide which change is the “right” one</a:t>
            </a:r>
          </a:p>
        </p:txBody>
      </p:sp>
    </p:spTree>
    <p:extLst>
      <p:ext uri="{BB962C8B-B14F-4D97-AF65-F5344CB8AC3E}">
        <p14:creationId xmlns:p14="http://schemas.microsoft.com/office/powerpoint/2010/main" val="337390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discussed how you manipulate a repository on your computer</a:t>
            </a:r>
          </a:p>
          <a:p>
            <a:r>
              <a:rPr lang="en-US" dirty="0"/>
              <a:t>How do we collaborate with other people?</a:t>
            </a:r>
          </a:p>
        </p:txBody>
      </p:sp>
    </p:spTree>
    <p:extLst>
      <p:ext uri="{BB962C8B-B14F-4D97-AF65-F5344CB8AC3E}">
        <p14:creationId xmlns:p14="http://schemas.microsoft.com/office/powerpoint/2010/main" val="2227400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Alice has a repo on her computer (and the networking is set up right), Bob can </a:t>
            </a:r>
            <a:r>
              <a:rPr lang="en-US" i="1" dirty="0"/>
              <a:t>clone </a:t>
            </a:r>
            <a:r>
              <a:rPr lang="en-US" dirty="0"/>
              <a:t>the repo</a:t>
            </a:r>
          </a:p>
          <a:p>
            <a:pPr lvl="1"/>
            <a:r>
              <a:rPr lang="en-US" dirty="0"/>
              <a:t>Make a complete copy of the entire history, all branches, etc.</a:t>
            </a:r>
          </a:p>
          <a:p>
            <a:r>
              <a:rPr lang="en-US" dirty="0"/>
              <a:t>Bob’s repo then considers Alice’s repo to be a </a:t>
            </a:r>
            <a:r>
              <a:rPr lang="en-US" i="1" dirty="0"/>
              <a:t>remote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 can have many remotes</a:t>
            </a:r>
          </a:p>
          <a:p>
            <a:r>
              <a:rPr lang="en-US" dirty="0"/>
              <a:t>The remote from which a repo was originally cloned is (usually) called </a:t>
            </a:r>
            <a:r>
              <a:rPr lang="en-US" dirty="0">
                <a:latin typeface="Courier Std" panose="02070409020205020404" pitchFamily="49" charset="0"/>
              </a:rPr>
              <a:t>origin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7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cloning, you can share changes with remotes in various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10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C4B8-5B37-4B48-80D7-6265543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52AFE-5F4D-4182-97BD-16FE3EEA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6" y="3444238"/>
            <a:ext cx="5582705" cy="1660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0795-32E5-453B-8742-C3A55D23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9528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fetch</a:t>
            </a:r>
            <a:r>
              <a:rPr lang="en-US" dirty="0"/>
              <a:t> command retrieves information about a branch (or all branches) from a remote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does not</a:t>
            </a:r>
            <a:r>
              <a:rPr lang="en-US" dirty="0"/>
              <a:t> change your copy of a branch</a:t>
            </a:r>
          </a:p>
          <a:p>
            <a:pPr lvl="1"/>
            <a:r>
              <a:rPr lang="en-US" dirty="0"/>
              <a:t>Just downloads information about the remote’s commits to your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04531-1049-4F07-ABA1-2B83DEAA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38" b="94717" l="5660" r="94969">
                        <a14:foregroundMark x1="16667" y1="68302" x2="16667" y2="95094"/>
                        <a14:foregroundMark x1="23270" y1="91321" x2="93082" y2="93208"/>
                        <a14:foregroundMark x1="94654" y1="90189" x2="94969" y2="70943"/>
                        <a14:foregroundMark x1="5660" y1="6038" x2="5660" y2="60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9532" y="4897955"/>
            <a:ext cx="2244935" cy="18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778E-7264-45AB-8D5C-D06539FD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C0D2-9A46-4F41-8FD0-9B8E1DE6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you then want to merge the remote changes into your repo</a:t>
            </a:r>
          </a:p>
        </p:txBody>
      </p:sp>
      <p:pic>
        <p:nvPicPr>
          <p:cNvPr id="10242" name="Picture 2" descr="Johnâs repository after merging `origin/master`.">
            <a:extLst>
              <a:ext uri="{FF2B5EF4-FFF2-40B4-BE49-F238E27FC236}">
                <a16:creationId xmlns:a16="http://schemas.microsoft.com/office/drawing/2014/main" id="{FC8C2F15-BA75-408E-86EC-413AA8571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9204"/>
            <a:ext cx="7620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5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2BE6-4C42-4157-9A5A-069896D6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126D-D5B1-4D23-8A95-52E8C0BA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is so common, the </a:t>
            </a:r>
            <a:r>
              <a:rPr lang="en-US" i="1" dirty="0"/>
              <a:t>pull </a:t>
            </a:r>
            <a:r>
              <a:rPr lang="en-US" dirty="0"/>
              <a:t>command combines the two</a:t>
            </a:r>
          </a:p>
          <a:p>
            <a:pPr lvl="1"/>
            <a:r>
              <a:rPr lang="en-US" dirty="0"/>
              <a:t>Literally just runs fetch followed by merge</a:t>
            </a:r>
          </a:p>
        </p:txBody>
      </p:sp>
    </p:spTree>
    <p:extLst>
      <p:ext uri="{BB962C8B-B14F-4D97-AF65-F5344CB8AC3E}">
        <p14:creationId xmlns:p14="http://schemas.microsoft.com/office/powerpoint/2010/main" val="378480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75A7-2315-45DE-8DD0-D175F8C5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pic>
        <p:nvPicPr>
          <p:cNvPr id="1026" name="Picture 2" descr="Piled Higher and Deeper by Jorge Cham, http://www.phdcomics.com/comics/archive_print.php?comicid=1531">
            <a:extLst>
              <a:ext uri="{FF2B5EF4-FFF2-40B4-BE49-F238E27FC236}">
                <a16:creationId xmlns:a16="http://schemas.microsoft.com/office/drawing/2014/main" id="{BAFCCB97-5785-49AD-89D0-6C086C000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79" y="1254033"/>
            <a:ext cx="4206241" cy="549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41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21DB-2B2E-4F86-93D5-A6C1D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F65A-CEFC-43D2-9092-E4769724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 some cases </a:t>
            </a:r>
            <a:r>
              <a:rPr lang="en-US" dirty="0"/>
              <a:t>(if the remote allows it), you can </a:t>
            </a:r>
            <a:r>
              <a:rPr lang="en-US" i="1" dirty="0"/>
              <a:t>push </a:t>
            </a:r>
            <a:r>
              <a:rPr lang="en-US" dirty="0"/>
              <a:t>commits to the remote</a:t>
            </a:r>
          </a:p>
          <a:p>
            <a:r>
              <a:rPr lang="en-US" dirty="0"/>
              <a:t>Otherwise, the remote can pull your changes</a:t>
            </a:r>
          </a:p>
        </p:txBody>
      </p:sp>
      <p:pic>
        <p:nvPicPr>
          <p:cNvPr id="11266" name="Picture 2" descr="Johnâs history after pushing to the `origin` server.">
            <a:extLst>
              <a:ext uri="{FF2B5EF4-FFF2-40B4-BE49-F238E27FC236}">
                <a16:creationId xmlns:a16="http://schemas.microsoft.com/office/drawing/2014/main" id="{1D9CFFD8-0804-4E0B-B24A-9B2AD5AF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4579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5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98BE-DE9B-4501-A0D0-255483A0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2CD6-ACEB-40FF-9C2A-17F50C4F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basically provides two things:</a:t>
            </a:r>
          </a:p>
          <a:p>
            <a:pPr lvl="1"/>
            <a:r>
              <a:rPr lang="en-US" dirty="0"/>
              <a:t>A professionally-hosted place to use as a remote</a:t>
            </a:r>
          </a:p>
          <a:p>
            <a:pPr lvl="1"/>
            <a:r>
              <a:rPr lang="en-US" dirty="0"/>
              <a:t>A bunch of useful tools for managing repos and projects</a:t>
            </a:r>
          </a:p>
          <a:p>
            <a:r>
              <a:rPr lang="en-US" dirty="0"/>
              <a:t>GitHub </a:t>
            </a:r>
            <a:r>
              <a:rPr lang="en-US" i="1" dirty="0"/>
              <a:t>is not</a:t>
            </a:r>
            <a:r>
              <a:rPr lang="en-US" dirty="0"/>
              <a:t> in any way essential to using git</a:t>
            </a:r>
          </a:p>
          <a:p>
            <a:r>
              <a:rPr lang="en-US" dirty="0"/>
              <a:t>Serves as a central place for everyone to push their changes to</a:t>
            </a:r>
          </a:p>
        </p:txBody>
      </p:sp>
    </p:spTree>
    <p:extLst>
      <p:ext uri="{BB962C8B-B14F-4D97-AF65-F5344CB8AC3E}">
        <p14:creationId xmlns:p14="http://schemas.microsoft.com/office/powerpoint/2010/main" val="434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BC3-49B0-4DC1-8D22-898EF65A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2F10-9410-42D6-9698-36572E21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descriptive commit messages</a:t>
            </a:r>
          </a:p>
          <a:p>
            <a:pPr lvl="1"/>
            <a:r>
              <a:rPr lang="en-US" dirty="0"/>
              <a:t>Don’t say “Fixed the auto”</a:t>
            </a:r>
          </a:p>
          <a:p>
            <a:pPr lvl="1"/>
            <a:r>
              <a:rPr lang="en-US" dirty="0"/>
              <a:t>Say “Fixed race condition in </a:t>
            </a:r>
            <a:r>
              <a:rPr lang="en-US" dirty="0" err="1"/>
              <a:t>turnToAngle</a:t>
            </a:r>
            <a:r>
              <a:rPr lang="en-US" dirty="0"/>
              <a:t> function”</a:t>
            </a:r>
          </a:p>
          <a:p>
            <a:r>
              <a:rPr lang="en-US" dirty="0"/>
              <a:t>Make commits as </a:t>
            </a:r>
            <a:r>
              <a:rPr lang="en-US" i="1" dirty="0"/>
              <a:t>atomic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Don’t make one big commit “Sped up the code”</a:t>
            </a:r>
          </a:p>
          <a:p>
            <a:pPr lvl="1"/>
            <a:r>
              <a:rPr lang="en-US" dirty="0"/>
              <a:t>Make many individual commits: “Removed unnecessary loop”, “Switched to more efficient exponentiation”, “Implemented </a:t>
            </a:r>
            <a:r>
              <a:rPr lang="en-US" dirty="0" err="1"/>
              <a:t>mergesort</a:t>
            </a:r>
            <a:r>
              <a:rPr lang="en-US" dirty="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81286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A992-99C5-49BA-BFDD-DA922794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ABAE-F48D-4EDB-A82B-6EE83631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want to experiment, develop a new feature, or fix a bug, create a branch for it</a:t>
            </a:r>
          </a:p>
          <a:p>
            <a:pPr lvl="1"/>
            <a:r>
              <a:rPr lang="en-US" dirty="0"/>
              <a:t>Then merge into master when you’re done</a:t>
            </a:r>
          </a:p>
          <a:p>
            <a:pPr lvl="1"/>
            <a:r>
              <a:rPr lang="en-US" dirty="0"/>
              <a:t>Master should </a:t>
            </a:r>
            <a:r>
              <a:rPr lang="en-US" i="1" dirty="0"/>
              <a:t>always</a:t>
            </a:r>
            <a:r>
              <a:rPr lang="en-US" dirty="0"/>
              <a:t> be stable, working code</a:t>
            </a:r>
          </a:p>
        </p:txBody>
      </p:sp>
    </p:spTree>
    <p:extLst>
      <p:ext uri="{BB962C8B-B14F-4D97-AF65-F5344CB8AC3E}">
        <p14:creationId xmlns:p14="http://schemas.microsoft.com/office/powerpoint/2010/main" val="3250578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9EDC-935D-4290-9E61-244BF128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1F1F-CAC0-45CB-BA53-13135E34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4407"/>
            <a:ext cx="8229600" cy="4525963"/>
          </a:xfrm>
        </p:spPr>
        <p:txBody>
          <a:bodyPr/>
          <a:lstStyle/>
          <a:p>
            <a:r>
              <a:rPr lang="en-US" dirty="0"/>
              <a:t>Sometimes a merge just moves a label</a:t>
            </a:r>
          </a:p>
          <a:p>
            <a:pPr lvl="1"/>
            <a:r>
              <a:rPr lang="en-US" dirty="0"/>
              <a:t>If the branch you’re merging into hasn’t had any changes since you branched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these cases a </a:t>
            </a:r>
            <a:r>
              <a:rPr lang="en-US" i="1" dirty="0"/>
              <a:t>fast-forward </a:t>
            </a:r>
            <a:r>
              <a:rPr lang="en-US" dirty="0"/>
              <a:t>merge can be done</a:t>
            </a:r>
          </a:p>
          <a:p>
            <a:pPr lvl="1"/>
            <a:endParaRPr lang="en-US" dirty="0"/>
          </a:p>
        </p:txBody>
      </p:sp>
      <p:pic>
        <p:nvPicPr>
          <p:cNvPr id="12290" name="Picture 2" descr="Hotfix branch based on `master`.">
            <a:extLst>
              <a:ext uri="{FF2B5EF4-FFF2-40B4-BE49-F238E27FC236}">
                <a16:creationId xmlns:a16="http://schemas.microsoft.com/office/drawing/2014/main" id="{4AD35A44-B02C-459D-A88F-0042C55D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05" y="2565720"/>
            <a:ext cx="4576354" cy="21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37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33C5-3EFB-4D51-8A12-4C949E5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BC75-6F6E-429A-9FB3-15F97259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44685"/>
            <a:ext cx="8434251" cy="2725783"/>
          </a:xfrm>
        </p:spPr>
        <p:txBody>
          <a:bodyPr/>
          <a:lstStyle/>
          <a:p>
            <a:r>
              <a:rPr lang="en-US" b="1" dirty="0"/>
              <a:t>At least in robotics, please don’t do this</a:t>
            </a:r>
          </a:p>
          <a:p>
            <a:r>
              <a:rPr lang="en-US" dirty="0"/>
              <a:t>When someone’s looking at the repo history, it looks like those changes were made directly to master</a:t>
            </a:r>
          </a:p>
        </p:txBody>
      </p:sp>
      <p:pic>
        <p:nvPicPr>
          <p:cNvPr id="13314" name="Picture 2" descr="`master` is fast-forwarded to `hotfix`.">
            <a:extLst>
              <a:ext uri="{FF2B5EF4-FFF2-40B4-BE49-F238E27FC236}">
                <a16:creationId xmlns:a16="http://schemas.microsoft.com/office/drawing/2014/main" id="{CC57E270-CBAD-4E4F-9712-1B7DE9490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0" y="724118"/>
            <a:ext cx="4907280" cy="29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4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5E20-7EFA-4709-9222-CA806BE2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27AE-844B-401F-BFB4-68AC3396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546198"/>
            <a:ext cx="4040188" cy="639762"/>
          </a:xfrm>
        </p:spPr>
        <p:txBody>
          <a:bodyPr/>
          <a:lstStyle/>
          <a:p>
            <a:r>
              <a:rPr lang="en-US" b="0" dirty="0"/>
              <a:t>With fast-forward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807834-59F7-460C-945C-2A0C11F3D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199" y="3185960"/>
            <a:ext cx="4040188" cy="86417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D61DFC-8FBE-411E-8264-0ABC05F0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2525989"/>
            <a:ext cx="4041775" cy="639762"/>
          </a:xfrm>
        </p:spPr>
        <p:txBody>
          <a:bodyPr/>
          <a:lstStyle/>
          <a:p>
            <a:r>
              <a:rPr lang="en-US" b="0" dirty="0"/>
              <a:t>Without fast-forward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8430CA-CBB2-49B0-9415-2A5DACF78E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3185960"/>
            <a:ext cx="3558450" cy="106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D615EB-4A43-4C2A-9456-8AAA3AAD1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7" y="1577564"/>
            <a:ext cx="4610100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CE3C7-ABF7-4E01-A9DF-BDC7FE7D1E05}"/>
              </a:ext>
            </a:extLst>
          </p:cNvPr>
          <p:cNvSpPr txBox="1"/>
          <p:nvPr/>
        </p:nvSpPr>
        <p:spPr>
          <a:xfrm>
            <a:off x="530224" y="4447647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goes back to making sure that all commits on master are working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With fast-forward, all the commits from the branch appear to be on master</a:t>
            </a:r>
          </a:p>
        </p:txBody>
      </p:sp>
    </p:spTree>
    <p:extLst>
      <p:ext uri="{BB962C8B-B14F-4D97-AF65-F5344CB8AC3E}">
        <p14:creationId xmlns:p14="http://schemas.microsoft.com/office/powerpoint/2010/main" val="3467382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BA12ED-8FA0-4A11-B1E8-50B7DD75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1C46F6-E498-45F5-83D4-D633A6F9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Tags</a:t>
            </a:r>
            <a:r>
              <a:rPr lang="en-US" dirty="0"/>
              <a:t> are basically static branch labels</a:t>
            </a:r>
          </a:p>
          <a:p>
            <a:pPr lvl="1"/>
            <a:r>
              <a:rPr lang="en-US" dirty="0"/>
              <a:t>They always point to the same commit</a:t>
            </a:r>
          </a:p>
          <a:p>
            <a:r>
              <a:rPr lang="en-US" dirty="0"/>
              <a:t>Useful for identifying particular commits with a name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DCFB8-C70A-4563-812B-C840691C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4151131"/>
            <a:ext cx="57435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5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643B-7951-4191-B234-DC6A247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7126-69D9-4FBD-BACE-DA187E3F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central concepts in git are </a:t>
            </a:r>
            <a:r>
              <a:rPr lang="en-US" i="1" dirty="0"/>
              <a:t>repositories </a:t>
            </a:r>
            <a:r>
              <a:rPr lang="en-US" dirty="0"/>
              <a:t>and </a:t>
            </a:r>
            <a:r>
              <a:rPr lang="en-US" i="1" dirty="0"/>
              <a:t>commits</a:t>
            </a:r>
            <a:endParaRPr lang="en-US" dirty="0"/>
          </a:p>
          <a:p>
            <a:r>
              <a:rPr lang="en-US" dirty="0"/>
              <a:t>Repositories are groups of files that we want to VC together</a:t>
            </a:r>
          </a:p>
          <a:p>
            <a:pPr lvl="1"/>
            <a:r>
              <a:rPr lang="en-US" dirty="0"/>
              <a:t>Under a single parent directory</a:t>
            </a:r>
          </a:p>
          <a:p>
            <a:pPr lvl="1"/>
            <a:r>
              <a:rPr lang="en-US" dirty="0"/>
              <a:t>One repository might be the files for one project, one software application,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B042-4765-4D3B-993D-B65814B9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A918-4CF8-454D-8224-A2E1AE8E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Commits are “snapshots” of a repository</a:t>
            </a:r>
          </a:p>
          <a:p>
            <a:r>
              <a:rPr lang="en-US" dirty="0"/>
              <a:t>Commits contain all the data in the repository, as well as metadata</a:t>
            </a:r>
          </a:p>
          <a:p>
            <a:r>
              <a:rPr lang="en-US" dirty="0"/>
              <a:t>Commits  can be </a:t>
            </a:r>
            <a:r>
              <a:rPr lang="en-US" i="1" dirty="0"/>
              <a:t>checked out</a:t>
            </a:r>
            <a:endParaRPr lang="en-US" dirty="0"/>
          </a:p>
          <a:p>
            <a:pPr lvl="1"/>
            <a:r>
              <a:rPr lang="en-US" dirty="0"/>
              <a:t>Replaces the files in your repo directory with the versions from that commit</a:t>
            </a:r>
          </a:p>
          <a:p>
            <a:r>
              <a:rPr lang="en-US" dirty="0"/>
              <a:t>Metadata includes:</a:t>
            </a:r>
          </a:p>
          <a:p>
            <a:pPr lvl="1"/>
            <a:r>
              <a:rPr lang="en-US" dirty="0"/>
              <a:t>Name &amp; email of the committer</a:t>
            </a:r>
          </a:p>
          <a:p>
            <a:pPr lvl="1"/>
            <a:r>
              <a:rPr lang="en-US" dirty="0"/>
              <a:t>Date &amp; time of commit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Parent commit or commits</a:t>
            </a:r>
          </a:p>
          <a:p>
            <a:pPr lvl="1"/>
            <a:r>
              <a:rPr lang="en-US" dirty="0"/>
              <a:t>Commit ID</a:t>
            </a:r>
          </a:p>
        </p:txBody>
      </p:sp>
    </p:spTree>
    <p:extLst>
      <p:ext uri="{BB962C8B-B14F-4D97-AF65-F5344CB8AC3E}">
        <p14:creationId xmlns:p14="http://schemas.microsoft.com/office/powerpoint/2010/main" val="226591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E0AD-EF40-4A74-B4A7-67891357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4419-14FF-4EA8-8501-C2BB8EFC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ID identifies commit</a:t>
            </a:r>
          </a:p>
          <a:p>
            <a:pPr lvl="1"/>
            <a:r>
              <a:rPr lang="en-US" dirty="0"/>
              <a:t>Actually a </a:t>
            </a:r>
            <a:r>
              <a:rPr lang="en-US" i="1" dirty="0"/>
              <a:t>hash</a:t>
            </a:r>
            <a:r>
              <a:rPr lang="en-US" dirty="0"/>
              <a:t> of all the data in the repo</a:t>
            </a:r>
          </a:p>
          <a:p>
            <a:pPr lvl="1"/>
            <a:r>
              <a:rPr lang="en-US" dirty="0"/>
              <a:t>Looks like: </a:t>
            </a:r>
            <a:r>
              <a:rPr lang="en-US" sz="1800" dirty="0">
                <a:latin typeface="Courier Std" panose="02070409020205020404" pitchFamily="49" charset="0"/>
              </a:rPr>
              <a:t>ca82a6dff817ec66f44342007202690a93763949</a:t>
            </a:r>
          </a:p>
          <a:p>
            <a:pPr lvl="2"/>
            <a:r>
              <a:rPr lang="en-US" dirty="0"/>
              <a:t>160-bit number, or 40 hex characters</a:t>
            </a:r>
          </a:p>
          <a:p>
            <a:pPr lvl="1"/>
            <a:r>
              <a:rPr lang="en-US" dirty="0"/>
              <a:t>For convenience, commits are often referred to (by people) using just a few characters at the start of the hash</a:t>
            </a:r>
          </a:p>
        </p:txBody>
      </p:sp>
    </p:spTree>
    <p:extLst>
      <p:ext uri="{BB962C8B-B14F-4D97-AF65-F5344CB8AC3E}">
        <p14:creationId xmlns:p14="http://schemas.microsoft.com/office/powerpoint/2010/main" val="59836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4FF4-13B8-4140-BAED-BD7DA909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1E33-42D9-44FA-BAD5-538A0D03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commits (except the first one) must have at least one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8AD6E-9548-4020-AD43-F71BB4217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9" y="2792627"/>
            <a:ext cx="8181880" cy="27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71F2-71DB-468D-B1DF-1C60C7D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B214-5372-4C6B-9926-D8CD135A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093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commit author, timestamp, etc. is just input by user</a:t>
            </a:r>
          </a:p>
          <a:p>
            <a:r>
              <a:rPr lang="en-US" dirty="0"/>
              <a:t>Structural information, however (commit IDs, parentage) is trustworthy</a:t>
            </a:r>
          </a:p>
          <a:p>
            <a:r>
              <a:rPr lang="en-US" dirty="0"/>
              <a:t>Because the parentage is based on commit IDs, you can’t sneakily alter a past commit</a:t>
            </a:r>
          </a:p>
          <a:p>
            <a:pPr lvl="1"/>
            <a:r>
              <a:rPr lang="en-US" dirty="0"/>
              <a:t>Commits can be verified</a:t>
            </a:r>
          </a:p>
          <a:p>
            <a:pPr lvl="2"/>
            <a:r>
              <a:rPr lang="en-US" dirty="0"/>
              <a:t>Checkout the commit</a:t>
            </a:r>
          </a:p>
          <a:p>
            <a:pPr lvl="2"/>
            <a:r>
              <a:rPr lang="en-US" dirty="0"/>
              <a:t>Hash the directory</a:t>
            </a:r>
          </a:p>
          <a:p>
            <a:pPr lvl="2"/>
            <a:r>
              <a:rPr lang="en-US" dirty="0"/>
              <a:t>Compare the hashes</a:t>
            </a:r>
          </a:p>
        </p:txBody>
      </p:sp>
    </p:spTree>
    <p:extLst>
      <p:ext uri="{BB962C8B-B14F-4D97-AF65-F5344CB8AC3E}">
        <p14:creationId xmlns:p14="http://schemas.microsoft.com/office/powerpoint/2010/main" val="58592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321A-E606-43EE-8AE6-233C79F6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81B9-CDEF-421F-B69D-C4568F3B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 has a label, or pointer called “HEAD”</a:t>
            </a:r>
          </a:p>
          <a:p>
            <a:pPr lvl="1"/>
            <a:r>
              <a:rPr lang="en-US" dirty="0"/>
              <a:t>This identifies which commit is currently checked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2A35A-F83C-4501-9B6F-1B0E951E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157809"/>
            <a:ext cx="6496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02492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127</TotalTime>
  <Words>1332</Words>
  <Application>Microsoft Office PowerPoint</Application>
  <PresentationFormat>On-screen Show (4:3)</PresentationFormat>
  <Paragraphs>222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Std</vt:lpstr>
      <vt:lpstr>696</vt:lpstr>
      <vt:lpstr>Intro to Git</vt:lpstr>
      <vt:lpstr>What is Git?</vt:lpstr>
      <vt:lpstr>What is Git?</vt:lpstr>
      <vt:lpstr>Git Basics</vt:lpstr>
      <vt:lpstr>Git Basics</vt:lpstr>
      <vt:lpstr>Git Basics</vt:lpstr>
      <vt:lpstr>Git Basics</vt:lpstr>
      <vt:lpstr>Git Basics</vt:lpstr>
      <vt:lpstr>Git Basics</vt:lpstr>
      <vt:lpstr>Git Branching</vt:lpstr>
      <vt:lpstr>Git Branching</vt:lpstr>
      <vt:lpstr>Git Branching</vt:lpstr>
      <vt:lpstr>Git Branching</vt:lpstr>
      <vt:lpstr>Git Branching</vt:lpstr>
      <vt:lpstr>Git Branching</vt:lpstr>
      <vt:lpstr>Git Branching</vt:lpstr>
      <vt:lpstr>Git Merging</vt:lpstr>
      <vt:lpstr>Git Merging</vt:lpstr>
      <vt:lpstr>Git Merging</vt:lpstr>
      <vt:lpstr>Git Merging</vt:lpstr>
      <vt:lpstr>Git Merging</vt:lpstr>
      <vt:lpstr>Git Merging</vt:lpstr>
      <vt:lpstr>Git Remotes</vt:lpstr>
      <vt:lpstr>Git Remotes</vt:lpstr>
      <vt:lpstr>Git Remotes</vt:lpstr>
      <vt:lpstr>Git Remotes</vt:lpstr>
      <vt:lpstr>Git Remotes</vt:lpstr>
      <vt:lpstr>Git Remotes</vt:lpstr>
      <vt:lpstr>Git Remotes</vt:lpstr>
      <vt:lpstr>Git Remotes</vt:lpstr>
      <vt:lpstr>GitHub</vt:lpstr>
      <vt:lpstr>Good Practices</vt:lpstr>
      <vt:lpstr>Good Practices</vt:lpstr>
      <vt:lpstr>Good Practices</vt:lpstr>
      <vt:lpstr>Good Practices</vt:lpstr>
      <vt:lpstr>Good Practices</vt:lpstr>
      <vt:lpstr>Good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Carlos</dc:creator>
  <cp:lastModifiedBy>Carlos</cp:lastModifiedBy>
  <cp:revision>18</cp:revision>
  <dcterms:created xsi:type="dcterms:W3CDTF">2018-08-31T16:36:50Z</dcterms:created>
  <dcterms:modified xsi:type="dcterms:W3CDTF">2019-05-26T22:04:54Z</dcterms:modified>
</cp:coreProperties>
</file>