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8" r:id="rId3"/>
    <p:sldId id="279" r:id="rId4"/>
    <p:sldId id="280" r:id="rId5"/>
    <p:sldId id="281" r:id="rId6"/>
    <p:sldId id="282" r:id="rId7"/>
    <p:sldId id="283" r:id="rId8"/>
    <p:sldId id="258" r:id="rId9"/>
    <p:sldId id="284" r:id="rId10"/>
    <p:sldId id="285" r:id="rId11"/>
    <p:sldId id="286" r:id="rId12"/>
    <p:sldId id="287" r:id="rId13"/>
    <p:sldId id="288" r:id="rId14"/>
    <p:sldId id="289" r:id="rId15"/>
    <p:sldId id="290" r:id="rId16"/>
    <p:sldId id="291" r:id="rId17"/>
    <p:sldId id="292" r:id="rId18"/>
    <p:sldId id="295" r:id="rId19"/>
    <p:sldId id="293" r:id="rId20"/>
    <p:sldId id="2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0944" autoAdjust="0"/>
  </p:normalViewPr>
  <p:slideViewPr>
    <p:cSldViewPr snapToGrid="0">
      <p:cViewPr varScale="1">
        <p:scale>
          <a:sx n="92" d="100"/>
          <a:sy n="92" d="100"/>
        </p:scale>
        <p:origin x="153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3F24C-3EDF-4977-9D29-6514C0B8794B}" type="datetimeFigureOut">
              <a:rPr lang="en-US" smtClean="0"/>
              <a:t>9/7/2020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C7D3B-1B6B-49EA-BA0F-411437713F07}" type="slidenum">
              <a:rPr lang="en-US" smtClean="0"/>
              <a:t>‹#›</a:t>
            </a:fld>
            <a:endParaRPr lang="en-US"/>
          </a:p>
        </p:txBody>
      </p:sp>
    </p:spTree>
    <p:extLst>
      <p:ext uri="{BB962C8B-B14F-4D97-AF65-F5344CB8AC3E}">
        <p14:creationId xmlns:p14="http://schemas.microsoft.com/office/powerpoint/2010/main" val="30053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of these isotopes are unstable, and they will decay to other isotopes in ways that we’ve talked about, alpha and beta decay. They have a certain characteristic period, called the half-life, which is a time period in which each atom has a 50/50 chance of decaying. And there’s not much that can be done to change this. As you’ve seen, I have a 0.1 microcurie sample of polonium-210, or at any rate, I have a sample of polonium-210 that was 0.1 microcuries when it was created, and it undergoes alpha decay with a half-life of 138 days. Now, I could take that sample and heat it until it boils, or cool it to near absolute zero, or compress it, or react it with other chemicals to form compounds, and from a nuclear physics point of view, it’s unaffected; it will still undergo alpha decay with a half-life of 138 days. </a:t>
            </a:r>
            <a:endParaRPr lang="en-US" dirty="0"/>
          </a:p>
        </p:txBody>
      </p:sp>
      <p:sp>
        <p:nvSpPr>
          <p:cNvPr id="4" name="Slide Number Placeholder 3"/>
          <p:cNvSpPr>
            <a:spLocks noGrp="1"/>
          </p:cNvSpPr>
          <p:nvPr>
            <p:ph type="sldNum" sz="quarter" idx="5"/>
          </p:nvPr>
        </p:nvSpPr>
        <p:spPr/>
        <p:txBody>
          <a:bodyPr/>
          <a:lstStyle/>
          <a:p>
            <a:fld id="{EDBC7D3B-1B6B-49EA-BA0F-411437713F07}" type="slidenum">
              <a:rPr lang="en-US" smtClean="0"/>
              <a:t>2</a:t>
            </a:fld>
            <a:endParaRPr lang="en-US"/>
          </a:p>
        </p:txBody>
      </p:sp>
    </p:spTree>
    <p:extLst>
      <p:ext uri="{BB962C8B-B14F-4D97-AF65-F5344CB8AC3E}">
        <p14:creationId xmlns:p14="http://schemas.microsoft.com/office/powerpoint/2010/main" val="23013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let’s look at an example. We’ll start with gold-197, which is normal, stable gold that you dig out of the ground. </a:t>
            </a:r>
          </a:p>
        </p:txBody>
      </p:sp>
      <p:sp>
        <p:nvSpPr>
          <p:cNvPr id="4" name="Slide Number Placeholder 3"/>
          <p:cNvSpPr>
            <a:spLocks noGrp="1"/>
          </p:cNvSpPr>
          <p:nvPr>
            <p:ph type="sldNum" sz="quarter" idx="5"/>
          </p:nvPr>
        </p:nvSpPr>
        <p:spPr/>
        <p:txBody>
          <a:bodyPr/>
          <a:lstStyle/>
          <a:p>
            <a:fld id="{EDBC7D3B-1B6B-49EA-BA0F-411437713F07}" type="slidenum">
              <a:rPr lang="en-US" smtClean="0"/>
              <a:t>4</a:t>
            </a:fld>
            <a:endParaRPr lang="en-US"/>
          </a:p>
        </p:txBody>
      </p:sp>
    </p:spTree>
    <p:extLst>
      <p:ext uri="{BB962C8B-B14F-4D97-AF65-F5344CB8AC3E}">
        <p14:creationId xmlns:p14="http://schemas.microsoft.com/office/powerpoint/2010/main" val="184734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mi</a:t>
            </a:r>
          </a:p>
        </p:txBody>
      </p:sp>
      <p:sp>
        <p:nvSpPr>
          <p:cNvPr id="4" name="Slide Number Placeholder 3"/>
          <p:cNvSpPr>
            <a:spLocks noGrp="1"/>
          </p:cNvSpPr>
          <p:nvPr>
            <p:ph type="sldNum" sz="quarter" idx="5"/>
          </p:nvPr>
        </p:nvSpPr>
        <p:spPr/>
        <p:txBody>
          <a:bodyPr/>
          <a:lstStyle/>
          <a:p>
            <a:fld id="{EDBC7D3B-1B6B-49EA-BA0F-411437713F07}" type="slidenum">
              <a:rPr lang="en-US" smtClean="0"/>
              <a:t>13</a:t>
            </a:fld>
            <a:endParaRPr lang="en-US"/>
          </a:p>
        </p:txBody>
      </p:sp>
    </p:spTree>
    <p:extLst>
      <p:ext uri="{BB962C8B-B14F-4D97-AF65-F5344CB8AC3E}">
        <p14:creationId xmlns:p14="http://schemas.microsoft.com/office/powerpoint/2010/main" val="233050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4320B7-5C19-44D2-9A76-0FFD36439E9F}"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36793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320B7-5C19-44D2-9A76-0FFD36439E9F}"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16807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320B7-5C19-44D2-9A76-0FFD36439E9F}"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429158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320B7-5C19-44D2-9A76-0FFD36439E9F}"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403868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320B7-5C19-44D2-9A76-0FFD36439E9F}"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8081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320B7-5C19-44D2-9A76-0FFD36439E9F}"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315158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320B7-5C19-44D2-9A76-0FFD36439E9F}"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325575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4320B7-5C19-44D2-9A76-0FFD36439E9F}"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247690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320B7-5C19-44D2-9A76-0FFD36439E9F}"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378583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320B7-5C19-44D2-9A76-0FFD36439E9F}"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241594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320B7-5C19-44D2-9A76-0FFD36439E9F}"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A1527-BE05-4CE3-BA0B-2FD5624D6FB5}" type="slidenum">
              <a:rPr lang="en-US" smtClean="0"/>
              <a:t>‹#›</a:t>
            </a:fld>
            <a:endParaRPr lang="en-US"/>
          </a:p>
        </p:txBody>
      </p:sp>
    </p:spTree>
    <p:extLst>
      <p:ext uri="{BB962C8B-B14F-4D97-AF65-F5344CB8AC3E}">
        <p14:creationId xmlns:p14="http://schemas.microsoft.com/office/powerpoint/2010/main" val="189341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bg1"/>
                </a:solidFill>
              </a:defRPr>
            </a:lvl1pPr>
          </a:lstStyle>
          <a:p>
            <a:fld id="{084320B7-5C19-44D2-9A76-0FFD36439E9F}" type="datetimeFigureOut">
              <a:rPr lang="en-US" smtClean="0"/>
              <a:t>9/7/2020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bg1"/>
                </a:solidFill>
              </a:defRPr>
            </a:lvl1pPr>
          </a:lstStyle>
          <a:p>
            <a:fld id="{2F4A1527-BE05-4CE3-BA0B-2FD5624D6FB5}"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32096"/>
            <a:ext cx="1371600" cy="771525"/>
          </a:xfrm>
          <a:prstGeom prst="rect">
            <a:avLst/>
          </a:prstGeom>
        </p:spPr>
      </p:pic>
    </p:spTree>
    <p:extLst>
      <p:ext uri="{BB962C8B-B14F-4D97-AF65-F5344CB8AC3E}">
        <p14:creationId xmlns:p14="http://schemas.microsoft.com/office/powerpoint/2010/main" val="1614287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ommons.wikimedia.org/wiki/File:Nuclear_fission.sv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mmons.wikimedia.org/wiki/File:Critical_mass.sv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Critical_mass.sv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RKyIm-o30GE" TargetMode="External"/><Relationship Id="rId2" Type="http://schemas.openxmlformats.org/officeDocument/2006/relationships/hyperlink" Target="https://www.youtube.com/watch?v=uQ8vwevCq8Q" TargetMode="External"/><Relationship Id="rId1" Type="http://schemas.openxmlformats.org/officeDocument/2006/relationships/slideLayout" Target="../slideLayouts/slideLayout4.xml"/><Relationship Id="rId5" Type="http://schemas.openxmlformats.org/officeDocument/2006/relationships/hyperlink" Target="https://www.youtube.com/watch?v=q3d3rzFTrLg" TargetMode="External"/><Relationship Id="rId4" Type="http://schemas.openxmlformats.org/officeDocument/2006/relationships/hyperlink" Target="https://www.youtube.com/watch?v=pWWjbnAVFK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Au-198_Decay_Scheme.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tomicarchive.com/science/fission/index.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52C4-3556-4F5B-A79B-301B98D85CF6}"/>
              </a:ext>
            </a:extLst>
          </p:cNvPr>
          <p:cNvSpPr>
            <a:spLocks noGrp="1"/>
          </p:cNvSpPr>
          <p:nvPr>
            <p:ph type="ctrTitle"/>
          </p:nvPr>
        </p:nvSpPr>
        <p:spPr/>
        <p:txBody>
          <a:bodyPr/>
          <a:lstStyle/>
          <a:p>
            <a:r>
              <a:rPr lang="en-US" dirty="0"/>
              <a:t>Nuclear Physics: </a:t>
            </a:r>
            <a:br>
              <a:rPr lang="en-US" dirty="0"/>
            </a:br>
            <a:r>
              <a:rPr lang="en-US" dirty="0"/>
              <a:t>An Engineering Perspective</a:t>
            </a:r>
          </a:p>
        </p:txBody>
      </p:sp>
      <p:sp>
        <p:nvSpPr>
          <p:cNvPr id="3" name="Subtitle 2">
            <a:extLst>
              <a:ext uri="{FF2B5EF4-FFF2-40B4-BE49-F238E27FC236}">
                <a16:creationId xmlns:a16="http://schemas.microsoft.com/office/drawing/2014/main" id="{C0800477-FDC5-4F72-A9D3-09C5D8BF13EE}"/>
              </a:ext>
            </a:extLst>
          </p:cNvPr>
          <p:cNvSpPr>
            <a:spLocks noGrp="1"/>
          </p:cNvSpPr>
          <p:nvPr>
            <p:ph type="subTitle" idx="1"/>
          </p:nvPr>
        </p:nvSpPr>
        <p:spPr/>
        <p:txBody>
          <a:bodyPr/>
          <a:lstStyle/>
          <a:p>
            <a:r>
              <a:rPr lang="en-US" dirty="0"/>
              <a:t>Part III: The Fun Stuff</a:t>
            </a:r>
          </a:p>
        </p:txBody>
      </p:sp>
    </p:spTree>
    <p:extLst>
      <p:ext uri="{BB962C8B-B14F-4D97-AF65-F5344CB8AC3E}">
        <p14:creationId xmlns:p14="http://schemas.microsoft.com/office/powerpoint/2010/main" val="252909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28EF-2549-40A6-AE4B-DEA41AE50B03}"/>
              </a:ext>
            </a:extLst>
          </p:cNvPr>
          <p:cNvSpPr>
            <a:spLocks noGrp="1"/>
          </p:cNvSpPr>
          <p:nvPr>
            <p:ph type="title"/>
          </p:nvPr>
        </p:nvSpPr>
        <p:spPr/>
        <p:txBody>
          <a:bodyPr/>
          <a:lstStyle/>
          <a:p>
            <a:r>
              <a:rPr lang="en-US" dirty="0"/>
              <a:t>Case Study: U-235</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17B3C89-446C-49E8-9BE2-FB1762B4568E}"/>
                  </a:ext>
                </a:extLst>
              </p:cNvPr>
              <p:cNvSpPr>
                <a:spLocks noGrp="1"/>
              </p:cNvSpPr>
              <p:nvPr>
                <p:ph sz="half" idx="2"/>
              </p:nvPr>
            </p:nvSpPr>
            <p:spPr>
              <a:xfrm>
                <a:off x="3152775" y="1600202"/>
                <a:ext cx="5534025" cy="4525963"/>
              </a:xfrm>
            </p:spPr>
            <p:txBody>
              <a:bodyPr>
                <a:normAutofit/>
              </a:bodyPr>
              <a:lstStyle/>
              <a:p>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92</m:t>
                        </m:r>
                      </m:sub>
                      <m:sup>
                        <m:r>
                          <a:rPr lang="en-US" b="0" i="1" smtClean="0">
                            <a:latin typeface="Cambria Math" panose="02040503050406030204" pitchFamily="18" charset="0"/>
                          </a:rPr>
                          <m:t>235</m:t>
                        </m:r>
                      </m:sup>
                      <m:e>
                        <m:r>
                          <m:rPr>
                            <m:sty m:val="p"/>
                          </m:rPr>
                          <a:rPr lang="en-US" b="0" i="0" smtClean="0">
                            <a:latin typeface="Cambria Math" panose="02040503050406030204" pitchFamily="18" charset="0"/>
                          </a:rPr>
                          <m:t>U</m:t>
                        </m:r>
                      </m:e>
                    </m:sPre>
                    <m:r>
                      <a:rPr lang="en-US" b="0" i="1" smtClean="0">
                        <a:latin typeface="Cambria Math" panose="02040503050406030204" pitchFamily="18" charset="0"/>
                      </a:rPr>
                      <m:t>+ </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0</m:t>
                        </m:r>
                      </m:sub>
                      <m:sup>
                        <m:r>
                          <a:rPr lang="en-US" b="0" i="1" smtClean="0">
                            <a:latin typeface="Cambria Math" panose="02040503050406030204" pitchFamily="18" charset="0"/>
                          </a:rPr>
                          <m:t>1</m:t>
                        </m:r>
                      </m:sup>
                      <m:e>
                        <m:r>
                          <m:rPr>
                            <m:sty m:val="p"/>
                          </m:rPr>
                          <a:rPr lang="en-US" b="0" i="0" smtClean="0">
                            <a:latin typeface="Cambria Math" panose="02040503050406030204" pitchFamily="18" charset="0"/>
                          </a:rPr>
                          <m:t>n</m:t>
                        </m:r>
                      </m:e>
                    </m:sPre>
                    <m:r>
                      <a:rPr lang="en-US" b="0" i="1" smtClean="0">
                        <a:latin typeface="Cambria Math" panose="02040503050406030204" pitchFamily="18" charset="0"/>
                        <a:ea typeface="Cambria Math" panose="02040503050406030204" pitchFamily="18" charset="0"/>
                      </a:rPr>
                      <m:t>→</m:t>
                    </m:r>
                  </m:oMath>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56 </m:t>
                          </m:r>
                        </m:sub>
                        <m:sup>
                          <m:r>
                            <a:rPr lang="en-US" b="0" i="1" smtClean="0">
                              <a:latin typeface="Cambria Math" panose="02040503050406030204" pitchFamily="18" charset="0"/>
                              <a:ea typeface="Cambria Math" panose="02040503050406030204" pitchFamily="18" charset="0"/>
                            </a:rPr>
                            <m:t>141</m:t>
                          </m:r>
                        </m:sup>
                        <m:e>
                          <m:r>
                            <m:rPr>
                              <m:sty m:val="p"/>
                            </m:rPr>
                            <a:rPr lang="en-US" b="0" i="0" smtClean="0">
                              <a:latin typeface="Cambria Math" panose="02040503050406030204" pitchFamily="18" charset="0"/>
                              <a:ea typeface="Cambria Math" panose="02040503050406030204" pitchFamily="18" charset="0"/>
                            </a:rPr>
                            <m:t>Ba</m:t>
                          </m:r>
                        </m:e>
                      </m:sPre>
                      <m:r>
                        <a:rPr lang="en-US" b="0" i="1" smtClean="0">
                          <a:latin typeface="Cambria Math" panose="02040503050406030204" pitchFamily="18" charset="0"/>
                          <a:ea typeface="Cambria Math" panose="02040503050406030204" pitchFamily="18" charset="0"/>
                        </a:rPr>
                        <m:t>+</m:t>
                      </m:r>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36</m:t>
                          </m:r>
                        </m:sub>
                        <m:sup>
                          <m:r>
                            <a:rPr lang="en-US" b="0" i="1" smtClean="0">
                              <a:latin typeface="Cambria Math" panose="02040503050406030204" pitchFamily="18" charset="0"/>
                              <a:ea typeface="Cambria Math" panose="02040503050406030204" pitchFamily="18" charset="0"/>
                            </a:rPr>
                            <m:t>92</m:t>
                          </m:r>
                        </m:sup>
                        <m:e>
                          <m:r>
                            <m:rPr>
                              <m:sty m:val="p"/>
                            </m:rPr>
                            <a:rPr lang="en-US" b="0" i="0" smtClean="0">
                              <a:latin typeface="Cambria Math" panose="02040503050406030204" pitchFamily="18" charset="0"/>
                              <a:ea typeface="Cambria Math" panose="02040503050406030204" pitchFamily="18" charset="0"/>
                            </a:rPr>
                            <m:t>Kr</m:t>
                          </m:r>
                        </m:e>
                      </m:sPre>
                      <m:r>
                        <a:rPr lang="en-US" b="0" i="1" smtClean="0">
                          <a:latin typeface="Cambria Math" panose="02040503050406030204" pitchFamily="18" charset="0"/>
                          <a:ea typeface="Cambria Math" panose="02040503050406030204" pitchFamily="18" charset="0"/>
                        </a:rPr>
                        <m:t>+3 </m:t>
                      </m:r>
                      <m:sPre>
                        <m:sPrePr>
                          <m:ctrlPr>
                            <a:rPr lang="en-US" i="1">
                              <a:latin typeface="Cambria Math" panose="02040503050406030204" pitchFamily="18" charset="0"/>
                            </a:rPr>
                          </m:ctrlPr>
                        </m:sPrePr>
                        <m:sub>
                          <m:r>
                            <a:rPr lang="en-US" i="1">
                              <a:latin typeface="Cambria Math" panose="02040503050406030204" pitchFamily="18" charset="0"/>
                            </a:rPr>
                            <m:t>0</m:t>
                          </m:r>
                        </m:sub>
                        <m:sup>
                          <m:r>
                            <a:rPr lang="en-US" i="1">
                              <a:latin typeface="Cambria Math" panose="02040503050406030204" pitchFamily="18" charset="0"/>
                            </a:rPr>
                            <m:t>1</m:t>
                          </m:r>
                        </m:sup>
                        <m:e>
                          <m:r>
                            <m:rPr>
                              <m:sty m:val="p"/>
                            </m:rPr>
                            <a:rPr lang="en-US">
                              <a:latin typeface="Cambria Math" panose="02040503050406030204" pitchFamily="18" charset="0"/>
                            </a:rPr>
                            <m:t>n</m:t>
                          </m:r>
                        </m:e>
                      </m:sPre>
                      <m:r>
                        <a:rPr lang="en-US" b="0" i="1" smtClean="0">
                          <a:latin typeface="Cambria Math" panose="02040503050406030204" pitchFamily="18" charset="0"/>
                        </a:rPr>
                        <m:t>+203 </m:t>
                      </m:r>
                      <m:r>
                        <m:rPr>
                          <m:sty m:val="p"/>
                        </m:rPr>
                        <a:rPr lang="en-US" b="0" i="0" smtClean="0">
                          <a:latin typeface="Cambria Math" panose="02040503050406030204" pitchFamily="18" charset="0"/>
                        </a:rPr>
                        <m:t>MeV</m:t>
                      </m:r>
                    </m:oMath>
                  </m:oMathPara>
                </a14:m>
                <a:endParaRPr lang="en-US" dirty="0"/>
              </a:p>
              <a:p>
                <a:r>
                  <a:rPr lang="en-US" dirty="0"/>
                  <a:t>We get out more neutrons than we put in!</a:t>
                </a:r>
              </a:p>
              <a:p>
                <a:endParaRPr lang="en-US" sz="2000" dirty="0"/>
              </a:p>
            </p:txBody>
          </p:sp>
        </mc:Choice>
        <mc:Fallback xmlns="">
          <p:sp>
            <p:nvSpPr>
              <p:cNvPr id="5" name="Content Placeholder 4">
                <a:extLst>
                  <a:ext uri="{FF2B5EF4-FFF2-40B4-BE49-F238E27FC236}">
                    <a16:creationId xmlns:a16="http://schemas.microsoft.com/office/drawing/2014/main" id="{717B3C89-446C-49E8-9BE2-FB1762B4568E}"/>
                  </a:ext>
                </a:extLst>
              </p:cNvPr>
              <p:cNvSpPr>
                <a:spLocks noGrp="1" noRot="1" noChangeAspect="1" noMove="1" noResize="1" noEditPoints="1" noAdjustHandles="1" noChangeArrowheads="1" noChangeShapeType="1" noTextEdit="1"/>
              </p:cNvSpPr>
              <p:nvPr>
                <p:ph sz="half" idx="2"/>
              </p:nvPr>
            </p:nvSpPr>
            <p:spPr>
              <a:xfrm>
                <a:off x="3152775" y="1600202"/>
                <a:ext cx="5534025" cy="4525963"/>
              </a:xfrm>
              <a:blipFill>
                <a:blip r:embed="rId2"/>
                <a:stretch>
                  <a:fillRect l="-1982"/>
                </a:stretch>
              </a:blipFill>
            </p:spPr>
            <p:txBody>
              <a:bodyPr/>
              <a:lstStyle/>
              <a:p>
                <a:r>
                  <a:rPr lang="en-US">
                    <a:noFill/>
                  </a:rPr>
                  <a:t> </a:t>
                </a:r>
              </a:p>
            </p:txBody>
          </p:sp>
        </mc:Fallback>
      </mc:AlternateContent>
      <p:pic>
        <p:nvPicPr>
          <p:cNvPr id="8194" name="Picture 2">
            <a:extLst>
              <a:ext uri="{FF2B5EF4-FFF2-40B4-BE49-F238E27FC236}">
                <a16:creationId xmlns:a16="http://schemas.microsoft.com/office/drawing/2014/main" id="{85D547B3-62F4-4D9F-AE32-62D757E39FD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9096" y="1600200"/>
            <a:ext cx="2901258" cy="4525963"/>
          </a:xfrm>
          <a:prstGeom prst="rect">
            <a:avLst/>
          </a:prstGeom>
          <a:solidFill>
            <a:schemeClr val="bg1">
              <a:lumMod val="85000"/>
            </a:schemeClr>
          </a:solidFill>
        </p:spPr>
      </p:pic>
      <p:sp>
        <p:nvSpPr>
          <p:cNvPr id="3" name="TextBox 2">
            <a:extLst>
              <a:ext uri="{FF2B5EF4-FFF2-40B4-BE49-F238E27FC236}">
                <a16:creationId xmlns:a16="http://schemas.microsoft.com/office/drawing/2014/main" id="{E8EEA060-C448-484E-B859-90E8A59DD9C3}"/>
              </a:ext>
            </a:extLst>
          </p:cNvPr>
          <p:cNvSpPr txBox="1"/>
          <p:nvPr/>
        </p:nvSpPr>
        <p:spPr>
          <a:xfrm>
            <a:off x="3152775" y="6027003"/>
            <a:ext cx="2223654" cy="830997"/>
          </a:xfrm>
          <a:prstGeom prst="rect">
            <a:avLst/>
          </a:prstGeom>
          <a:noFill/>
        </p:spPr>
        <p:txBody>
          <a:bodyPr wrap="square" rtlCol="0">
            <a:spAutoFit/>
          </a:bodyPr>
          <a:lstStyle/>
          <a:p>
            <a:r>
              <a:rPr lang="en-US" sz="1200" dirty="0">
                <a:hlinkClick r:id="rId4"/>
              </a:rPr>
              <a:t>https://commons.wikimedia.org/wiki/File:Nuclear_fission.svg</a:t>
            </a:r>
            <a:endParaRPr lang="en-US" sz="1200" dirty="0"/>
          </a:p>
          <a:p>
            <a:r>
              <a:rPr lang="en-US" sz="1200" dirty="0">
                <a:solidFill>
                  <a:schemeClr val="bg1"/>
                </a:solidFill>
              </a:rPr>
              <a:t>Public Domain</a:t>
            </a:r>
          </a:p>
          <a:p>
            <a:r>
              <a:rPr lang="en-US" sz="1200" dirty="0" err="1">
                <a:solidFill>
                  <a:schemeClr val="bg1"/>
                </a:solidFill>
              </a:rPr>
              <a:t>Fastfission</a:t>
            </a:r>
            <a:endParaRPr lang="en-US" sz="1200" dirty="0">
              <a:solidFill>
                <a:schemeClr val="bg1"/>
              </a:solidFill>
            </a:endParaRPr>
          </a:p>
        </p:txBody>
      </p:sp>
    </p:spTree>
    <p:extLst>
      <p:ext uri="{BB962C8B-B14F-4D97-AF65-F5344CB8AC3E}">
        <p14:creationId xmlns:p14="http://schemas.microsoft.com/office/powerpoint/2010/main" val="163998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B07F-8FE1-474F-B6EB-77F73F679567}"/>
              </a:ext>
            </a:extLst>
          </p:cNvPr>
          <p:cNvSpPr>
            <a:spLocks noGrp="1"/>
          </p:cNvSpPr>
          <p:nvPr>
            <p:ph type="title"/>
          </p:nvPr>
        </p:nvSpPr>
        <p:spPr/>
        <p:txBody>
          <a:bodyPr/>
          <a:lstStyle/>
          <a:p>
            <a:r>
              <a:rPr lang="en-US" dirty="0"/>
              <a:t>Case Study: U-235</a:t>
            </a:r>
          </a:p>
        </p:txBody>
      </p:sp>
      <p:sp>
        <p:nvSpPr>
          <p:cNvPr id="3" name="Content Placeholder 2">
            <a:extLst>
              <a:ext uri="{FF2B5EF4-FFF2-40B4-BE49-F238E27FC236}">
                <a16:creationId xmlns:a16="http://schemas.microsoft.com/office/drawing/2014/main" id="{C701C8A4-7618-48C6-9660-6BA899BF3D65}"/>
              </a:ext>
            </a:extLst>
          </p:cNvPr>
          <p:cNvSpPr>
            <a:spLocks noGrp="1"/>
          </p:cNvSpPr>
          <p:nvPr>
            <p:ph idx="1"/>
          </p:nvPr>
        </p:nvSpPr>
        <p:spPr/>
        <p:txBody>
          <a:bodyPr/>
          <a:lstStyle/>
          <a:p>
            <a:r>
              <a:rPr lang="en-US" dirty="0"/>
              <a:t>Suppose each of those 3 neutrons hits another U-235 atom…</a:t>
            </a:r>
          </a:p>
          <a:p>
            <a:pPr lvl="1"/>
            <a:r>
              <a:rPr lang="en-US" dirty="0"/>
              <a:t>After this second stage, you have 9 neutrons flying around, and a total of 810 MeV of energy released</a:t>
            </a:r>
          </a:p>
          <a:p>
            <a:r>
              <a:rPr lang="en-US" dirty="0"/>
              <a:t>Each of the 9 neutrons hit more U-235 atoms, etc.</a:t>
            </a:r>
          </a:p>
          <a:p>
            <a:r>
              <a:rPr lang="en-US" dirty="0"/>
              <a:t>This is called a </a:t>
            </a:r>
            <a:r>
              <a:rPr lang="en-US" i="1" dirty="0"/>
              <a:t>chain reaction</a:t>
            </a:r>
            <a:endParaRPr lang="en-US" dirty="0"/>
          </a:p>
        </p:txBody>
      </p:sp>
    </p:spTree>
    <p:extLst>
      <p:ext uri="{BB962C8B-B14F-4D97-AF65-F5344CB8AC3E}">
        <p14:creationId xmlns:p14="http://schemas.microsoft.com/office/powerpoint/2010/main" val="122369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D7CE-33B2-4EFE-AAEA-9CAAB4D0CCBC}"/>
              </a:ext>
            </a:extLst>
          </p:cNvPr>
          <p:cNvSpPr>
            <a:spLocks noGrp="1"/>
          </p:cNvSpPr>
          <p:nvPr>
            <p:ph type="title"/>
          </p:nvPr>
        </p:nvSpPr>
        <p:spPr/>
        <p:txBody>
          <a:bodyPr/>
          <a:lstStyle/>
          <a:p>
            <a:r>
              <a:rPr lang="en-US" dirty="0"/>
              <a:t>Case Study: U-235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E385D7-8C74-4145-A3F8-30426D808584}"/>
                  </a:ext>
                </a:extLst>
              </p:cNvPr>
              <p:cNvSpPr>
                <a:spLocks noGrp="1"/>
              </p:cNvSpPr>
              <p:nvPr>
                <p:ph idx="1"/>
              </p:nvPr>
            </p:nvSpPr>
            <p:spPr/>
            <p:txBody>
              <a:bodyPr/>
              <a:lstStyle/>
              <a:p>
                <a:r>
                  <a:rPr lang="en-US" dirty="0"/>
                  <a:t>202.5 MeV, the energy from one U-235 fission, is about </a:t>
                </a:r>
                <a14:m>
                  <m:oMath xmlns:m="http://schemas.openxmlformats.org/officeDocument/2006/math">
                    <m:r>
                      <a:rPr lang="en-US" b="0" i="1" smtClean="0">
                        <a:latin typeface="Cambria Math" panose="02040503050406030204" pitchFamily="18" charset="0"/>
                      </a:rPr>
                      <m:t>3.2⋅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−11</m:t>
                        </m:r>
                      </m:sup>
                    </m:sSup>
                  </m:oMath>
                </a14:m>
                <a:r>
                  <a:rPr lang="en-US" dirty="0"/>
                  <a:t> Joules</a:t>
                </a:r>
              </a:p>
              <a:p>
                <a:pPr lvl="1"/>
                <a:r>
                  <a:rPr lang="en-US" dirty="0"/>
                  <a:t>Doesn’t sound like a lot…</a:t>
                </a:r>
              </a:p>
              <a:p>
                <a:r>
                  <a:rPr lang="en-US" dirty="0"/>
                  <a:t>But that is </a:t>
                </a:r>
                <a:r>
                  <a:rPr lang="en-US" i="1" dirty="0"/>
                  <a:t>per atom</a:t>
                </a:r>
                <a:endParaRPr lang="en-US" dirty="0"/>
              </a:p>
            </p:txBody>
          </p:sp>
        </mc:Choice>
        <mc:Fallback xmlns="">
          <p:sp>
            <p:nvSpPr>
              <p:cNvPr id="3" name="Content Placeholder 2">
                <a:extLst>
                  <a:ext uri="{FF2B5EF4-FFF2-40B4-BE49-F238E27FC236}">
                    <a16:creationId xmlns:a16="http://schemas.microsoft.com/office/drawing/2014/main" id="{C3E385D7-8C74-4145-A3F8-30426D808584}"/>
                  </a:ext>
                </a:extLst>
              </p:cNvPr>
              <p:cNvSpPr>
                <a:spLocks noGrp="1" noRot="1" noChangeAspect="1" noMove="1" noResize="1" noEditPoints="1" noAdjustHandles="1" noChangeArrowheads="1" noChangeShapeType="1" noTextEdit="1"/>
              </p:cNvSpPr>
              <p:nvPr>
                <p:ph idx="1"/>
              </p:nvPr>
            </p:nvSpPr>
            <p:spPr>
              <a:blipFill>
                <a:blip r:embed="rId2"/>
                <a:stretch>
                  <a:fillRect l="-1704" t="-1752" r="-2815"/>
                </a:stretch>
              </a:blipFill>
            </p:spPr>
            <p:txBody>
              <a:bodyPr/>
              <a:lstStyle/>
              <a:p>
                <a:r>
                  <a:rPr lang="en-US">
                    <a:noFill/>
                  </a:rPr>
                  <a:t> </a:t>
                </a:r>
              </a:p>
            </p:txBody>
          </p:sp>
        </mc:Fallback>
      </mc:AlternateContent>
    </p:spTree>
    <p:extLst>
      <p:ext uri="{BB962C8B-B14F-4D97-AF65-F5344CB8AC3E}">
        <p14:creationId xmlns:p14="http://schemas.microsoft.com/office/powerpoint/2010/main" val="10529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8505-4FE5-4A5F-BBDD-FE9F817E5550}"/>
              </a:ext>
            </a:extLst>
          </p:cNvPr>
          <p:cNvSpPr>
            <a:spLocks noGrp="1"/>
          </p:cNvSpPr>
          <p:nvPr>
            <p:ph type="title"/>
          </p:nvPr>
        </p:nvSpPr>
        <p:spPr/>
        <p:txBody>
          <a:bodyPr/>
          <a:lstStyle/>
          <a:p>
            <a:r>
              <a:rPr lang="en-US" dirty="0"/>
              <a:t>Case Study: U-235</a:t>
            </a:r>
          </a:p>
        </p:txBody>
      </p:sp>
      <p:pic>
        <p:nvPicPr>
          <p:cNvPr id="4" name="Content Placeholder 3">
            <a:extLst>
              <a:ext uri="{FF2B5EF4-FFF2-40B4-BE49-F238E27FC236}">
                <a16:creationId xmlns:a16="http://schemas.microsoft.com/office/drawing/2014/main" id="{57BC5ABC-C7A8-4087-9732-C8B78868D3A8}"/>
              </a:ext>
            </a:extLst>
          </p:cNvPr>
          <p:cNvPicPr>
            <a:picLocks noGrp="1" noChangeAspect="1"/>
          </p:cNvPicPr>
          <p:nvPr>
            <p:ph idx="1"/>
          </p:nvPr>
        </p:nvPicPr>
        <p:blipFill>
          <a:blip r:embed="rId3"/>
          <a:stretch>
            <a:fillRect/>
          </a:stretch>
        </p:blipFill>
        <p:spPr>
          <a:xfrm>
            <a:off x="685800" y="1280919"/>
            <a:ext cx="7772400" cy="5577081"/>
          </a:xfrm>
          <a:prstGeom prst="rect">
            <a:avLst/>
          </a:prstGeom>
        </p:spPr>
      </p:pic>
      <p:sp>
        <p:nvSpPr>
          <p:cNvPr id="5" name="Arrow: Down 4">
            <a:extLst>
              <a:ext uri="{FF2B5EF4-FFF2-40B4-BE49-F238E27FC236}">
                <a16:creationId xmlns:a16="http://schemas.microsoft.com/office/drawing/2014/main" id="{23024E5C-81E9-4AB3-BBDD-3A2AC06E6EB1}"/>
              </a:ext>
            </a:extLst>
          </p:cNvPr>
          <p:cNvSpPr/>
          <p:nvPr/>
        </p:nvSpPr>
        <p:spPr>
          <a:xfrm rot="10800000">
            <a:off x="7696200" y="846137"/>
            <a:ext cx="285750" cy="849312"/>
          </a:xfrm>
          <a:prstGeom prst="downArrow">
            <a:avLst/>
          </a:prstGeom>
          <a:solidFill>
            <a:srgbClr val="C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1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6E5A-7530-4EED-9243-A84241641A6B}"/>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A8E16448-D76C-4861-B95D-CCE79B6DD527}"/>
              </a:ext>
            </a:extLst>
          </p:cNvPr>
          <p:cNvSpPr>
            <a:spLocks noGrp="1"/>
          </p:cNvSpPr>
          <p:nvPr>
            <p:ph idx="1"/>
          </p:nvPr>
        </p:nvSpPr>
        <p:spPr/>
        <p:txBody>
          <a:bodyPr/>
          <a:lstStyle/>
          <a:p>
            <a:r>
              <a:rPr lang="en-US" dirty="0"/>
              <a:t>Subcritical: most of the neutrons escape without hitting U-235 nuclei</a:t>
            </a:r>
          </a:p>
          <a:p>
            <a:pPr lvl="1"/>
            <a:r>
              <a:rPr lang="en-US" dirty="0"/>
              <a:t>On average, &lt; 1 neutron from each fission causes another fission (k&lt;1)</a:t>
            </a:r>
          </a:p>
          <a:p>
            <a:pPr lvl="1"/>
            <a:r>
              <a:rPr lang="en-US" dirty="0"/>
              <a:t>Rate of fissions declines over time</a:t>
            </a:r>
          </a:p>
        </p:txBody>
      </p:sp>
      <p:pic>
        <p:nvPicPr>
          <p:cNvPr id="4" name="Picture 3">
            <a:extLst>
              <a:ext uri="{FF2B5EF4-FFF2-40B4-BE49-F238E27FC236}">
                <a16:creationId xmlns:a16="http://schemas.microsoft.com/office/drawing/2014/main" id="{D5D94C7D-501C-400B-A195-C8E7867866D6}"/>
              </a:ext>
            </a:extLst>
          </p:cNvPr>
          <p:cNvPicPr>
            <a:picLocks noChangeAspect="1"/>
          </p:cNvPicPr>
          <p:nvPr/>
        </p:nvPicPr>
        <p:blipFill>
          <a:blip r:embed="rId2"/>
          <a:stretch>
            <a:fillRect/>
          </a:stretch>
        </p:blipFill>
        <p:spPr>
          <a:xfrm>
            <a:off x="3200400" y="4164012"/>
            <a:ext cx="2743200" cy="2419350"/>
          </a:xfrm>
          <a:prstGeom prst="rect">
            <a:avLst/>
          </a:prstGeom>
        </p:spPr>
      </p:pic>
      <p:sp>
        <p:nvSpPr>
          <p:cNvPr id="5" name="TextBox 4">
            <a:extLst>
              <a:ext uri="{FF2B5EF4-FFF2-40B4-BE49-F238E27FC236}">
                <a16:creationId xmlns:a16="http://schemas.microsoft.com/office/drawing/2014/main" id="{6AA749AE-A843-456C-9E0D-2EB3E4CE0B7E}"/>
              </a:ext>
            </a:extLst>
          </p:cNvPr>
          <p:cNvSpPr txBox="1"/>
          <p:nvPr/>
        </p:nvSpPr>
        <p:spPr>
          <a:xfrm>
            <a:off x="5943600" y="5257798"/>
            <a:ext cx="813043" cy="369332"/>
          </a:xfrm>
          <a:prstGeom prst="rect">
            <a:avLst/>
          </a:prstGeom>
          <a:noFill/>
        </p:spPr>
        <p:txBody>
          <a:bodyPr wrap="none" rtlCol="0">
            <a:spAutoFit/>
          </a:bodyPr>
          <a:lstStyle/>
          <a:p>
            <a:r>
              <a:rPr lang="en-US" dirty="0">
                <a:solidFill>
                  <a:schemeClr val="bg1"/>
                </a:solidFill>
              </a:rPr>
              <a:t>k=0.85</a:t>
            </a:r>
          </a:p>
        </p:txBody>
      </p:sp>
      <p:sp>
        <p:nvSpPr>
          <p:cNvPr id="7" name="TextBox 6">
            <a:extLst>
              <a:ext uri="{FF2B5EF4-FFF2-40B4-BE49-F238E27FC236}">
                <a16:creationId xmlns:a16="http://schemas.microsoft.com/office/drawing/2014/main" id="{F68D8669-A28B-4358-B928-83DB94D1BB79}"/>
              </a:ext>
            </a:extLst>
          </p:cNvPr>
          <p:cNvSpPr txBox="1"/>
          <p:nvPr/>
        </p:nvSpPr>
        <p:spPr>
          <a:xfrm>
            <a:off x="0" y="6027003"/>
            <a:ext cx="2223654" cy="830997"/>
          </a:xfrm>
          <a:prstGeom prst="rect">
            <a:avLst/>
          </a:prstGeom>
          <a:noFill/>
        </p:spPr>
        <p:txBody>
          <a:bodyPr wrap="square" rtlCol="0">
            <a:spAutoFit/>
          </a:bodyPr>
          <a:lstStyle/>
          <a:p>
            <a:r>
              <a:rPr lang="en-US" sz="1200" dirty="0">
                <a:hlinkClick r:id="rId3"/>
              </a:rPr>
              <a:t>https://commons.wikimedia.org/wiki/File:Critical_mass.svg</a:t>
            </a:r>
            <a:endParaRPr lang="en-US" sz="1200" dirty="0"/>
          </a:p>
          <a:p>
            <a:r>
              <a:rPr lang="en-US" sz="1200" dirty="0">
                <a:solidFill>
                  <a:schemeClr val="bg1"/>
                </a:solidFill>
              </a:rPr>
              <a:t>Public Domain</a:t>
            </a:r>
          </a:p>
          <a:p>
            <a:r>
              <a:rPr lang="en-US" sz="1200" dirty="0" err="1">
                <a:solidFill>
                  <a:schemeClr val="bg1"/>
                </a:solidFill>
              </a:rPr>
              <a:t>Fastfission</a:t>
            </a:r>
            <a:endParaRPr lang="en-US" sz="1200" dirty="0">
              <a:solidFill>
                <a:schemeClr val="bg1"/>
              </a:solidFill>
            </a:endParaRPr>
          </a:p>
        </p:txBody>
      </p:sp>
    </p:spTree>
    <p:extLst>
      <p:ext uri="{BB962C8B-B14F-4D97-AF65-F5344CB8AC3E}">
        <p14:creationId xmlns:p14="http://schemas.microsoft.com/office/powerpoint/2010/main" val="245792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6E5A-7530-4EED-9243-A84241641A6B}"/>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A8E16448-D76C-4861-B95D-CCE79B6DD527}"/>
              </a:ext>
            </a:extLst>
          </p:cNvPr>
          <p:cNvSpPr>
            <a:spLocks noGrp="1"/>
          </p:cNvSpPr>
          <p:nvPr>
            <p:ph idx="1"/>
          </p:nvPr>
        </p:nvSpPr>
        <p:spPr/>
        <p:txBody>
          <a:bodyPr/>
          <a:lstStyle/>
          <a:p>
            <a:r>
              <a:rPr lang="en-US" dirty="0"/>
              <a:t>Critical: on average, 1 neutron from each fission causes another fission (k=1)</a:t>
            </a:r>
          </a:p>
          <a:p>
            <a:pPr lvl="1"/>
            <a:r>
              <a:rPr lang="en-US" dirty="0"/>
              <a:t>Rate of fissions is constant</a:t>
            </a:r>
          </a:p>
        </p:txBody>
      </p:sp>
    </p:spTree>
    <p:extLst>
      <p:ext uri="{BB962C8B-B14F-4D97-AF65-F5344CB8AC3E}">
        <p14:creationId xmlns:p14="http://schemas.microsoft.com/office/powerpoint/2010/main" val="341719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6E5A-7530-4EED-9243-A84241641A6B}"/>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A8E16448-D76C-4861-B95D-CCE79B6DD527}"/>
              </a:ext>
            </a:extLst>
          </p:cNvPr>
          <p:cNvSpPr>
            <a:spLocks noGrp="1"/>
          </p:cNvSpPr>
          <p:nvPr>
            <p:ph idx="1"/>
          </p:nvPr>
        </p:nvSpPr>
        <p:spPr/>
        <p:txBody>
          <a:bodyPr/>
          <a:lstStyle/>
          <a:p>
            <a:r>
              <a:rPr lang="en-US" dirty="0"/>
              <a:t>Supercritical: on average, &gt; 1 neutron from each fission causes another fission (k&gt;1)</a:t>
            </a:r>
          </a:p>
          <a:p>
            <a:pPr lvl="1"/>
            <a:r>
              <a:rPr lang="en-US" dirty="0"/>
              <a:t>Rate of fissions increases over time</a:t>
            </a:r>
          </a:p>
        </p:txBody>
      </p:sp>
      <p:sp>
        <p:nvSpPr>
          <p:cNvPr id="5" name="TextBox 4">
            <a:extLst>
              <a:ext uri="{FF2B5EF4-FFF2-40B4-BE49-F238E27FC236}">
                <a16:creationId xmlns:a16="http://schemas.microsoft.com/office/drawing/2014/main" id="{6AA749AE-A843-456C-9E0D-2EB3E4CE0B7E}"/>
              </a:ext>
            </a:extLst>
          </p:cNvPr>
          <p:cNvSpPr txBox="1"/>
          <p:nvPr/>
        </p:nvSpPr>
        <p:spPr>
          <a:xfrm>
            <a:off x="6307831" y="4887396"/>
            <a:ext cx="813043" cy="369332"/>
          </a:xfrm>
          <a:prstGeom prst="rect">
            <a:avLst/>
          </a:prstGeom>
          <a:noFill/>
        </p:spPr>
        <p:txBody>
          <a:bodyPr wrap="none" rtlCol="0">
            <a:spAutoFit/>
          </a:bodyPr>
          <a:lstStyle/>
          <a:p>
            <a:r>
              <a:rPr lang="en-US" dirty="0">
                <a:solidFill>
                  <a:schemeClr val="bg1"/>
                </a:solidFill>
              </a:rPr>
              <a:t>k=1.12</a:t>
            </a:r>
          </a:p>
        </p:txBody>
      </p:sp>
      <p:pic>
        <p:nvPicPr>
          <p:cNvPr id="6" name="Picture 5">
            <a:extLst>
              <a:ext uri="{FF2B5EF4-FFF2-40B4-BE49-F238E27FC236}">
                <a16:creationId xmlns:a16="http://schemas.microsoft.com/office/drawing/2014/main" id="{546976BD-CD94-4B06-B444-2D3E899D8A17}"/>
              </a:ext>
            </a:extLst>
          </p:cNvPr>
          <p:cNvPicPr>
            <a:picLocks noChangeAspect="1"/>
          </p:cNvPicPr>
          <p:nvPr/>
        </p:nvPicPr>
        <p:blipFill rotWithShape="1">
          <a:blip r:embed="rId2"/>
          <a:srcRect r="7493"/>
          <a:stretch/>
        </p:blipFill>
        <p:spPr>
          <a:xfrm>
            <a:off x="2836168" y="3429000"/>
            <a:ext cx="3471663" cy="3286125"/>
          </a:xfrm>
          <a:prstGeom prst="rect">
            <a:avLst/>
          </a:prstGeom>
        </p:spPr>
      </p:pic>
      <p:sp>
        <p:nvSpPr>
          <p:cNvPr id="4" name="TextBox 3">
            <a:extLst>
              <a:ext uri="{FF2B5EF4-FFF2-40B4-BE49-F238E27FC236}">
                <a16:creationId xmlns:a16="http://schemas.microsoft.com/office/drawing/2014/main" id="{871F19BC-AD3D-4AA8-9338-9767CC67AA9F}"/>
              </a:ext>
            </a:extLst>
          </p:cNvPr>
          <p:cNvSpPr txBox="1"/>
          <p:nvPr/>
        </p:nvSpPr>
        <p:spPr>
          <a:xfrm>
            <a:off x="0" y="6027003"/>
            <a:ext cx="2223654" cy="830997"/>
          </a:xfrm>
          <a:prstGeom prst="rect">
            <a:avLst/>
          </a:prstGeom>
          <a:noFill/>
        </p:spPr>
        <p:txBody>
          <a:bodyPr wrap="square" rtlCol="0">
            <a:spAutoFit/>
          </a:bodyPr>
          <a:lstStyle/>
          <a:p>
            <a:r>
              <a:rPr lang="en-US" sz="1200" dirty="0">
                <a:hlinkClick r:id="rId3"/>
              </a:rPr>
              <a:t>https://commons.wikimedia.org/wiki/File:Critical_mass.svg</a:t>
            </a:r>
            <a:endParaRPr lang="en-US" sz="1200" dirty="0"/>
          </a:p>
          <a:p>
            <a:r>
              <a:rPr lang="en-US" sz="1200" dirty="0">
                <a:solidFill>
                  <a:schemeClr val="bg1"/>
                </a:solidFill>
              </a:rPr>
              <a:t>Public Domain</a:t>
            </a:r>
          </a:p>
          <a:p>
            <a:r>
              <a:rPr lang="en-US" sz="1200" dirty="0" err="1">
                <a:solidFill>
                  <a:schemeClr val="bg1"/>
                </a:solidFill>
              </a:rPr>
              <a:t>Fastfission</a:t>
            </a:r>
            <a:endParaRPr lang="en-US" sz="1200" dirty="0">
              <a:solidFill>
                <a:schemeClr val="bg1"/>
              </a:solidFill>
            </a:endParaRPr>
          </a:p>
        </p:txBody>
      </p:sp>
    </p:spTree>
    <p:extLst>
      <p:ext uri="{BB962C8B-B14F-4D97-AF65-F5344CB8AC3E}">
        <p14:creationId xmlns:p14="http://schemas.microsoft.com/office/powerpoint/2010/main" val="90510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2EF4-22E0-4043-B9EB-95B7FBCBE5EB}"/>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D8899CED-1A55-4D64-8048-E191CB330A23}"/>
              </a:ext>
            </a:extLst>
          </p:cNvPr>
          <p:cNvSpPr>
            <a:spLocks noGrp="1"/>
          </p:cNvSpPr>
          <p:nvPr>
            <p:ph idx="1"/>
          </p:nvPr>
        </p:nvSpPr>
        <p:spPr/>
        <p:txBody>
          <a:bodyPr/>
          <a:lstStyle/>
          <a:p>
            <a:r>
              <a:rPr lang="en-US" dirty="0"/>
              <a:t>A sphere is the optimal way to group atoms to achieve maximum k</a:t>
            </a:r>
          </a:p>
          <a:p>
            <a:r>
              <a:rPr lang="en-US" dirty="0"/>
              <a:t>A larger/denser sphere increases k</a:t>
            </a:r>
          </a:p>
          <a:p>
            <a:pPr lvl="1"/>
            <a:r>
              <a:rPr lang="en-US" dirty="0"/>
              <a:t>Greater mass-to-surface area ratio</a:t>
            </a:r>
          </a:p>
          <a:p>
            <a:r>
              <a:rPr lang="en-US" dirty="0"/>
              <a:t>For a given fissile material, a sphere just large enough to sustain a critical fission process is called the </a:t>
            </a:r>
            <a:r>
              <a:rPr lang="en-US" i="1" dirty="0"/>
              <a:t>critical mass</a:t>
            </a:r>
          </a:p>
          <a:p>
            <a:pPr lvl="1"/>
            <a:r>
              <a:rPr lang="en-US" dirty="0"/>
              <a:t>For U-235, this is about 115 </a:t>
            </a:r>
            <a:r>
              <a:rPr lang="en-US" dirty="0" err="1"/>
              <a:t>lb</a:t>
            </a:r>
            <a:endParaRPr lang="en-US" dirty="0"/>
          </a:p>
        </p:txBody>
      </p:sp>
    </p:spTree>
    <p:extLst>
      <p:ext uri="{BB962C8B-B14F-4D97-AF65-F5344CB8AC3E}">
        <p14:creationId xmlns:p14="http://schemas.microsoft.com/office/powerpoint/2010/main" val="184901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2EF4-22E0-4043-B9EB-95B7FBCBE5EB}"/>
              </a:ext>
            </a:extLst>
          </p:cNvPr>
          <p:cNvSpPr>
            <a:spLocks noGrp="1"/>
          </p:cNvSpPr>
          <p:nvPr>
            <p:ph type="title"/>
          </p:nvPr>
        </p:nvSpPr>
        <p:spPr/>
        <p:txBody>
          <a:bodyPr/>
          <a:lstStyle/>
          <a:p>
            <a:r>
              <a:rPr lang="en-US" dirty="0"/>
              <a:t>Criticality</a:t>
            </a:r>
          </a:p>
        </p:txBody>
      </p:sp>
      <p:sp>
        <p:nvSpPr>
          <p:cNvPr id="3" name="Content Placeholder 2">
            <a:extLst>
              <a:ext uri="{FF2B5EF4-FFF2-40B4-BE49-F238E27FC236}">
                <a16:creationId xmlns:a16="http://schemas.microsoft.com/office/drawing/2014/main" id="{D8899CED-1A55-4D64-8048-E191CB330A23}"/>
              </a:ext>
            </a:extLst>
          </p:cNvPr>
          <p:cNvSpPr>
            <a:spLocks noGrp="1"/>
          </p:cNvSpPr>
          <p:nvPr>
            <p:ph sz="half" idx="1"/>
          </p:nvPr>
        </p:nvSpPr>
        <p:spPr/>
        <p:txBody>
          <a:bodyPr/>
          <a:lstStyle/>
          <a:p>
            <a:r>
              <a:rPr lang="en-US" dirty="0"/>
              <a:t>We can achieve criticality with less mass by surrounding the fissile material with </a:t>
            </a:r>
            <a:r>
              <a:rPr lang="en-US" i="1" dirty="0"/>
              <a:t>neutron reflectors</a:t>
            </a:r>
            <a:endParaRPr lang="en-US" dirty="0"/>
          </a:p>
          <a:p>
            <a:pPr lvl="1"/>
            <a:r>
              <a:rPr lang="en-US" dirty="0"/>
              <a:t>These are materials the reflect escaping neutrons back into the core</a:t>
            </a:r>
          </a:p>
        </p:txBody>
      </p:sp>
      <p:pic>
        <p:nvPicPr>
          <p:cNvPr id="9220" name="Picture 4">
            <a:extLst>
              <a:ext uri="{FF2B5EF4-FFF2-40B4-BE49-F238E27FC236}">
                <a16:creationId xmlns:a16="http://schemas.microsoft.com/office/drawing/2014/main" id="{1B8E83D0-E5DD-4D0C-8AB2-7CE7CC9731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247741"/>
            <a:ext cx="4038600" cy="32308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493AEE-AF5E-44F1-8AFD-0BED8F445C84}"/>
              </a:ext>
            </a:extLst>
          </p:cNvPr>
          <p:cNvSpPr txBox="1"/>
          <p:nvPr/>
        </p:nvSpPr>
        <p:spPr>
          <a:xfrm>
            <a:off x="7959436" y="5559136"/>
            <a:ext cx="1085554" cy="461665"/>
          </a:xfrm>
          <a:prstGeom prst="rect">
            <a:avLst/>
          </a:prstGeom>
          <a:noFill/>
        </p:spPr>
        <p:txBody>
          <a:bodyPr wrap="none" rtlCol="0">
            <a:spAutoFit/>
          </a:bodyPr>
          <a:lstStyle/>
          <a:p>
            <a:r>
              <a:rPr lang="en-US" sz="1200" dirty="0">
                <a:solidFill>
                  <a:schemeClr val="bg1"/>
                </a:solidFill>
              </a:rPr>
              <a:t>Public Domain</a:t>
            </a:r>
          </a:p>
          <a:p>
            <a:r>
              <a:rPr lang="en-US" sz="1200" dirty="0">
                <a:solidFill>
                  <a:schemeClr val="bg1"/>
                </a:solidFill>
              </a:rPr>
              <a:t>LANL</a:t>
            </a:r>
          </a:p>
        </p:txBody>
      </p:sp>
    </p:spTree>
    <p:extLst>
      <p:ext uri="{BB962C8B-B14F-4D97-AF65-F5344CB8AC3E}">
        <p14:creationId xmlns:p14="http://schemas.microsoft.com/office/powerpoint/2010/main" val="92482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44B8-2B0F-492A-906D-7D4C1EA6ECEC}"/>
              </a:ext>
            </a:extLst>
          </p:cNvPr>
          <p:cNvSpPr>
            <a:spLocks noGrp="1"/>
          </p:cNvSpPr>
          <p:nvPr>
            <p:ph type="title"/>
          </p:nvPr>
        </p:nvSpPr>
        <p:spPr/>
        <p:txBody>
          <a:bodyPr/>
          <a:lstStyle/>
          <a:p>
            <a:r>
              <a:rPr lang="en-US" dirty="0"/>
              <a:t>Criticality</a:t>
            </a:r>
          </a:p>
        </p:txBody>
      </p:sp>
      <p:sp>
        <p:nvSpPr>
          <p:cNvPr id="4" name="Text Placeholder 3">
            <a:extLst>
              <a:ext uri="{FF2B5EF4-FFF2-40B4-BE49-F238E27FC236}">
                <a16:creationId xmlns:a16="http://schemas.microsoft.com/office/drawing/2014/main" id="{E0430FAD-0AB4-49CF-A0E7-EF7C55CA2110}"/>
              </a:ext>
            </a:extLst>
          </p:cNvPr>
          <p:cNvSpPr>
            <a:spLocks noGrp="1"/>
          </p:cNvSpPr>
          <p:nvPr>
            <p:ph type="body" idx="1"/>
          </p:nvPr>
        </p:nvSpPr>
        <p:spPr/>
        <p:txBody>
          <a:bodyPr/>
          <a:lstStyle/>
          <a:p>
            <a:r>
              <a:rPr lang="en-US" dirty="0"/>
              <a:t>Bombs</a:t>
            </a:r>
          </a:p>
        </p:txBody>
      </p:sp>
      <p:sp>
        <p:nvSpPr>
          <p:cNvPr id="5" name="Content Placeholder 4">
            <a:extLst>
              <a:ext uri="{FF2B5EF4-FFF2-40B4-BE49-F238E27FC236}">
                <a16:creationId xmlns:a16="http://schemas.microsoft.com/office/drawing/2014/main" id="{415FE577-83CE-49F9-A534-A3A4763F9EED}"/>
              </a:ext>
            </a:extLst>
          </p:cNvPr>
          <p:cNvSpPr>
            <a:spLocks noGrp="1"/>
          </p:cNvSpPr>
          <p:nvPr>
            <p:ph sz="half" idx="2"/>
          </p:nvPr>
        </p:nvSpPr>
        <p:spPr/>
        <p:txBody>
          <a:bodyPr/>
          <a:lstStyle/>
          <a:p>
            <a:r>
              <a:rPr lang="en-US" dirty="0"/>
              <a:t>Goal: release as much energy as possible</a:t>
            </a:r>
          </a:p>
          <a:p>
            <a:r>
              <a:rPr lang="en-US" dirty="0"/>
              <a:t>Make the reaction </a:t>
            </a:r>
            <a:r>
              <a:rPr lang="en-US" i="1" dirty="0"/>
              <a:t>very </a:t>
            </a:r>
            <a:r>
              <a:rPr lang="en-US" dirty="0"/>
              <a:t>supercritical</a:t>
            </a:r>
          </a:p>
          <a:p>
            <a:r>
              <a:rPr lang="en-US" dirty="0"/>
              <a:t>Keep it together as long as possible</a:t>
            </a:r>
          </a:p>
          <a:p>
            <a:pPr lvl="1"/>
            <a:r>
              <a:rPr lang="en-US" dirty="0"/>
              <a:t>Eventually, the released energy blows the core apart, and the reaction stops</a:t>
            </a:r>
          </a:p>
        </p:txBody>
      </p:sp>
      <p:sp>
        <p:nvSpPr>
          <p:cNvPr id="6" name="Text Placeholder 5">
            <a:extLst>
              <a:ext uri="{FF2B5EF4-FFF2-40B4-BE49-F238E27FC236}">
                <a16:creationId xmlns:a16="http://schemas.microsoft.com/office/drawing/2014/main" id="{16D98C10-94CA-4FB3-80EC-34EE533AC3BA}"/>
              </a:ext>
            </a:extLst>
          </p:cNvPr>
          <p:cNvSpPr>
            <a:spLocks noGrp="1"/>
          </p:cNvSpPr>
          <p:nvPr>
            <p:ph type="body" sz="quarter" idx="3"/>
          </p:nvPr>
        </p:nvSpPr>
        <p:spPr/>
        <p:txBody>
          <a:bodyPr/>
          <a:lstStyle/>
          <a:p>
            <a:r>
              <a:rPr lang="en-US" dirty="0"/>
              <a:t>Power Reactor</a:t>
            </a:r>
          </a:p>
        </p:txBody>
      </p:sp>
      <p:sp>
        <p:nvSpPr>
          <p:cNvPr id="7" name="Content Placeholder 6">
            <a:extLst>
              <a:ext uri="{FF2B5EF4-FFF2-40B4-BE49-F238E27FC236}">
                <a16:creationId xmlns:a16="http://schemas.microsoft.com/office/drawing/2014/main" id="{F1D344E6-02D8-4C03-B684-5C4D7E619236}"/>
              </a:ext>
            </a:extLst>
          </p:cNvPr>
          <p:cNvSpPr>
            <a:spLocks noGrp="1"/>
          </p:cNvSpPr>
          <p:nvPr>
            <p:ph sz="quarter" idx="4"/>
          </p:nvPr>
        </p:nvSpPr>
        <p:spPr/>
        <p:txBody>
          <a:bodyPr/>
          <a:lstStyle/>
          <a:p>
            <a:r>
              <a:rPr lang="en-US" dirty="0"/>
              <a:t>Goal: slowly release controllable energy</a:t>
            </a:r>
          </a:p>
          <a:p>
            <a:r>
              <a:rPr lang="en-US" dirty="0"/>
              <a:t>Generally stay around k=1</a:t>
            </a:r>
          </a:p>
          <a:p>
            <a:pPr lvl="1"/>
            <a:r>
              <a:rPr lang="en-US" dirty="0"/>
              <a:t>k &lt; 1 to shut down</a:t>
            </a:r>
          </a:p>
          <a:p>
            <a:pPr lvl="1"/>
            <a:r>
              <a:rPr lang="en-US" dirty="0"/>
              <a:t>k &gt; 1 to start up</a:t>
            </a:r>
          </a:p>
          <a:p>
            <a:r>
              <a:rPr lang="en-US" i="1" dirty="0"/>
              <a:t>Control rods </a:t>
            </a:r>
            <a:r>
              <a:rPr lang="en-US" dirty="0"/>
              <a:t>used to control reactions</a:t>
            </a:r>
          </a:p>
          <a:p>
            <a:pPr lvl="1"/>
            <a:r>
              <a:rPr lang="en-US" dirty="0"/>
              <a:t>Neutron absorbers stuck into core</a:t>
            </a:r>
          </a:p>
        </p:txBody>
      </p:sp>
    </p:spTree>
    <p:extLst>
      <p:ext uri="{BB962C8B-B14F-4D97-AF65-F5344CB8AC3E}">
        <p14:creationId xmlns:p14="http://schemas.microsoft.com/office/powerpoint/2010/main" val="114590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B078-B04C-4D61-A86E-B151FA07F550}"/>
              </a:ext>
            </a:extLst>
          </p:cNvPr>
          <p:cNvSpPr>
            <a:spLocks noGrp="1"/>
          </p:cNvSpPr>
          <p:nvPr>
            <p:ph type="title"/>
          </p:nvPr>
        </p:nvSpPr>
        <p:spPr/>
        <p:txBody>
          <a:bodyPr/>
          <a:lstStyle/>
          <a:p>
            <a:r>
              <a:rPr lang="en-US" dirty="0"/>
              <a:t>Nuclear Reactions</a:t>
            </a:r>
          </a:p>
        </p:txBody>
      </p:sp>
      <p:sp>
        <p:nvSpPr>
          <p:cNvPr id="3" name="Content Placeholder 2">
            <a:extLst>
              <a:ext uri="{FF2B5EF4-FFF2-40B4-BE49-F238E27FC236}">
                <a16:creationId xmlns:a16="http://schemas.microsoft.com/office/drawing/2014/main" id="{8621708C-D01F-449C-9013-A8118C670E05}"/>
              </a:ext>
            </a:extLst>
          </p:cNvPr>
          <p:cNvSpPr>
            <a:spLocks noGrp="1"/>
          </p:cNvSpPr>
          <p:nvPr>
            <p:ph idx="1"/>
          </p:nvPr>
        </p:nvSpPr>
        <p:spPr/>
        <p:txBody>
          <a:bodyPr/>
          <a:lstStyle/>
          <a:p>
            <a:r>
              <a:rPr lang="en-US" dirty="0"/>
              <a:t>So far, we’ve talked about </a:t>
            </a:r>
            <a:r>
              <a:rPr lang="en-US" i="1" dirty="0"/>
              <a:t>radioactive decay</a:t>
            </a:r>
          </a:p>
          <a:p>
            <a:pPr lvl="1"/>
            <a:r>
              <a:rPr lang="en-US" dirty="0"/>
              <a:t>Some isotopes are unstable, and will decay to other isotopes with a certain probability (the half-life)</a:t>
            </a:r>
          </a:p>
          <a:p>
            <a:pPr lvl="1"/>
            <a:r>
              <a:rPr lang="en-US" dirty="0"/>
              <a:t>There’s not much that can be done about this</a:t>
            </a:r>
          </a:p>
          <a:p>
            <a:endParaRPr lang="en-US" dirty="0"/>
          </a:p>
        </p:txBody>
      </p:sp>
    </p:spTree>
    <p:extLst>
      <p:ext uri="{BB962C8B-B14F-4D97-AF65-F5344CB8AC3E}">
        <p14:creationId xmlns:p14="http://schemas.microsoft.com/office/powerpoint/2010/main" val="95736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2B78-7C48-4580-8CF6-34F40011B774}"/>
              </a:ext>
            </a:extLst>
          </p:cNvPr>
          <p:cNvSpPr>
            <a:spLocks noGrp="1"/>
          </p:cNvSpPr>
          <p:nvPr>
            <p:ph type="title"/>
          </p:nvPr>
        </p:nvSpPr>
        <p:spPr/>
        <p:txBody>
          <a:bodyPr/>
          <a:lstStyle/>
          <a:p>
            <a:r>
              <a:rPr lang="en-US" dirty="0"/>
              <a:t>Further Study</a:t>
            </a:r>
          </a:p>
        </p:txBody>
      </p:sp>
      <p:sp>
        <p:nvSpPr>
          <p:cNvPr id="4" name="Content Placeholder 3">
            <a:extLst>
              <a:ext uri="{FF2B5EF4-FFF2-40B4-BE49-F238E27FC236}">
                <a16:creationId xmlns:a16="http://schemas.microsoft.com/office/drawing/2014/main" id="{9D61CE17-CF8C-4F6D-8FF5-3A3EF3FD5CF2}"/>
              </a:ext>
            </a:extLst>
          </p:cNvPr>
          <p:cNvSpPr>
            <a:spLocks noGrp="1"/>
          </p:cNvSpPr>
          <p:nvPr>
            <p:ph sz="half" idx="1"/>
          </p:nvPr>
        </p:nvSpPr>
        <p:spPr/>
        <p:txBody>
          <a:bodyPr>
            <a:normAutofit/>
          </a:bodyPr>
          <a:lstStyle/>
          <a:p>
            <a:r>
              <a:rPr lang="en-US" dirty="0"/>
              <a:t>DIY nuclear physics experiments</a:t>
            </a:r>
          </a:p>
          <a:p>
            <a:pPr lvl="1"/>
            <a:r>
              <a:rPr lang="en-US" sz="1400" dirty="0">
                <a:hlinkClick r:id="rId2"/>
              </a:rPr>
              <a:t>https://www.youtube.com/watch?v=uQ8vwevCq8Q</a:t>
            </a:r>
            <a:endParaRPr lang="en-US" sz="1400" dirty="0"/>
          </a:p>
          <a:p>
            <a:pPr lvl="1"/>
            <a:r>
              <a:rPr lang="en-US" sz="1400" dirty="0">
                <a:hlinkClick r:id="rId3"/>
              </a:rPr>
              <a:t>https://www.youtube.com/watch?v=RKyIm-o30GE</a:t>
            </a:r>
            <a:endParaRPr lang="en-US" sz="1400" dirty="0"/>
          </a:p>
        </p:txBody>
      </p:sp>
      <p:sp>
        <p:nvSpPr>
          <p:cNvPr id="5" name="Content Placeholder 4">
            <a:extLst>
              <a:ext uri="{FF2B5EF4-FFF2-40B4-BE49-F238E27FC236}">
                <a16:creationId xmlns:a16="http://schemas.microsoft.com/office/drawing/2014/main" id="{0F4F1D03-713D-48C8-8F95-0A29AFB323E0}"/>
              </a:ext>
            </a:extLst>
          </p:cNvPr>
          <p:cNvSpPr>
            <a:spLocks noGrp="1"/>
          </p:cNvSpPr>
          <p:nvPr>
            <p:ph sz="half" idx="2"/>
          </p:nvPr>
        </p:nvSpPr>
        <p:spPr/>
        <p:txBody>
          <a:bodyPr>
            <a:normAutofit/>
          </a:bodyPr>
          <a:lstStyle/>
          <a:p>
            <a:r>
              <a:rPr lang="en-US" dirty="0"/>
              <a:t>Scott Manley series on nuclear weapons</a:t>
            </a:r>
          </a:p>
          <a:p>
            <a:pPr lvl="1"/>
            <a:r>
              <a:rPr lang="en-US" sz="1400" dirty="0">
                <a:hlinkClick r:id="rId4"/>
              </a:rPr>
              <a:t>https://www.youtube.com/watch?v=pWWjbnAVFKA</a:t>
            </a:r>
            <a:r>
              <a:rPr lang="en-US" sz="1400" dirty="0"/>
              <a:t> (Part 1)</a:t>
            </a:r>
          </a:p>
          <a:p>
            <a:r>
              <a:rPr lang="en-US" dirty="0"/>
              <a:t>Scott Manley on Chernobyl physics</a:t>
            </a:r>
          </a:p>
          <a:p>
            <a:pPr lvl="1"/>
            <a:r>
              <a:rPr lang="en-US" sz="1400" dirty="0">
                <a:hlinkClick r:id="rId5"/>
              </a:rPr>
              <a:t>https://www.youtube.com/watch?v=q3d3rzFTrLg</a:t>
            </a:r>
            <a:endParaRPr lang="en-US" sz="1400" dirty="0"/>
          </a:p>
        </p:txBody>
      </p:sp>
    </p:spTree>
    <p:extLst>
      <p:ext uri="{BB962C8B-B14F-4D97-AF65-F5344CB8AC3E}">
        <p14:creationId xmlns:p14="http://schemas.microsoft.com/office/powerpoint/2010/main" val="13553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AA3C-AF75-437C-B8D7-267E954C5A0E}"/>
              </a:ext>
            </a:extLst>
          </p:cNvPr>
          <p:cNvSpPr>
            <a:spLocks noGrp="1"/>
          </p:cNvSpPr>
          <p:nvPr>
            <p:ph type="title"/>
          </p:nvPr>
        </p:nvSpPr>
        <p:spPr/>
        <p:txBody>
          <a:bodyPr/>
          <a:lstStyle/>
          <a:p>
            <a:r>
              <a:rPr lang="en-US" dirty="0"/>
              <a:t>Nuclear Reactions</a:t>
            </a:r>
          </a:p>
        </p:txBody>
      </p:sp>
      <p:sp>
        <p:nvSpPr>
          <p:cNvPr id="3" name="Content Placeholder 2">
            <a:extLst>
              <a:ext uri="{FF2B5EF4-FFF2-40B4-BE49-F238E27FC236}">
                <a16:creationId xmlns:a16="http://schemas.microsoft.com/office/drawing/2014/main" id="{EF573AB7-C559-44BD-9BE7-F3D77497CFD0}"/>
              </a:ext>
            </a:extLst>
          </p:cNvPr>
          <p:cNvSpPr>
            <a:spLocks noGrp="1"/>
          </p:cNvSpPr>
          <p:nvPr>
            <p:ph idx="1"/>
          </p:nvPr>
        </p:nvSpPr>
        <p:spPr/>
        <p:txBody>
          <a:bodyPr/>
          <a:lstStyle/>
          <a:p>
            <a:r>
              <a:rPr lang="en-US" b="1" dirty="0"/>
              <a:t>How can we </a:t>
            </a:r>
            <a:r>
              <a:rPr lang="en-US" b="1" i="1" dirty="0"/>
              <a:t>cause</a:t>
            </a:r>
            <a:r>
              <a:rPr lang="en-US" b="1" dirty="0"/>
              <a:t> changes to atoms?</a:t>
            </a:r>
            <a:endParaRPr lang="en-US" dirty="0"/>
          </a:p>
          <a:p>
            <a:r>
              <a:rPr lang="en-US" dirty="0"/>
              <a:t>The main way to intentionally modify atoms starts with adding one or more neutrons.</a:t>
            </a:r>
          </a:p>
        </p:txBody>
      </p:sp>
    </p:spTree>
    <p:extLst>
      <p:ext uri="{BB962C8B-B14F-4D97-AF65-F5344CB8AC3E}">
        <p14:creationId xmlns:p14="http://schemas.microsoft.com/office/powerpoint/2010/main" val="301823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0845-511E-4076-9BEF-9EC12E16C431}"/>
              </a:ext>
            </a:extLst>
          </p:cNvPr>
          <p:cNvSpPr>
            <a:spLocks noGrp="1"/>
          </p:cNvSpPr>
          <p:nvPr>
            <p:ph type="title"/>
          </p:nvPr>
        </p:nvSpPr>
        <p:spPr/>
        <p:txBody>
          <a:bodyPr/>
          <a:lstStyle/>
          <a:p>
            <a:r>
              <a:rPr lang="en-US" dirty="0"/>
              <a:t>Nuclear Reactions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BAAB87-E711-4CFC-99E2-A8B91788BA2C}"/>
                  </a:ext>
                </a:extLst>
              </p:cNvPr>
              <p:cNvSpPr>
                <a:spLocks noGrp="1"/>
              </p:cNvSpPr>
              <p:nvPr>
                <p:ph idx="1"/>
              </p:nvPr>
            </p:nvSpPr>
            <p:spPr/>
            <p:txBody>
              <a:bodyPr>
                <a:normAutofit lnSpcReduction="10000"/>
              </a:bodyPr>
              <a:lstStyle/>
              <a:p>
                <a:r>
                  <a:rPr lang="en-US" dirty="0"/>
                  <a:t>Example: We start with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79</m:t>
                        </m:r>
                      </m:sub>
                      <m:sup>
                        <m:r>
                          <a:rPr lang="en-US" b="0" i="1" smtClean="0">
                            <a:latin typeface="Cambria Math" panose="02040503050406030204" pitchFamily="18" charset="0"/>
                          </a:rPr>
                          <m:t>197</m:t>
                        </m:r>
                      </m:sup>
                      <m:e>
                        <m:r>
                          <m:rPr>
                            <m:sty m:val="p"/>
                          </m:rPr>
                          <a:rPr lang="en-US" b="0" i="0" smtClean="0">
                            <a:latin typeface="Cambria Math" panose="02040503050406030204" pitchFamily="18" charset="0"/>
                          </a:rPr>
                          <m:t>Au</m:t>
                        </m:r>
                      </m:e>
                    </m:sPre>
                  </m:oMath>
                </a14:m>
                <a:endParaRPr lang="en-US" dirty="0"/>
              </a:p>
              <a:p>
                <a:r>
                  <a:rPr lang="en-US" dirty="0"/>
                  <a:t>This is normal, stable gold</a:t>
                </a:r>
              </a:p>
              <a:p>
                <a:r>
                  <a:rPr lang="en-US" dirty="0"/>
                  <a:t>Then we fire a neutron at it!</a:t>
                </a:r>
              </a:p>
              <a:p>
                <a:r>
                  <a:rPr lang="en-US" dirty="0"/>
                  <a:t>Suppose the neutron gets captured by the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79</m:t>
                        </m:r>
                      </m:sub>
                      <m:sup>
                        <m:r>
                          <a:rPr lang="en-US" i="1">
                            <a:latin typeface="Cambria Math" panose="02040503050406030204" pitchFamily="18" charset="0"/>
                          </a:rPr>
                          <m:t>197</m:t>
                        </m:r>
                      </m:sup>
                      <m:e>
                        <m:r>
                          <m:rPr>
                            <m:sty m:val="p"/>
                          </m:rPr>
                          <a:rPr lang="en-US">
                            <a:latin typeface="Cambria Math" panose="02040503050406030204" pitchFamily="18" charset="0"/>
                          </a:rPr>
                          <m:t>Au</m:t>
                        </m:r>
                      </m:e>
                    </m:sPre>
                  </m:oMath>
                </a14:m>
                <a:r>
                  <a:rPr lang="en-US" dirty="0"/>
                  <a:t> nucleus</a:t>
                </a:r>
              </a:p>
              <a:p>
                <a:pPr lvl="1"/>
                <a:r>
                  <a:rPr lang="en-US" dirty="0"/>
                  <a:t>The probability of this depends on the </a:t>
                </a:r>
                <a:r>
                  <a:rPr lang="en-US" i="1" dirty="0"/>
                  <a:t>neutron cross section</a:t>
                </a:r>
                <a:r>
                  <a:rPr lang="en-US" dirty="0"/>
                  <a:t> </a:t>
                </a:r>
              </a:p>
              <a:p>
                <a:pPr lvl="1"/>
                <a:r>
                  <a:rPr lang="en-US" dirty="0"/>
                  <a:t>(Roughly, how big the nucleus “looks” to the neutron)</a:t>
                </a:r>
              </a:p>
            </p:txBody>
          </p:sp>
        </mc:Choice>
        <mc:Fallback xmlns="">
          <p:sp>
            <p:nvSpPr>
              <p:cNvPr id="3" name="Content Placeholder 2">
                <a:extLst>
                  <a:ext uri="{FF2B5EF4-FFF2-40B4-BE49-F238E27FC236}">
                    <a16:creationId xmlns:a16="http://schemas.microsoft.com/office/drawing/2014/main" id="{CCBAAB87-E711-4CFC-99E2-A8B91788BA2C}"/>
                  </a:ext>
                </a:extLst>
              </p:cNvPr>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en-US">
                    <a:noFill/>
                  </a:rPr>
                  <a:t> </a:t>
                </a:r>
              </a:p>
            </p:txBody>
          </p:sp>
        </mc:Fallback>
      </mc:AlternateContent>
    </p:spTree>
    <p:extLst>
      <p:ext uri="{BB962C8B-B14F-4D97-AF65-F5344CB8AC3E}">
        <p14:creationId xmlns:p14="http://schemas.microsoft.com/office/powerpoint/2010/main" val="151447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F542-E35F-41FC-8869-C5F233AF3C5E}"/>
              </a:ext>
            </a:extLst>
          </p:cNvPr>
          <p:cNvSpPr>
            <a:spLocks noGrp="1"/>
          </p:cNvSpPr>
          <p:nvPr>
            <p:ph type="title"/>
          </p:nvPr>
        </p:nvSpPr>
        <p:spPr/>
        <p:txBody>
          <a:bodyPr/>
          <a:lstStyle/>
          <a:p>
            <a:r>
              <a:rPr lang="en-US" dirty="0"/>
              <a:t>Nuclear Reactions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8CCFC7-CCE1-4C93-9103-EEF4049AB417}"/>
                  </a:ext>
                </a:extLst>
              </p:cNvPr>
              <p:cNvSpPr>
                <a:spLocks noGrp="1"/>
              </p:cNvSpPr>
              <p:nvPr>
                <p:ph idx="1"/>
              </p:nvPr>
            </p:nvSpPr>
            <p:spPr/>
            <p:txBody>
              <a:bodyPr/>
              <a:lstStyle/>
              <a:p>
                <a:r>
                  <a:rPr lang="en-US" dirty="0"/>
                  <a:t>We have now produced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79</m:t>
                        </m:r>
                      </m:sub>
                      <m:sup>
                        <m:r>
                          <a:rPr lang="en-US" i="1">
                            <a:latin typeface="Cambria Math" panose="02040503050406030204" pitchFamily="18" charset="0"/>
                          </a:rPr>
                          <m:t>19</m:t>
                        </m:r>
                        <m:r>
                          <a:rPr lang="en-US" b="0" i="1" smtClean="0">
                            <a:latin typeface="Cambria Math" panose="02040503050406030204" pitchFamily="18" charset="0"/>
                          </a:rPr>
                          <m:t>8</m:t>
                        </m:r>
                      </m:sup>
                      <m:e>
                        <m:r>
                          <m:rPr>
                            <m:sty m:val="p"/>
                          </m:rPr>
                          <a:rPr lang="en-US">
                            <a:latin typeface="Cambria Math" panose="02040503050406030204" pitchFamily="18" charset="0"/>
                          </a:rPr>
                          <m:t>Au</m:t>
                        </m:r>
                      </m:e>
                    </m:sPre>
                  </m:oMath>
                </a14:m>
                <a:r>
                  <a:rPr lang="en-US" dirty="0"/>
                  <a:t>!</a:t>
                </a:r>
              </a:p>
              <a:p>
                <a:pPr lvl="1"/>
                <a14:m>
                  <m:oMath xmlns:m="http://schemas.openxmlformats.org/officeDocument/2006/math">
                    <m:sPre>
                      <m:sPrePr>
                        <m:ctrlPr>
                          <a:rPr lang="en-US" i="1" smtClean="0">
                            <a:latin typeface="Cambria Math" panose="02040503050406030204" pitchFamily="18" charset="0"/>
                          </a:rPr>
                        </m:ctrlPr>
                      </m:sPrePr>
                      <m:sub>
                        <m:r>
                          <a:rPr lang="en-US" i="1">
                            <a:latin typeface="Cambria Math" panose="02040503050406030204" pitchFamily="18" charset="0"/>
                          </a:rPr>
                          <m:t>79</m:t>
                        </m:r>
                      </m:sub>
                      <m:sup>
                        <m:r>
                          <a:rPr lang="en-US" i="1">
                            <a:latin typeface="Cambria Math" panose="02040503050406030204" pitchFamily="18" charset="0"/>
                          </a:rPr>
                          <m:t>197</m:t>
                        </m:r>
                      </m:sup>
                      <m:e>
                        <m:r>
                          <m:rPr>
                            <m:sty m:val="p"/>
                          </m:rPr>
                          <a:rPr lang="en-US">
                            <a:latin typeface="Cambria Math" panose="02040503050406030204" pitchFamily="18" charset="0"/>
                          </a:rPr>
                          <m:t>A</m:t>
                        </m:r>
                        <m:r>
                          <m:rPr>
                            <m:sty m:val="p"/>
                          </m:rPr>
                          <a:rPr lang="en-US" b="0" i="0" smtClean="0">
                            <a:latin typeface="Cambria Math" panose="02040503050406030204" pitchFamily="18" charset="0"/>
                          </a:rPr>
                          <m:t>u</m:t>
                        </m:r>
                      </m:e>
                    </m:sPre>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0</m:t>
                        </m:r>
                      </m:sub>
                      <m:sup>
                        <m:r>
                          <a:rPr lang="en-US" b="0" i="1" smtClean="0">
                            <a:latin typeface="Cambria Math" panose="02040503050406030204" pitchFamily="18" charset="0"/>
                          </a:rPr>
                          <m:t>1</m:t>
                        </m:r>
                      </m:sup>
                      <m:e>
                        <m:r>
                          <m:rPr>
                            <m:sty m:val="p"/>
                          </m:rPr>
                          <a:rPr lang="en-US" b="0" i="0" smtClean="0">
                            <a:latin typeface="Cambria Math" panose="02040503050406030204" pitchFamily="18" charset="0"/>
                          </a:rPr>
                          <m:t>n</m:t>
                        </m:r>
                      </m:e>
                    </m:sPre>
                    <m:r>
                      <a:rPr lang="en-US" b="0" i="1" smtClean="0">
                        <a:latin typeface="Cambria Math" panose="02040503050406030204" pitchFamily="18" charset="0"/>
                        <a:ea typeface="Cambria Math" panose="02040503050406030204" pitchFamily="18" charset="0"/>
                      </a:rPr>
                      <m:t>→</m:t>
                    </m:r>
                    <m:sPre>
                      <m:sPrePr>
                        <m:ctrlPr>
                          <a:rPr lang="en-US" b="0" i="1" smtClean="0">
                            <a:latin typeface="Cambria Math" panose="02040503050406030204" pitchFamily="18" charset="0"/>
                            <a:ea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79</m:t>
                        </m:r>
                      </m:sub>
                      <m:sup>
                        <m:r>
                          <a:rPr lang="en-US" b="0" i="1" smtClean="0">
                            <a:latin typeface="Cambria Math" panose="02040503050406030204" pitchFamily="18" charset="0"/>
                            <a:ea typeface="Cambria Math" panose="02040503050406030204" pitchFamily="18" charset="0"/>
                          </a:rPr>
                          <m:t>198</m:t>
                        </m:r>
                      </m:sup>
                      <m:e>
                        <m:r>
                          <m:rPr>
                            <m:sty m:val="p"/>
                          </m:rPr>
                          <a:rPr lang="en-US" b="0" i="0" smtClean="0">
                            <a:latin typeface="Cambria Math" panose="02040503050406030204" pitchFamily="18" charset="0"/>
                            <a:ea typeface="Cambria Math" panose="02040503050406030204" pitchFamily="18" charset="0"/>
                          </a:rPr>
                          <m:t>Au</m:t>
                        </m:r>
                      </m:e>
                    </m:sPre>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γ</m:t>
                    </m:r>
                  </m:oMath>
                </a14:m>
                <a:endParaRPr lang="en-US" dirty="0"/>
              </a:p>
              <a:p>
                <a:r>
                  <a:rPr lang="en-US" dirty="0"/>
                  <a:t>This is an </a:t>
                </a:r>
                <a:r>
                  <a:rPr lang="en-US" u="sng" dirty="0"/>
                  <a:t>unstable</a:t>
                </a:r>
                <a:r>
                  <a:rPr lang="en-US" dirty="0"/>
                  <a:t> isotope of gold</a:t>
                </a:r>
              </a:p>
            </p:txBody>
          </p:sp>
        </mc:Choice>
        <mc:Fallback xmlns="">
          <p:sp>
            <p:nvSpPr>
              <p:cNvPr id="3" name="Content Placeholder 2">
                <a:extLst>
                  <a:ext uri="{FF2B5EF4-FFF2-40B4-BE49-F238E27FC236}">
                    <a16:creationId xmlns:a16="http://schemas.microsoft.com/office/drawing/2014/main" id="{9C8CCFC7-CCE1-4C93-9103-EEF4049AB417}"/>
                  </a:ext>
                </a:extLst>
              </p:cNvPr>
              <p:cNvSpPr>
                <a:spLocks noGrp="1" noRot="1" noChangeAspect="1" noMove="1" noResize="1" noEditPoints="1" noAdjustHandles="1" noChangeArrowheads="1" noChangeShapeType="1" noTextEdit="1"/>
              </p:cNvSpPr>
              <p:nvPr>
                <p:ph idx="1"/>
              </p:nvPr>
            </p:nvSpPr>
            <p:spPr>
              <a:blipFill>
                <a:blip r:embed="rId2"/>
                <a:stretch>
                  <a:fillRect l="-1704" t="-1348"/>
                </a:stretch>
              </a:blipFill>
            </p:spPr>
            <p:txBody>
              <a:bodyPr/>
              <a:lstStyle/>
              <a:p>
                <a:r>
                  <a:rPr lang="en-US">
                    <a:noFill/>
                  </a:rPr>
                  <a:t> </a:t>
                </a:r>
              </a:p>
            </p:txBody>
          </p:sp>
        </mc:Fallback>
      </mc:AlternateContent>
    </p:spTree>
    <p:extLst>
      <p:ext uri="{BB962C8B-B14F-4D97-AF65-F5344CB8AC3E}">
        <p14:creationId xmlns:p14="http://schemas.microsoft.com/office/powerpoint/2010/main" val="400322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AD7CA7-5A3E-4C23-82DB-7FAC210A45DE}"/>
              </a:ext>
            </a:extLst>
          </p:cNvPr>
          <p:cNvSpPr/>
          <p:nvPr/>
        </p:nvSpPr>
        <p:spPr>
          <a:xfrm>
            <a:off x="1143000" y="1417638"/>
            <a:ext cx="6967728" cy="5019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7209C-B810-492E-9482-C23F26381889}"/>
              </a:ext>
            </a:extLst>
          </p:cNvPr>
          <p:cNvSpPr>
            <a:spLocks noGrp="1"/>
          </p:cNvSpPr>
          <p:nvPr>
            <p:ph type="title"/>
          </p:nvPr>
        </p:nvSpPr>
        <p:spPr/>
        <p:txBody>
          <a:bodyPr/>
          <a:lstStyle/>
          <a:p>
            <a:r>
              <a:rPr lang="en-US" dirty="0"/>
              <a:t>Nuclear Reactions</a:t>
            </a:r>
          </a:p>
        </p:txBody>
      </p:sp>
      <p:pic>
        <p:nvPicPr>
          <p:cNvPr id="1026" name="Picture 2">
            <a:extLst>
              <a:ext uri="{FF2B5EF4-FFF2-40B4-BE49-F238E27FC236}">
                <a16:creationId xmlns:a16="http://schemas.microsoft.com/office/drawing/2014/main" id="{83ECB3E5-4493-49A2-9B58-FE2F2D319A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319" y="1600200"/>
            <a:ext cx="6401362"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A91A1A-80F8-4619-9B1A-BCF42EF33CB0}"/>
              </a:ext>
            </a:extLst>
          </p:cNvPr>
          <p:cNvSpPr txBox="1"/>
          <p:nvPr/>
        </p:nvSpPr>
        <p:spPr>
          <a:xfrm>
            <a:off x="1556728" y="6581001"/>
            <a:ext cx="6140271" cy="276999"/>
          </a:xfrm>
          <a:prstGeom prst="rect">
            <a:avLst/>
          </a:prstGeom>
          <a:noFill/>
        </p:spPr>
        <p:txBody>
          <a:bodyPr wrap="none" rtlCol="0">
            <a:spAutoFit/>
          </a:bodyPr>
          <a:lstStyle/>
          <a:p>
            <a:r>
              <a:rPr lang="en-US" sz="1200" dirty="0">
                <a:hlinkClick r:id="rId3"/>
              </a:rPr>
              <a:t>https://commons.wikimedia.org/wiki/File:Au-198_Decay_Scheme.svg</a:t>
            </a:r>
            <a:r>
              <a:rPr lang="en-US" sz="1200" dirty="0"/>
              <a:t> </a:t>
            </a:r>
            <a:r>
              <a:rPr lang="en-US" sz="1200" dirty="0">
                <a:solidFill>
                  <a:schemeClr val="bg1"/>
                </a:solidFill>
              </a:rPr>
              <a:t>Public Domain </a:t>
            </a:r>
            <a:r>
              <a:rPr lang="en-US" sz="1200" dirty="0" err="1">
                <a:solidFill>
                  <a:schemeClr val="bg1"/>
                </a:solidFill>
              </a:rPr>
              <a:t>Daveturnr</a:t>
            </a:r>
            <a:endParaRPr lang="en-US" sz="1200" dirty="0">
              <a:solidFill>
                <a:schemeClr val="bg1"/>
              </a:solidFill>
            </a:endParaRPr>
          </a:p>
        </p:txBody>
      </p:sp>
    </p:spTree>
    <p:extLst>
      <p:ext uri="{BB962C8B-B14F-4D97-AF65-F5344CB8AC3E}">
        <p14:creationId xmlns:p14="http://schemas.microsoft.com/office/powerpoint/2010/main" val="1394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5691-EAD2-42F3-BB09-D7A1CA7A0634}"/>
              </a:ext>
            </a:extLst>
          </p:cNvPr>
          <p:cNvSpPr>
            <a:spLocks noGrp="1"/>
          </p:cNvSpPr>
          <p:nvPr>
            <p:ph type="title"/>
          </p:nvPr>
        </p:nvSpPr>
        <p:spPr/>
        <p:txBody>
          <a:bodyPr/>
          <a:lstStyle/>
          <a:p>
            <a:r>
              <a:rPr lang="en-US" dirty="0"/>
              <a:t>Nuclear Reactions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D90480-05C8-4E70-90FB-2AEDEDEADF70}"/>
                  </a:ext>
                </a:extLst>
              </p:cNvPr>
              <p:cNvSpPr>
                <a:spLocks noGrp="1"/>
              </p:cNvSpPr>
              <p:nvPr>
                <p:ph idx="1"/>
              </p:nvPr>
            </p:nvSpPr>
            <p:spPr/>
            <p:txBody>
              <a:bodyPr>
                <a:normAutofit/>
              </a:bodyPr>
              <a:lstStyle/>
              <a:p>
                <a:r>
                  <a:rPr lang="en-US" dirty="0"/>
                  <a:t>This is </a:t>
                </a:r>
                <a:r>
                  <a:rPr lang="en-US" i="1" dirty="0"/>
                  <a:t>extremely powerful</a:t>
                </a:r>
              </a:p>
              <a:p>
                <a:r>
                  <a:rPr lang="en-US" dirty="0"/>
                  <a:t>Through the use of neutrons, we have:</a:t>
                </a:r>
              </a:p>
              <a:p>
                <a:pPr lvl="1"/>
                <a:r>
                  <a:rPr lang="en-US" dirty="0"/>
                  <a:t>Turned stable gold into radioactive gold</a:t>
                </a:r>
              </a:p>
              <a:p>
                <a:pPr lvl="1"/>
                <a:r>
                  <a:rPr lang="en-US" dirty="0"/>
                  <a:t>Eventually turned gold into an entirely different element </a:t>
                </a:r>
                <a14:m>
                  <m:oMath xmlns:m="http://schemas.openxmlformats.org/officeDocument/2006/math">
                    <m:d>
                      <m:dPr>
                        <m:ctrlPr>
                          <a:rPr lang="en-US" i="1" smtClean="0">
                            <a:latin typeface="Cambria Math" panose="02040503050406030204" pitchFamily="18" charset="0"/>
                          </a:rPr>
                        </m:ctrlPr>
                      </m:dPr>
                      <m:e>
                        <m:sPre>
                          <m:sPrePr>
                            <m:ctrlPr>
                              <a:rPr lang="en-US" i="1" smtClean="0">
                                <a:latin typeface="Cambria Math" panose="02040503050406030204" pitchFamily="18" charset="0"/>
                              </a:rPr>
                            </m:ctrlPr>
                          </m:sPrePr>
                          <m:sub>
                            <m:r>
                              <a:rPr lang="en-US" b="0" i="1" smtClean="0">
                                <a:latin typeface="Cambria Math" panose="02040503050406030204" pitchFamily="18" charset="0"/>
                              </a:rPr>
                              <m:t>80</m:t>
                            </m:r>
                          </m:sub>
                          <m:sup>
                            <m:r>
                              <a:rPr lang="en-US" b="0" i="1" smtClean="0">
                                <a:latin typeface="Cambria Math" panose="02040503050406030204" pitchFamily="18" charset="0"/>
                              </a:rPr>
                              <m:t>198</m:t>
                            </m:r>
                          </m:sup>
                          <m:e>
                            <m:r>
                              <m:rPr>
                                <m:sty m:val="p"/>
                              </m:rPr>
                              <a:rPr lang="en-US" b="0" i="0" smtClean="0">
                                <a:latin typeface="Cambria Math" panose="02040503050406030204" pitchFamily="18" charset="0"/>
                              </a:rPr>
                              <m:t>Hg</m:t>
                            </m:r>
                          </m:e>
                        </m:sPre>
                      </m:e>
                    </m:d>
                  </m:oMath>
                </a14:m>
                <a:endParaRPr lang="en-US" dirty="0"/>
              </a:p>
              <a:p>
                <a:r>
                  <a:rPr lang="en-US" dirty="0"/>
                  <a:t>You can’t do that in chemistry!</a:t>
                </a:r>
              </a:p>
              <a:p>
                <a:r>
                  <a:rPr lang="en-US" b="1" dirty="0"/>
                  <a:t>Conclusion: in nuclear reactions, neutrons are everything</a:t>
                </a:r>
              </a:p>
            </p:txBody>
          </p:sp>
        </mc:Choice>
        <mc:Fallback xmlns="">
          <p:sp>
            <p:nvSpPr>
              <p:cNvPr id="3" name="Content Placeholder 2">
                <a:extLst>
                  <a:ext uri="{FF2B5EF4-FFF2-40B4-BE49-F238E27FC236}">
                    <a16:creationId xmlns:a16="http://schemas.microsoft.com/office/drawing/2014/main" id="{61D90480-05C8-4E70-90FB-2AEDEDEADF70}"/>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57303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1D76-999A-4CD5-B11C-1CA21FDCF108}"/>
              </a:ext>
            </a:extLst>
          </p:cNvPr>
          <p:cNvSpPr>
            <a:spLocks noGrp="1"/>
          </p:cNvSpPr>
          <p:nvPr>
            <p:ph type="title"/>
          </p:nvPr>
        </p:nvSpPr>
        <p:spPr/>
        <p:txBody>
          <a:bodyPr/>
          <a:lstStyle/>
          <a:p>
            <a:r>
              <a:rPr lang="en-US" dirty="0"/>
              <a:t>Fission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534FDF-4261-47B5-9182-F6D4D4C733A8}"/>
                  </a:ext>
                </a:extLst>
              </p:cNvPr>
              <p:cNvSpPr>
                <a:spLocks noGrp="1"/>
              </p:cNvSpPr>
              <p:nvPr>
                <p:ph idx="1"/>
              </p:nvPr>
            </p:nvSpPr>
            <p:spPr/>
            <p:txBody>
              <a:bodyPr/>
              <a:lstStyle/>
              <a:p>
                <a:r>
                  <a:rPr lang="en-US" dirty="0"/>
                  <a:t>In fission, a nucleus of a heavy isotope splits into two lighter isotopes</a:t>
                </a:r>
              </a:p>
              <a:p>
                <a:pPr lvl="1"/>
                <a:r>
                  <a:rPr lang="en-US" dirty="0"/>
                  <a:t>Releases fission products + neutrons + energy</a:t>
                </a:r>
              </a:p>
              <a:p>
                <a:r>
                  <a:rPr lang="en-US" dirty="0"/>
                  <a:t>Fission can happen naturally (spontaneously) to some heavy isotopes, like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98</m:t>
                        </m:r>
                      </m:sub>
                      <m:sup>
                        <m:r>
                          <a:rPr lang="en-US" b="0" i="1" smtClean="0">
                            <a:latin typeface="Cambria Math" panose="02040503050406030204" pitchFamily="18" charset="0"/>
                          </a:rPr>
                          <m:t>252</m:t>
                        </m:r>
                      </m:sup>
                      <m:e>
                        <m:r>
                          <m:rPr>
                            <m:sty m:val="p"/>
                          </m:rPr>
                          <a:rPr lang="en-US" b="0" i="0" smtClean="0">
                            <a:latin typeface="Cambria Math" panose="02040503050406030204" pitchFamily="18" charset="0"/>
                          </a:rPr>
                          <m:t>Cf</m:t>
                        </m:r>
                      </m:e>
                    </m:sPre>
                  </m:oMath>
                </a14:m>
                <a:endParaRPr lang="en-US" dirty="0"/>
              </a:p>
            </p:txBody>
          </p:sp>
        </mc:Choice>
        <mc:Fallback xmlns="">
          <p:sp>
            <p:nvSpPr>
              <p:cNvPr id="3" name="Content Placeholder 2">
                <a:extLst>
                  <a:ext uri="{FF2B5EF4-FFF2-40B4-BE49-F238E27FC236}">
                    <a16:creationId xmlns:a16="http://schemas.microsoft.com/office/drawing/2014/main" id="{F2534FDF-4261-47B5-9182-F6D4D4C733A8}"/>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45318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4D1D-B68F-4C3C-941C-B515F9E62EB5}"/>
              </a:ext>
            </a:extLst>
          </p:cNvPr>
          <p:cNvSpPr>
            <a:spLocks noGrp="1"/>
          </p:cNvSpPr>
          <p:nvPr>
            <p:ph type="title"/>
          </p:nvPr>
        </p:nvSpPr>
        <p:spPr/>
        <p:txBody>
          <a:bodyPr/>
          <a:lstStyle/>
          <a:p>
            <a:r>
              <a:rPr lang="en-US" dirty="0"/>
              <a:t>Neutron-Triggered Fission</a:t>
            </a:r>
          </a:p>
        </p:txBody>
      </p:sp>
      <p:sp>
        <p:nvSpPr>
          <p:cNvPr id="3" name="Content Placeholder 2">
            <a:extLst>
              <a:ext uri="{FF2B5EF4-FFF2-40B4-BE49-F238E27FC236}">
                <a16:creationId xmlns:a16="http://schemas.microsoft.com/office/drawing/2014/main" id="{739AEDC4-6C84-4774-AEE6-B5C9E3E0D21E}"/>
              </a:ext>
            </a:extLst>
          </p:cNvPr>
          <p:cNvSpPr>
            <a:spLocks noGrp="1"/>
          </p:cNvSpPr>
          <p:nvPr>
            <p:ph idx="1"/>
          </p:nvPr>
        </p:nvSpPr>
        <p:spPr>
          <a:xfrm>
            <a:off x="457200" y="1600202"/>
            <a:ext cx="8229600" cy="1990723"/>
          </a:xfrm>
        </p:spPr>
        <p:txBody>
          <a:bodyPr>
            <a:normAutofit fontScale="85000" lnSpcReduction="20000"/>
          </a:bodyPr>
          <a:lstStyle/>
          <a:p>
            <a:r>
              <a:rPr lang="en-US" dirty="0"/>
              <a:t>More commonly, fission happens when a large nucleus gets hit by a neutron</a:t>
            </a:r>
          </a:p>
          <a:p>
            <a:r>
              <a:rPr lang="en-US" dirty="0"/>
              <a:t>This results in:</a:t>
            </a:r>
          </a:p>
          <a:p>
            <a:pPr lvl="1"/>
            <a:r>
              <a:rPr lang="en-US" dirty="0"/>
              <a:t>Daughter isotopes (fission products)</a:t>
            </a:r>
          </a:p>
          <a:p>
            <a:pPr lvl="1"/>
            <a:r>
              <a:rPr lang="en-US" dirty="0"/>
              <a:t>Neutron(s) (usually)</a:t>
            </a:r>
          </a:p>
        </p:txBody>
      </p:sp>
      <p:pic>
        <p:nvPicPr>
          <p:cNvPr id="6148" name="Picture 4">
            <a:extLst>
              <a:ext uri="{FF2B5EF4-FFF2-40B4-BE49-F238E27FC236}">
                <a16:creationId xmlns:a16="http://schemas.microsoft.com/office/drawing/2014/main" id="{2A1849B9-1765-4139-A901-A28FB3836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527" y="3741418"/>
            <a:ext cx="4830945" cy="3032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3AFDAA-96FB-4FC1-B790-553DFAEA859D}"/>
              </a:ext>
            </a:extLst>
          </p:cNvPr>
          <p:cNvSpPr txBox="1"/>
          <p:nvPr/>
        </p:nvSpPr>
        <p:spPr>
          <a:xfrm>
            <a:off x="0" y="6127847"/>
            <a:ext cx="1496290" cy="646331"/>
          </a:xfrm>
          <a:prstGeom prst="rect">
            <a:avLst/>
          </a:prstGeom>
          <a:noFill/>
        </p:spPr>
        <p:txBody>
          <a:bodyPr wrap="square" rtlCol="0">
            <a:spAutoFit/>
          </a:bodyPr>
          <a:lstStyle/>
          <a:p>
            <a:r>
              <a:rPr lang="en-US" sz="1200" dirty="0">
                <a:hlinkClick r:id="rId3"/>
              </a:rPr>
              <a:t>https://www.atomicarchive.com/science/fission/index.html</a:t>
            </a:r>
            <a:endParaRPr lang="en-US" sz="1200" dirty="0"/>
          </a:p>
        </p:txBody>
      </p:sp>
    </p:spTree>
    <p:extLst>
      <p:ext uri="{BB962C8B-B14F-4D97-AF65-F5344CB8AC3E}">
        <p14:creationId xmlns:p14="http://schemas.microsoft.com/office/powerpoint/2010/main" val="3847148064"/>
      </p:ext>
    </p:extLst>
  </p:cSld>
  <p:clrMapOvr>
    <a:masterClrMapping/>
  </p:clrMapOvr>
</p:sld>
</file>

<file path=ppt/theme/theme1.xml><?xml version="1.0" encoding="utf-8"?>
<a:theme xmlns:a="http://schemas.openxmlformats.org/drawingml/2006/main" name="69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696.potx" id="{39C6BC97-9267-4EEB-A1AF-58D21201F08D}" vid="{485BC204-C177-4108-8C25-7CCEC8E68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696</Template>
  <TotalTime>16415</TotalTime>
  <Words>1009</Words>
  <Application>Microsoft Office PowerPoint</Application>
  <PresentationFormat>On-screen Show (4:3)</PresentationFormat>
  <Paragraphs>112</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696</vt:lpstr>
      <vt:lpstr>Nuclear Physics:  An Engineering Perspective</vt:lpstr>
      <vt:lpstr>Nuclear Reactions</vt:lpstr>
      <vt:lpstr>Nuclear Reactions</vt:lpstr>
      <vt:lpstr>Nuclear Reactions</vt:lpstr>
      <vt:lpstr>Nuclear Reactions</vt:lpstr>
      <vt:lpstr>Nuclear Reactions</vt:lpstr>
      <vt:lpstr>Nuclear Reactions</vt:lpstr>
      <vt:lpstr>Fission</vt:lpstr>
      <vt:lpstr>Neutron-Triggered Fission</vt:lpstr>
      <vt:lpstr>Case Study: U-235</vt:lpstr>
      <vt:lpstr>Case Study: U-235</vt:lpstr>
      <vt:lpstr>Case Study: U-235</vt:lpstr>
      <vt:lpstr>Case Study: U-235</vt:lpstr>
      <vt:lpstr>Criticality</vt:lpstr>
      <vt:lpstr>Criticality</vt:lpstr>
      <vt:lpstr>Criticality</vt:lpstr>
      <vt:lpstr>Criticality</vt:lpstr>
      <vt:lpstr>Criticality</vt:lpstr>
      <vt:lpstr>Criticality</vt:lpstr>
      <vt:lpstr>Further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Physics:  An Engineering Perspective</dc:title>
  <dc:creator>Carlos Gross Jones</dc:creator>
  <cp:lastModifiedBy>Carlos</cp:lastModifiedBy>
  <cp:revision>71</cp:revision>
  <dcterms:created xsi:type="dcterms:W3CDTF">2020-05-16T14:00:58Z</dcterms:created>
  <dcterms:modified xsi:type="dcterms:W3CDTF">2020-09-08T01:42:14Z</dcterms:modified>
</cp:coreProperties>
</file>