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5FF"/>
    <a:srgbClr val="4F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88FA-EECA-4DFD-91D1-D4BBF2A8617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014-37AE-42A7-951E-FC06C508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6C0C-9CCD-40A7-AFEB-4702F898E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8D01-6BD5-4A7B-9CB1-F3D491448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EEF3-1281-492C-B7AC-7B4690A6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9D7B-B00E-47F4-92EA-443037A8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B641-50A4-4C5E-9F54-7B6C9FFF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FC8F-1227-4949-BF3F-764293A6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E0E2-6944-4ED3-B707-D9AD3496F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20EB-0A29-40C8-A6C3-DC53F80D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32B8-C4C1-4F56-A18A-83EE1B41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70E3-200D-4A4A-AA2A-F7280362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34012-5D3A-4099-8A1E-D0859D29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D0D7-BCC3-4FB2-9AC1-3EA1D95E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6E12-4D83-4FCC-BA3A-16BF443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60AD-42C2-4E2B-907B-E6795CE6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7799-C344-4A4F-B252-3E6EE0DA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CA59-FAD5-4D9C-889F-BB211495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7B9E-2AA4-4629-9B5E-A060356B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295C-FB6C-4186-97C2-E5077C40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4164-997F-4F02-94AC-64595F84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7CD9-B8D8-4F48-9ED5-40DAEC1B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59F-9945-4ECB-A408-EC0E0EF0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3AF3-E2A4-4A14-B2DD-D8ADBCCF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B862-D75C-4CF4-861D-629997A2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F1DE-2EC8-4996-BF72-883CEBF1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C089-1DA3-4C99-8D08-12F90E9C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3028-716D-4946-AC35-C82E5AD3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7262-71CE-4908-A094-C311947B1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A7903-7FC3-404D-BE95-645DAEF9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49A6-4050-4BFA-BC95-41FE25B4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D6E5-0572-42A7-BB12-ED725EF7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1AE7-408D-4580-BB58-740D53CE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A83-BE9D-402C-9052-1A3A0B9E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2A8FC-8126-4030-8D70-55A49CA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08B09-BAE6-434A-82B2-E890B388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BA2F6-F343-4425-AB5E-B40802BE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A214D-3057-40F1-B81D-757C5B817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FB575-F7D7-4BC0-A283-4B09345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3A3F-4B72-46EF-B6BF-5F54F40F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2CD70-FE70-4BFA-A6FA-A290716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1890-E07F-4BA4-A50C-82C21A9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D83FA-0954-4262-ABA0-4EBE6AD5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56E2D-4757-4556-B031-9115E7CF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C2A96-1187-4395-9C90-A132DF8C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05022-FEE4-4A76-8CEE-A050A9B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EFF78-DEA2-47C0-AD12-E2B50EBF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ADE6-1FE6-45F9-9B54-75D08791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121-F90F-463D-9F6D-4FA315B0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D0B6-5E3B-456D-B18C-6E13898B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47387-D61A-4DA0-B033-A7B416DB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CA717-AABC-486E-9CD9-68BC049E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84916-F907-4CFB-9E81-C5687A2E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2493-B66B-43A5-B773-AB4D2D89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8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7743-A38D-4B9E-AE2C-F336EBCC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52742-512D-416E-80E4-EDD2F465E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BD417-4FA2-4421-A96E-4D6669D3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79F9-B02B-4055-B601-D5C81055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1005-054A-416A-B271-DE66E6D7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4E2D-DD98-4302-9D4D-924A9C73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377B5-E6E1-404D-8147-1FB33D62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58A9-41D9-46F5-A817-117BFCCC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26E7-45C6-45E0-9111-EC7161265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337D-7DBB-4B22-858A-6823E00D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9D97-0A6A-477A-A090-346EA3768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8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difficult it is to move some electrical charge from one point to another</a:t>
            </a:r>
          </a:p>
          <a:p>
            <a:r>
              <a:rPr lang="en-US" dirty="0"/>
              <a:t>Measured in Volts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V</a:t>
            </a:r>
            <a:endParaRPr lang="en-US" dirty="0"/>
          </a:p>
          <a:p>
            <a:r>
              <a:rPr lang="en-US" dirty="0"/>
              <a:t>Always a </a:t>
            </a:r>
            <a:r>
              <a:rPr lang="en-US" b="1" dirty="0"/>
              <a:t>relative term</a:t>
            </a:r>
            <a:endParaRPr lang="en-US" dirty="0"/>
          </a:p>
          <a:p>
            <a:pPr lvl="1"/>
            <a:r>
              <a:rPr lang="en-US" dirty="0"/>
              <a:t>I.e., voltage is between two points</a:t>
            </a:r>
          </a:p>
          <a:p>
            <a:pPr lvl="1"/>
            <a:r>
              <a:rPr lang="en-US" dirty="0"/>
              <a:t>If not otherwise specified, voltage is assumed to be relative to the Earth (in electrical engineering) or an infinite distance away from a point charge (physics)</a:t>
            </a:r>
          </a:p>
          <a:p>
            <a:pPr lvl="1"/>
            <a:r>
              <a:rPr lang="en-US" dirty="0"/>
              <a:t>Generally speaking, you can choose your reference (ground) to be anything you like, and the math will work out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Ground or “Earth ground”: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“Chassis ground”: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6818"/>
          <a:stretch/>
        </p:blipFill>
        <p:spPr>
          <a:xfrm>
            <a:off x="3770918" y="5872915"/>
            <a:ext cx="961338" cy="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189" y="5139611"/>
            <a:ext cx="815468" cy="6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symbol for a </a:t>
            </a:r>
            <a:r>
              <a:rPr lang="en-US" i="1" dirty="0"/>
              <a:t>cell:</a:t>
            </a:r>
          </a:p>
          <a:p>
            <a:pPr lvl="1"/>
            <a:r>
              <a:rPr lang="en-US" dirty="0"/>
              <a:t>Cells generate a constant voltage across their poles</a:t>
            </a:r>
          </a:p>
          <a:p>
            <a:r>
              <a:rPr lang="en-US" dirty="0"/>
              <a:t>This is the symbol for a </a:t>
            </a:r>
            <a:r>
              <a:rPr lang="en-US" i="1" dirty="0"/>
              <a:t>battery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Batteries are made up of several cells</a:t>
            </a:r>
          </a:p>
          <a:p>
            <a:r>
              <a:rPr lang="en-US" dirty="0"/>
              <a:t>Usually, you just use a battery symbol, with the voltage written next to it:</a:t>
            </a:r>
          </a:p>
          <a:p>
            <a:endParaRPr lang="en-US" dirty="0"/>
          </a:p>
          <a:p>
            <a:r>
              <a:rPr lang="en-US" dirty="0"/>
              <a:t>Alternatively, a </a:t>
            </a:r>
            <a:r>
              <a:rPr lang="en-US" i="1" dirty="0"/>
              <a:t>constant voltage source </a:t>
            </a:r>
            <a:r>
              <a:rPr lang="en-US" dirty="0"/>
              <a:t>symbol may be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78" y="1526367"/>
            <a:ext cx="971550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28" y="2664007"/>
            <a:ext cx="1215563" cy="883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368" y="4123112"/>
            <a:ext cx="749571" cy="668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6939" y="42725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324" y="5765626"/>
            <a:ext cx="659044" cy="64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8437" y="590257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V</a:t>
            </a:r>
          </a:p>
        </p:txBody>
      </p:sp>
      <p:sp>
        <p:nvSpPr>
          <p:cNvPr id="10" name="Oval 9"/>
          <p:cNvSpPr/>
          <p:nvPr/>
        </p:nvSpPr>
        <p:spPr>
          <a:xfrm>
            <a:off x="3554887" y="5792137"/>
            <a:ext cx="590204" cy="590204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50001" y="590257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5865" y="5859121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endParaRPr lang="en-US" dirty="0"/>
          </a:p>
        </p:txBody>
      </p: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167846" y="5495827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8525" y="6382341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49989" y="5495826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41814" y="6382340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4597" y="574663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2292" y="6118016"/>
            <a:ext cx="25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1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circuits are identical, just with different choices of ground: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700042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analogy: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r>
              <a:rPr lang="en-US" dirty="0"/>
              <a:t>Similarly, pressure is usually assumed to be with respect to the atmosphere unless otherwise stated</a:t>
            </a:r>
          </a:p>
          <a:p>
            <a:pPr lvl="1"/>
            <a:r>
              <a:rPr lang="en-US" dirty="0"/>
              <a:t>E.g., 10 PSI is pressure above atmosphere; -10 PSI is pressure below atmosphere (i.e. vacuum)</a:t>
            </a:r>
          </a:p>
          <a:p>
            <a:pPr lvl="1"/>
            <a:r>
              <a:rPr lang="en-US" dirty="0"/>
              <a:t>Atmosphere is the “ground”</a:t>
            </a:r>
          </a:p>
          <a:p>
            <a:pPr lvl="1"/>
            <a:r>
              <a:rPr lang="en-US" dirty="0"/>
              <a:t>However, you can also just measure the pressure </a:t>
            </a:r>
            <a:r>
              <a:rPr lang="en-US" i="1" dirty="0"/>
              <a:t>between</a:t>
            </a:r>
            <a:r>
              <a:rPr lang="en-US" dirty="0"/>
              <a:t> two pipes, without caring about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241018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1410"/>
          </a:xfrm>
        </p:spPr>
        <p:txBody>
          <a:bodyPr/>
          <a:lstStyle/>
          <a:p>
            <a:r>
              <a:rPr lang="en-US" i="1" dirty="0"/>
              <a:t>Resistance</a:t>
            </a:r>
            <a:r>
              <a:rPr lang="en-US" dirty="0"/>
              <a:t>, as the name implies, resists or opposes the flow of current</a:t>
            </a:r>
          </a:p>
          <a:p>
            <a:r>
              <a:rPr lang="en-US" dirty="0"/>
              <a:t>Imagine a pipe with an </a:t>
            </a:r>
            <a:r>
              <a:rPr lang="en-US" i="1" dirty="0"/>
              <a:t>orifice plate</a:t>
            </a:r>
            <a:r>
              <a:rPr lang="en-US" dirty="0"/>
              <a:t> (a plate with a hole in it) in the middle</a:t>
            </a:r>
          </a:p>
          <a:p>
            <a:r>
              <a:rPr lang="en-US" dirty="0"/>
              <a:t>The same </a:t>
            </a:r>
            <a:r>
              <a:rPr lang="en-US" i="1" dirty="0"/>
              <a:t>amount </a:t>
            </a:r>
            <a:r>
              <a:rPr lang="en-US" dirty="0"/>
              <a:t>of water is flowing on both sides of the plate</a:t>
            </a:r>
          </a:p>
          <a:p>
            <a:r>
              <a:rPr lang="en-US" dirty="0"/>
              <a:t>However, the plate causes a pressure drop</a:t>
            </a:r>
          </a:p>
          <a:p>
            <a:r>
              <a:rPr lang="en-US" dirty="0"/>
              <a:t>The pressure drop is proportional to the flow rate</a:t>
            </a:r>
          </a:p>
          <a:p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01417" y="5476975"/>
            <a:ext cx="4637988" cy="989813"/>
            <a:chOff x="2762053" y="4647416"/>
            <a:chExt cx="4637988" cy="989813"/>
          </a:xfrm>
        </p:grpSpPr>
        <p:sp>
          <p:nvSpPr>
            <p:cNvPr id="4" name="Rectangle 3"/>
            <p:cNvSpPr/>
            <p:nvPr/>
          </p:nvSpPr>
          <p:spPr>
            <a:xfrm>
              <a:off x="2762054" y="4666268"/>
              <a:ext cx="4637987" cy="952107"/>
            </a:xfrm>
            <a:prstGeom prst="rect">
              <a:avLst/>
            </a:prstGeom>
            <a:solidFill>
              <a:srgbClr val="86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62054" y="4647416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62053" y="5637229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65889" y="4666268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460" y="5222449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25625" y="5142321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19946" y="5139178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06326" y="6485641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pressure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60903" y="648491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pressure</a:t>
            </a:r>
          </a:p>
        </p:txBody>
      </p:sp>
    </p:spTree>
    <p:extLst>
      <p:ext uri="{BB962C8B-B14F-4D97-AF65-F5344CB8AC3E}">
        <p14:creationId xmlns:p14="http://schemas.microsoft.com/office/powerpoint/2010/main" val="241688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Resistors</a:t>
            </a:r>
            <a:r>
              <a:rPr lang="en-US" dirty="0"/>
              <a:t> are discrete components that have a certain amount of resistance</a:t>
            </a:r>
          </a:p>
          <a:p>
            <a:r>
              <a:rPr lang="en-US" dirty="0"/>
              <a:t>They cause a voltage (pressure) drop that is proportional to the current (flow rate)</a:t>
            </a:r>
          </a:p>
          <a:p>
            <a:r>
              <a:rPr lang="en-US" dirty="0"/>
              <a:t>The proportionality constant is the resistance (R)</a:t>
            </a:r>
          </a:p>
          <a:p>
            <a:pPr lvl="1"/>
            <a:r>
              <a:rPr lang="en-US" dirty="0"/>
              <a:t>E.g., how much voltage drop is generated per amount of current</a:t>
            </a:r>
          </a:p>
          <a:p>
            <a:pPr lvl="1"/>
            <a:r>
              <a:rPr lang="en-US" dirty="0"/>
              <a:t>Measured in </a:t>
            </a:r>
            <a:r>
              <a:rPr lang="en-US" i="1" dirty="0"/>
              <a:t>ohms</a:t>
            </a:r>
          </a:p>
          <a:p>
            <a:pPr lvl="1"/>
            <a:r>
              <a:rPr lang="en-US" dirty="0"/>
              <a:t>Symbol: </a:t>
            </a:r>
            <a:r>
              <a:rPr lang="el-GR" dirty="0"/>
              <a:t>Ω</a:t>
            </a:r>
            <a:endParaRPr lang="en-US" dirty="0"/>
          </a:p>
          <a:p>
            <a:pPr lvl="1"/>
            <a:r>
              <a:rPr lang="en-US" dirty="0"/>
              <a:t>The ohm is defined to be 1 V/A</a:t>
            </a:r>
          </a:p>
        </p:txBody>
      </p:sp>
    </p:spTree>
    <p:extLst>
      <p:ext uri="{BB962C8B-B14F-4D97-AF65-F5344CB8AC3E}">
        <p14:creationId xmlns:p14="http://schemas.microsoft.com/office/powerpoint/2010/main" val="206712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That is, if you pass a current of 1 A through a 1 </a:t>
                </a:r>
                <a:r>
                  <a:rPr lang="el-GR" dirty="0"/>
                  <a:t>Ω</a:t>
                </a:r>
                <a:r>
                  <a:rPr lang="en-US" dirty="0"/>
                  <a:t> resistor, it will create a voltage drop of 1 V</a:t>
                </a:r>
              </a:p>
              <a:p>
                <a:r>
                  <a:rPr lang="en-US" dirty="0"/>
                  <a:t>Likewise, if you apply a voltage of 1 V across a resistor, 1 A will flow through it</a:t>
                </a:r>
              </a:p>
              <a:p>
                <a:r>
                  <a:rPr lang="en-US" dirty="0"/>
                  <a:t>This is known as </a:t>
                </a:r>
                <a:r>
                  <a:rPr lang="en-US" i="1" dirty="0"/>
                  <a:t>Ohm’s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Rearrange it algebraically as you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Resistor symbol: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557" y="5121995"/>
            <a:ext cx="2295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7977" cy="4351338"/>
          </a:xfrm>
        </p:spPr>
        <p:txBody>
          <a:bodyPr/>
          <a:lstStyle/>
          <a:p>
            <a:r>
              <a:rPr lang="en-US" dirty="0"/>
              <a:t>Two different laws fundamental to DC circuit analysis</a:t>
            </a:r>
          </a:p>
          <a:p>
            <a:r>
              <a:rPr lang="en-US" dirty="0"/>
              <a:t>First law: The sum of currents entering and leaving a junction must be zero</a:t>
            </a:r>
          </a:p>
          <a:p>
            <a:r>
              <a:rPr lang="en-US" dirty="0"/>
              <a:t>Second law: The sum of all voltage differences around a loop must be zero</a:t>
            </a:r>
          </a:p>
        </p:txBody>
      </p:sp>
    </p:spTree>
    <p:extLst>
      <p:ext uri="{BB962C8B-B14F-4D97-AF65-F5344CB8AC3E}">
        <p14:creationId xmlns:p14="http://schemas.microsoft.com/office/powerpoint/2010/main" val="183941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loop</a:t>
            </a:r>
            <a:r>
              <a:rPr lang="en-US" dirty="0"/>
              <a:t> is a continuous path through which current can flow</a:t>
            </a:r>
          </a:p>
          <a:p>
            <a:r>
              <a:rPr lang="en-US" dirty="0"/>
              <a:t>It does, in fact carry some current; the </a:t>
            </a:r>
            <a:r>
              <a:rPr lang="en-US" i="1" dirty="0"/>
              <a:t>loop current</a:t>
            </a:r>
            <a:endParaRPr lang="en-US" dirty="0"/>
          </a:p>
          <a:p>
            <a:pPr lvl="1"/>
            <a:r>
              <a:rPr lang="en-US" dirty="0"/>
              <a:t>(Although this can be zero)</a:t>
            </a:r>
          </a:p>
          <a:p>
            <a:r>
              <a:rPr lang="en-US" dirty="0"/>
              <a:t>Note that multiple loops can pass through a given wire or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45" y="3871913"/>
            <a:ext cx="5629275" cy="2305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2813" y="423263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with 1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9272" y="404796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with 1 A</a:t>
            </a:r>
          </a:p>
        </p:txBody>
      </p:sp>
      <p:cxnSp>
        <p:nvCxnSpPr>
          <p:cNvPr id="8" name="Curved Connector 7"/>
          <p:cNvCxnSpPr>
            <a:stCxn id="6" idx="1"/>
          </p:cNvCxnSpPr>
          <p:nvPr/>
        </p:nvCxnSpPr>
        <p:spPr>
          <a:xfrm rot="10800000">
            <a:off x="7334054" y="4147795"/>
            <a:ext cx="905218" cy="848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3236293" y="4190215"/>
            <a:ext cx="751245" cy="2270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4053" y="6176963"/>
            <a:ext cx="366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 this component carries 2 A</a:t>
            </a:r>
          </a:p>
        </p:txBody>
      </p:sp>
      <p:cxnSp>
        <p:nvCxnSpPr>
          <p:cNvPr id="13" name="Curved Connector 12"/>
          <p:cNvCxnSpPr>
            <a:stCxn id="11" idx="1"/>
          </p:cNvCxnSpPr>
          <p:nvPr/>
        </p:nvCxnSpPr>
        <p:spPr>
          <a:xfrm rot="10800000">
            <a:off x="5825765" y="5090475"/>
            <a:ext cx="1508288" cy="12711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Simple circuit with one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83" y="2483864"/>
            <a:ext cx="39147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60842" y="36901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9856" y="262065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70030" y="262065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+(-V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29799" y="26206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70030" y="301809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  <a:r>
              <a:rPr lang="en-US" dirty="0"/>
              <a:t>=12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57880" y="3770722"/>
                <a:ext cx="2391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resistor: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880" y="3770722"/>
                <a:ext cx="2391167" cy="369332"/>
              </a:xfrm>
              <a:prstGeom prst="rect">
                <a:avLst/>
              </a:prstGeom>
              <a:blipFill>
                <a:blip r:embed="rId3"/>
                <a:stretch>
                  <a:fillRect l="-22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6962" y="4168160"/>
                <a:ext cx="10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962" y="4168160"/>
                <a:ext cx="1002775" cy="276999"/>
              </a:xfrm>
              <a:prstGeom prst="rect">
                <a:avLst/>
              </a:prstGeom>
              <a:blipFill>
                <a:blip r:embed="rId4"/>
                <a:stretch>
                  <a:fillRect l="-4848" r="-48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49ACD9-0552-407A-A080-375FDE7B69B5}"/>
              </a:ext>
            </a:extLst>
          </p:cNvPr>
          <p:cNvSpPr txBox="1"/>
          <p:nvPr/>
        </p:nvSpPr>
        <p:spPr>
          <a:xfrm>
            <a:off x="5795918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00C25-B489-423D-8422-7A79A6945B90}"/>
              </a:ext>
            </a:extLst>
          </p:cNvPr>
          <p:cNvSpPr txBox="1"/>
          <p:nvPr/>
        </p:nvSpPr>
        <p:spPr>
          <a:xfrm>
            <a:off x="5795918" y="400129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41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law</a:t>
            </a:r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/>
              <a:t>coulomb</a:t>
            </a:r>
          </a:p>
          <a:p>
            <a:pPr lvl="1"/>
            <a:r>
              <a:rPr lang="en-US" dirty="0"/>
              <a:t>Symbol:</a:t>
            </a:r>
            <a:r>
              <a:rPr lang="en-US" i="1" dirty="0"/>
              <a:t> Q</a:t>
            </a:r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weather</a:t>
            </a:r>
          </a:p>
          <a:p>
            <a:r>
              <a:rPr lang="en-US" dirty="0"/>
              <a:t>Water analogy: a Coulomb is a gallon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k is “Coulomb’s constant”,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46" y="2690985"/>
            <a:ext cx="4829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directly to the concept of the “electrometer”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253" y="2380318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wants to 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/>
              <a:t>amperes 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Usually abbreviated </a:t>
            </a:r>
            <a:r>
              <a:rPr lang="en-US" i="1" dirty="0"/>
              <a:t>amps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I</a:t>
            </a:r>
          </a:p>
          <a:p>
            <a:r>
              <a:rPr lang="en-US" dirty="0"/>
              <a:t>1 ampere = 1 coulomb per second</a:t>
            </a:r>
          </a:p>
          <a:p>
            <a:r>
              <a:rPr lang="en-US" dirty="0"/>
              <a:t>Water analogy: fluid flow rate; gallons/second</a:t>
            </a:r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Schematics often use </a:t>
            </a:r>
            <a:r>
              <a:rPr lang="en-US" i="1" dirty="0"/>
              <a:t>constant-current sources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force a constant amount of current to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99" y="2568132"/>
            <a:ext cx="631399" cy="6212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015498" y="2298333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498" y="3161066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31198" y="269407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</a:t>
            </a:r>
          </a:p>
        </p:txBody>
      </p:sp>
    </p:spTree>
    <p:extLst>
      <p:ext uri="{BB962C8B-B14F-4D97-AF65-F5344CB8AC3E}">
        <p14:creationId xmlns:p14="http://schemas.microsoft.com/office/powerpoint/2010/main" val="82944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998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  <vt:lpstr>Current</vt:lpstr>
      <vt:lpstr>Voltage</vt:lpstr>
      <vt:lpstr>Voltage</vt:lpstr>
      <vt:lpstr>Voltage</vt:lpstr>
      <vt:lpstr>Voltage</vt:lpstr>
      <vt:lpstr>Resistance</vt:lpstr>
      <vt:lpstr>Resistance</vt:lpstr>
      <vt:lpstr>Resistance</vt:lpstr>
      <vt:lpstr>Kirchoff’s Laws</vt:lpstr>
      <vt:lpstr>Kirchoff’s Laws</vt:lpstr>
      <vt:lpstr>Kirchoff’s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Carlos</cp:lastModifiedBy>
  <cp:revision>27</cp:revision>
  <dcterms:created xsi:type="dcterms:W3CDTF">2018-07-06T05:55:06Z</dcterms:created>
  <dcterms:modified xsi:type="dcterms:W3CDTF">2018-07-30T03:51:26Z</dcterms:modified>
</cp:coreProperties>
</file>