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71" r:id="rId6"/>
    <p:sldId id="272" r:id="rId7"/>
    <p:sldId id="273" r:id="rId8"/>
    <p:sldId id="274" r:id="rId9"/>
    <p:sldId id="276" r:id="rId10"/>
    <p:sldId id="277" r:id="rId11"/>
    <p:sldId id="275" r:id="rId12"/>
    <p:sldId id="278" r:id="rId13"/>
    <p:sldId id="280" r:id="rId14"/>
    <p:sldId id="270" r:id="rId15"/>
    <p:sldId id="268" r:id="rId16"/>
    <p:sldId id="279" r:id="rId17"/>
    <p:sldId id="269" r:id="rId18"/>
    <p:sldId id="258" r:id="rId19"/>
    <p:sldId id="265" r:id="rId20"/>
    <p:sldId id="267" r:id="rId21"/>
    <p:sldId id="259" r:id="rId22"/>
    <p:sldId id="26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Line-Replaceable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Modularity, Integration, Encapsulation, and Interface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(programming)</a:t>
            </a:r>
          </a:p>
          <a:p>
            <a:pPr lvl="1"/>
            <a:r>
              <a:rPr lang="en-US" dirty="0" smtClean="0"/>
              <a:t>Command dictionary</a:t>
            </a:r>
          </a:p>
          <a:p>
            <a:pPr lvl="1"/>
            <a:r>
              <a:rPr lang="en-US" dirty="0" smtClean="0"/>
              <a:t>Data encoding</a:t>
            </a:r>
          </a:p>
          <a:p>
            <a:pPr lvl="1"/>
            <a:r>
              <a:rPr lang="en-US" dirty="0" smtClean="0"/>
              <a:t>State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5212166"/>
            <a:ext cx="3095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 descr="http://www.msss.com/images/science/msl_mardi/MARDI_PP_DSC0079_0_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958181"/>
            <a:ext cx="573024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a bilateral ICD, the contractor was designing, building, and testing the camera while we were designing, building, and testing the spacecraft</a:t>
            </a:r>
          </a:p>
          <a:p>
            <a:r>
              <a:rPr lang="en-US" dirty="0" smtClean="0"/>
              <a:t>When the contractor delivers the camera:</a:t>
            </a:r>
          </a:p>
          <a:p>
            <a:pPr lvl="1"/>
            <a:r>
              <a:rPr lang="en-US" dirty="0" smtClean="0"/>
              <a:t>We bolt it onto the mount we’d already made</a:t>
            </a:r>
          </a:p>
          <a:p>
            <a:pPr lvl="1"/>
            <a:r>
              <a:rPr lang="en-US" dirty="0" smtClean="0"/>
              <a:t>We plug in the connectors we’d already wired</a:t>
            </a:r>
          </a:p>
          <a:p>
            <a:pPr lvl="1"/>
            <a:r>
              <a:rPr lang="en-US" dirty="0" smtClean="0"/>
              <a:t>We run the software we’d already written</a:t>
            </a:r>
          </a:p>
          <a:p>
            <a:pPr lvl="1"/>
            <a:r>
              <a:rPr lang="en-US" dirty="0" smtClean="0"/>
              <a:t>Since the spacecraft complies with the ICD, and the camera complies with the ICD, they should work together after being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0561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systems also allow the concept of </a:t>
            </a:r>
            <a:r>
              <a:rPr lang="en-US" i="1" dirty="0" smtClean="0"/>
              <a:t>line-replaceable units</a:t>
            </a:r>
            <a:endParaRPr lang="en-US" dirty="0" smtClean="0"/>
          </a:p>
          <a:p>
            <a:pPr lvl="1"/>
            <a:r>
              <a:rPr lang="en-US" dirty="0" smtClean="0"/>
              <a:t>Aviation term</a:t>
            </a:r>
          </a:p>
          <a:p>
            <a:pPr lvl="1"/>
            <a:r>
              <a:rPr lang="en-US" dirty="0" smtClean="0"/>
              <a:t>Modular components that can be replaced on the </a:t>
            </a:r>
            <a:r>
              <a:rPr lang="en-US" dirty="0" err="1" smtClean="0"/>
              <a:t>flightline</a:t>
            </a:r>
            <a:r>
              <a:rPr lang="en-US" dirty="0" smtClean="0"/>
              <a:t> (an aircraft parked out on the tarmac, rather than in the shop)</a:t>
            </a:r>
          </a:p>
          <a:p>
            <a:r>
              <a:rPr lang="en-US" dirty="0" smtClean="0"/>
              <a:t>No one is ever leaning into a spacecraft or an airplane with a soldering iron</a:t>
            </a:r>
          </a:p>
          <a:p>
            <a:r>
              <a:rPr lang="en-US" dirty="0" smtClean="0"/>
              <a:t>Everything is packaged into “boxes”, which can be easily disconnected and replaced with an identical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jpl.nasa.gov/spaceimages/images/largesize/PIA23312_hir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6" y="957884"/>
            <a:ext cx="7622560" cy="57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4" y="1014154"/>
            <a:ext cx="8335373" cy="55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and integration are not contradictory</a:t>
            </a:r>
          </a:p>
          <a:p>
            <a:r>
              <a:rPr lang="en-US" dirty="0" smtClean="0"/>
              <a:t>Modularity just requires that your “tight” integration be at the subsystem level, rather than the system level</a:t>
            </a:r>
          </a:p>
          <a:p>
            <a:r>
              <a:rPr lang="en-US" dirty="0" smtClean="0"/>
              <a:t>Subsystems might be complex and tightly-integrated, but their interfaces are well-defined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15192"/>
            <a:ext cx="8566843" cy="53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0755"/>
            <a:ext cx="8229600" cy="1352345"/>
          </a:xfrm>
        </p:spPr>
      </p:pic>
    </p:spTree>
    <p:extLst>
      <p:ext uri="{BB962C8B-B14F-4D97-AF65-F5344CB8AC3E}">
        <p14:creationId xmlns:p14="http://schemas.microsoft.com/office/powerpoint/2010/main" val="18224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“Waterfall”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high level of integration, because the entire robot is being designed in one process</a:t>
            </a:r>
          </a:p>
          <a:p>
            <a:r>
              <a:rPr lang="en-US" dirty="0" smtClean="0"/>
              <a:t>Introduces dependencies between processes</a:t>
            </a:r>
          </a:p>
          <a:p>
            <a:pPr lvl="1"/>
            <a:r>
              <a:rPr lang="en-US" dirty="0" smtClean="0"/>
              <a:t>Can’t make sure </a:t>
            </a:r>
            <a:r>
              <a:rPr lang="en-US" dirty="0" err="1" smtClean="0"/>
              <a:t>WiFi</a:t>
            </a:r>
            <a:r>
              <a:rPr lang="en-US" dirty="0" smtClean="0"/>
              <a:t> works until robot is wired, which can’t happen until robot is assembled</a:t>
            </a:r>
          </a:p>
          <a:p>
            <a:r>
              <a:rPr lang="en-US" dirty="0" smtClean="0"/>
              <a:t>Boom-and-bust workload for </a:t>
            </a:r>
            <a:r>
              <a:rPr lang="en-US" dirty="0" err="1" smtClean="0"/>
              <a:t>subteams</a:t>
            </a:r>
            <a:endParaRPr lang="en-US" dirty="0"/>
          </a:p>
          <a:p>
            <a:pPr lvl="1"/>
            <a:r>
              <a:rPr lang="en-US" dirty="0" smtClean="0"/>
              <a:t>The control system team can’t start programming the robot until the robot is mostly done</a:t>
            </a:r>
          </a:p>
          <a:p>
            <a:pPr lvl="1"/>
            <a:r>
              <a:rPr lang="en-US" dirty="0" smtClean="0"/>
              <a:t>Applies to manufacturing, to a more limited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integration?</a:t>
            </a:r>
          </a:p>
          <a:p>
            <a:pPr lvl="1"/>
            <a:r>
              <a:rPr lang="en-US" dirty="0" smtClean="0"/>
              <a:t>To me, integration means lots of complex interdependencies</a:t>
            </a:r>
          </a:p>
          <a:p>
            <a:pPr lvl="1"/>
            <a:r>
              <a:rPr lang="en-US" dirty="0" smtClean="0"/>
              <a:t>A given component can serve several different purposes, and there are many interactions between components</a:t>
            </a:r>
          </a:p>
          <a:p>
            <a:r>
              <a:rPr lang="en-US" dirty="0" smtClean="0"/>
              <a:t>This is not necessarily a bad thing</a:t>
            </a:r>
          </a:p>
          <a:p>
            <a:pPr lvl="1"/>
            <a:r>
              <a:rPr lang="en-US" dirty="0" smtClean="0"/>
              <a:t>It may lead to a more optimized final design</a:t>
            </a:r>
          </a:p>
          <a:p>
            <a:pPr lvl="2"/>
            <a:r>
              <a:rPr lang="en-US" dirty="0" smtClean="0"/>
              <a:t>For example: a robot needs chassis rails, as a place to mount the wheels to</a:t>
            </a:r>
          </a:p>
          <a:p>
            <a:pPr lvl="2"/>
            <a:r>
              <a:rPr lang="en-US" dirty="0" smtClean="0"/>
              <a:t>A robot also needs a </a:t>
            </a:r>
            <a:r>
              <a:rPr lang="en-US" dirty="0" err="1" smtClean="0"/>
              <a:t>bellypan</a:t>
            </a:r>
            <a:r>
              <a:rPr lang="en-US" dirty="0" smtClean="0"/>
              <a:t>, as a place to mount electronics</a:t>
            </a:r>
          </a:p>
          <a:p>
            <a:pPr lvl="2"/>
            <a:r>
              <a:rPr lang="en-US" dirty="0" smtClean="0"/>
              <a:t>If the </a:t>
            </a:r>
            <a:r>
              <a:rPr lang="en-US" dirty="0" err="1" smtClean="0"/>
              <a:t>bellypan</a:t>
            </a:r>
            <a:r>
              <a:rPr lang="en-US" dirty="0" smtClean="0"/>
              <a:t> geometry and mounting is correct, it can lend significant strength to the chassis, allowing you to use thinner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2759186"/>
            <a:ext cx="8927869" cy="20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s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30540" r="21961" b="33695"/>
          <a:stretch/>
        </p:blipFill>
        <p:spPr bwMode="auto">
          <a:xfrm>
            <a:off x="5120640" y="1060586"/>
            <a:ext cx="3901440" cy="1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2815"/>
          </a:xfrm>
        </p:spPr>
        <p:txBody>
          <a:bodyPr>
            <a:norm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StandOff</a:t>
            </a:r>
            <a:r>
              <a:rPr lang="en-US" dirty="0" smtClean="0"/>
              <a:t> Weapon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“…JSOW </a:t>
            </a:r>
            <a:r>
              <a:rPr lang="en-US" dirty="0"/>
              <a:t>was considered to be one of the most successful development programs in DOD </a:t>
            </a:r>
            <a:r>
              <a:rPr lang="en-US" dirty="0" smtClean="0"/>
              <a:t>history...”</a:t>
            </a:r>
          </a:p>
          <a:p>
            <a:r>
              <a:rPr lang="en-US" dirty="0" smtClean="0"/>
              <a:t>“…introduced </a:t>
            </a:r>
            <a:r>
              <a:rPr lang="en-US" dirty="0"/>
              <a:t>to operational use a year ahead of schedule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 “…never </a:t>
            </a:r>
            <a:r>
              <a:rPr lang="en-US" dirty="0"/>
              <a:t>had a weight management problem, and was deployed at its target </a:t>
            </a:r>
            <a:r>
              <a:rPr lang="en-US" dirty="0" smtClean="0"/>
              <a:t>weight.”</a:t>
            </a:r>
          </a:p>
          <a:p>
            <a:r>
              <a:rPr lang="en-US" dirty="0" smtClean="0"/>
              <a:t>“…was </a:t>
            </a:r>
            <a:r>
              <a:rPr lang="en-US" dirty="0"/>
              <a:t>able to obtain authority from an independent safety review in record time</a:t>
            </a:r>
            <a:r>
              <a:rPr lang="en-US" dirty="0" smtClean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1947" y="5890152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Quotes from Wikipedia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program staff was organized into </a:t>
            </a:r>
            <a:r>
              <a:rPr lang="en-US" b="1" dirty="0"/>
              <a:t>integrated product teams</a:t>
            </a:r>
            <a:r>
              <a:rPr lang="en-US" dirty="0"/>
              <a:t> with members from the government, the prime Texas Instruments and subcontractors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Parallel development</a:t>
            </a:r>
          </a:p>
          <a:p>
            <a:pPr lvl="1"/>
            <a:r>
              <a:rPr lang="en-US" dirty="0" smtClean="0"/>
              <a:t>Easier service</a:t>
            </a:r>
          </a:p>
          <a:p>
            <a:pPr lvl="1"/>
            <a:r>
              <a:rPr lang="en-US" dirty="0" smtClean="0"/>
              <a:t>Reusable modules</a:t>
            </a:r>
          </a:p>
          <a:p>
            <a:pPr lvl="1"/>
            <a:r>
              <a:rPr lang="en-US" dirty="0" smtClean="0"/>
              <a:t>Better testing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Less efficient design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interfaces</a:t>
            </a:r>
          </a:p>
          <a:p>
            <a:pPr lvl="1"/>
            <a:r>
              <a:rPr lang="en-US" dirty="0" smtClean="0"/>
              <a:t>Integrated product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539644" cy="1251063"/>
          </a:xfrm>
        </p:spPr>
        <p:txBody>
          <a:bodyPr/>
          <a:lstStyle/>
          <a:p>
            <a:r>
              <a:rPr lang="en-US" dirty="0" smtClean="0"/>
              <a:t>However, highly integrated designs tend to require a lot more design effort, have more complex failure modes, and require special handing and maintenance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2050" name="Picture 2" descr="Image result for atlas ic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58" y="2723485"/>
            <a:ext cx="285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2851265"/>
            <a:ext cx="5695258" cy="3524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the Atlas ICBM </a:t>
            </a:r>
          </a:p>
          <a:p>
            <a:r>
              <a:rPr lang="en-US" dirty="0" smtClean="0"/>
              <a:t>The Atlas has “balloon tanks”</a:t>
            </a:r>
          </a:p>
          <a:p>
            <a:pPr lvl="1"/>
            <a:r>
              <a:rPr lang="en-US" dirty="0" smtClean="0"/>
              <a:t>The fuel tanks are very thin and flexible, like balloons</a:t>
            </a:r>
          </a:p>
          <a:p>
            <a:pPr lvl="1"/>
            <a:r>
              <a:rPr lang="en-US" dirty="0" smtClean="0"/>
              <a:t>Unlike most other rockets, the tanks must always be pressurized, otherwise they collapse</a:t>
            </a:r>
          </a:p>
          <a:p>
            <a:pPr lvl="1"/>
            <a:r>
              <a:rPr lang="en-US" dirty="0" smtClean="0"/>
              <a:t>Tanks fulfil both a fuel storage function and a structural function</a:t>
            </a:r>
          </a:p>
          <a:p>
            <a:r>
              <a:rPr lang="en-US" dirty="0" smtClean="0"/>
              <a:t>Balloon tanks allow </a:t>
            </a:r>
            <a:r>
              <a:rPr lang="en-US" i="1" dirty="0" smtClean="0"/>
              <a:t>much</a:t>
            </a:r>
            <a:r>
              <a:rPr lang="en-US" dirty="0" smtClean="0"/>
              <a:t> lighter construction</a:t>
            </a:r>
          </a:p>
          <a:p>
            <a:r>
              <a:rPr lang="en-US" dirty="0" smtClean="0"/>
              <a:t>However, the pressurization issue makes them so problematic that they’re not used anymore</a:t>
            </a:r>
          </a:p>
          <a:p>
            <a:pPr marL="3429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robots tend to be very “tightly” integrated</a:t>
            </a:r>
          </a:p>
          <a:p>
            <a:pPr lvl="1"/>
            <a:r>
              <a:rPr lang="en-US" dirty="0" smtClean="0"/>
              <a:t>Many control system components built into the superstructure</a:t>
            </a:r>
          </a:p>
          <a:p>
            <a:pPr lvl="1"/>
            <a:r>
              <a:rPr lang="en-US" dirty="0" smtClean="0"/>
              <a:t>Electronics bolted to </a:t>
            </a:r>
            <a:r>
              <a:rPr lang="en-US" dirty="0" err="1" smtClean="0"/>
              <a:t>bellypan</a:t>
            </a:r>
            <a:r>
              <a:rPr lang="en-US" dirty="0" smtClean="0"/>
              <a:t>, then wired together</a:t>
            </a:r>
          </a:p>
          <a:p>
            <a:pPr lvl="1"/>
            <a:r>
              <a:rPr lang="en-US" dirty="0" smtClean="0"/>
              <a:t>Many structural components also serve as wire management</a:t>
            </a:r>
          </a:p>
          <a:p>
            <a:r>
              <a:rPr lang="en-US" dirty="0" smtClean="0"/>
              <a:t>Try swapping the PDP on the 2019 bot…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</a:p>
          <a:p>
            <a:r>
              <a:rPr lang="en-US" dirty="0" smtClean="0"/>
              <a:t>Composition becomes more hierarchical </a:t>
            </a:r>
          </a:p>
          <a:p>
            <a:r>
              <a:rPr lang="en-US" dirty="0" smtClean="0"/>
              <a:t>Instead of a robot made of components, the robot is made of subsystems</a:t>
            </a:r>
          </a:p>
          <a:p>
            <a:r>
              <a:rPr lang="en-US" dirty="0" smtClean="0"/>
              <a:t>Subsystems are independently designed, built, and tested </a:t>
            </a:r>
            <a:r>
              <a:rPr lang="en-US" i="1" dirty="0" smtClean="0"/>
              <a:t>before</a:t>
            </a:r>
            <a:r>
              <a:rPr lang="en-US" dirty="0" smtClean="0"/>
              <a:t> being assembled into “the robot”</a:t>
            </a:r>
          </a:p>
        </p:txBody>
      </p:sp>
    </p:spTree>
    <p:extLst>
      <p:ext uri="{BB962C8B-B14F-4D97-AF65-F5344CB8AC3E}">
        <p14:creationId xmlns:p14="http://schemas.microsoft.com/office/powerpoint/2010/main" val="277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Subsystems should be well </a:t>
            </a:r>
            <a:r>
              <a:rPr lang="en-US" i="1" dirty="0" smtClean="0"/>
              <a:t>encapsulated </a:t>
            </a:r>
            <a:r>
              <a:rPr lang="en-US" dirty="0" smtClean="0"/>
              <a:t>(software engineering term)</a:t>
            </a:r>
          </a:p>
          <a:p>
            <a:r>
              <a:rPr lang="en-US" dirty="0"/>
              <a:t>“Things outside the boundary don’t affect things inside the boundary”</a:t>
            </a:r>
          </a:p>
          <a:p>
            <a:r>
              <a:rPr lang="en-US" dirty="0" smtClean="0"/>
              <a:t>Things outside the boundary only need to care about the </a:t>
            </a:r>
            <a:r>
              <a:rPr lang="en-US" i="1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(JPL) are building a spacecraft, and we want to put a camera on it</a:t>
            </a:r>
          </a:p>
          <a:p>
            <a:r>
              <a:rPr lang="en-US" dirty="0" smtClean="0"/>
              <a:t>We contract out the design &amp; manufacture of the camera</a:t>
            </a:r>
          </a:p>
          <a:p>
            <a:r>
              <a:rPr lang="en-US" dirty="0" smtClean="0"/>
              <a:t>But how do we make sure the camera will work correctly with the rest of the spacecraft?</a:t>
            </a:r>
          </a:p>
          <a:p>
            <a:r>
              <a:rPr lang="en-US" dirty="0" smtClean="0"/>
              <a:t>We agree on the </a:t>
            </a:r>
            <a:r>
              <a:rPr lang="en-US" i="1" dirty="0" smtClean="0"/>
              <a:t>interfaces</a:t>
            </a:r>
            <a:r>
              <a:rPr lang="en-US" dirty="0" smtClean="0"/>
              <a:t>, in the form of an ICD (Interface Control Document)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ICD (MICD)</a:t>
            </a:r>
          </a:p>
          <a:p>
            <a:pPr lvl="1"/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Center of mass</a:t>
            </a:r>
          </a:p>
          <a:p>
            <a:pPr lvl="1"/>
            <a:r>
              <a:rPr lang="en-US" i="1" dirty="0" smtClean="0"/>
              <a:t>Envelopes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0" y="2858443"/>
            <a:ext cx="6549650" cy="39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ICD (EICD)</a:t>
            </a:r>
          </a:p>
          <a:p>
            <a:pPr lvl="1"/>
            <a:r>
              <a:rPr lang="en-US" dirty="0" smtClean="0"/>
              <a:t>Power requirements</a:t>
            </a:r>
          </a:p>
          <a:p>
            <a:pPr lvl="1"/>
            <a:r>
              <a:rPr lang="en-US" dirty="0" smtClean="0"/>
              <a:t>Connectors &amp; pinouts</a:t>
            </a:r>
          </a:p>
          <a:p>
            <a:pPr lvl="1"/>
            <a:r>
              <a:rPr lang="en-US" dirty="0" smtClean="0"/>
              <a:t>Data transfer (Ethernet, serial,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8870</TotalTime>
  <Words>811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696</vt:lpstr>
      <vt:lpstr>Line-Replaceable Units</vt:lpstr>
      <vt:lpstr>Integration</vt:lpstr>
      <vt:lpstr>Integration</vt:lpstr>
      <vt:lpstr>Integration</vt:lpstr>
      <vt:lpstr>Modularity</vt:lpstr>
      <vt:lpstr>Modularity</vt:lpstr>
      <vt:lpstr>Example</vt:lpstr>
      <vt:lpstr>Example</vt:lpstr>
      <vt:lpstr>Example</vt:lpstr>
      <vt:lpstr>Example</vt:lpstr>
      <vt:lpstr>Example</vt:lpstr>
      <vt:lpstr>Results</vt:lpstr>
      <vt:lpstr>Modularity</vt:lpstr>
      <vt:lpstr>PowerPoint Presentation</vt:lpstr>
      <vt:lpstr>PowerPoint Presentation</vt:lpstr>
      <vt:lpstr>Modularity &amp; Integration</vt:lpstr>
      <vt:lpstr>PowerPoint Presentation</vt:lpstr>
      <vt:lpstr>Process Flow</vt:lpstr>
      <vt:lpstr>Problems With “Waterfall” Process</vt:lpstr>
      <vt:lpstr>New Process Flow</vt:lpstr>
      <vt:lpstr>JSOW</vt:lpstr>
      <vt:lpstr>JSOW</vt:lpstr>
      <vt:lpstr>Conclusion: Modularity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Line-Replaceable Units</dc:title>
  <dc:creator>Gross Jones, Carlos M (313G)</dc:creator>
  <cp:lastModifiedBy>Gross Jones, Carlos M (313G)</cp:lastModifiedBy>
  <cp:revision>18</cp:revision>
  <dcterms:created xsi:type="dcterms:W3CDTF">2019-09-03T19:44:46Z</dcterms:created>
  <dcterms:modified xsi:type="dcterms:W3CDTF">2019-09-09T23:35:21Z</dcterms:modified>
</cp:coreProperties>
</file>