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7246-57BC-4FB7-80A5-2EF4229C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4BB-AFA9-405C-8618-86EBD622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mostly on interactions between atoms</a:t>
            </a:r>
          </a:p>
          <a:p>
            <a:r>
              <a:rPr lang="en-US" dirty="0"/>
              <a:t>You have some protons with + charge, and some electrons with – charge</a:t>
            </a:r>
          </a:p>
          <a:p>
            <a:r>
              <a:rPr lang="en-US" dirty="0"/>
              <a:t>You can remove (or add) some electrons to make an ion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566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04EA466-BF5E-45A2-A208-1838903DB04B}"/>
              </a:ext>
            </a:extLst>
          </p:cNvPr>
          <p:cNvSpPr/>
          <p:nvPr/>
        </p:nvSpPr>
        <p:spPr>
          <a:xfrm>
            <a:off x="1705356" y="2414016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EFEA9E-B47E-4A56-B06A-DB6F2CB8DD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7175"/>
          <a:stretch/>
        </p:blipFill>
        <p:spPr>
          <a:xfrm>
            <a:off x="457200" y="1335024"/>
            <a:ext cx="3401568" cy="51813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4A62-6C9B-4DEF-9F57-1B7868B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6C839-D0A9-4F39-94A3-6A1E47DA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8768" y="1600202"/>
            <a:ext cx="5175504" cy="4525963"/>
          </a:xfrm>
        </p:spPr>
        <p:txBody>
          <a:bodyPr>
            <a:normAutofit/>
          </a:bodyPr>
          <a:lstStyle/>
          <a:p>
            <a:r>
              <a:rPr lang="en-US" dirty="0"/>
              <a:t>As simple as it gets</a:t>
            </a:r>
          </a:p>
          <a:p>
            <a:r>
              <a:rPr lang="en-US" dirty="0"/>
              <a:t>Nucleus: a single proton</a:t>
            </a:r>
          </a:p>
          <a:p>
            <a:r>
              <a:rPr lang="en-US" dirty="0"/>
              <a:t>The proton’s charge is cancelled by an electron, to make it neutral</a:t>
            </a:r>
          </a:p>
          <a:p>
            <a:r>
              <a:rPr lang="en-US" dirty="0"/>
              <a:t>This is by far the most common form of hydrogen</a:t>
            </a:r>
          </a:p>
        </p:txBody>
      </p:sp>
    </p:spTree>
    <p:extLst>
      <p:ext uri="{BB962C8B-B14F-4D97-AF65-F5344CB8AC3E}">
        <p14:creationId xmlns:p14="http://schemas.microsoft.com/office/powerpoint/2010/main" val="29494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999394-FF20-4E89-B61A-662651B64DED}"/>
              </a:ext>
            </a:extLst>
          </p:cNvPr>
          <p:cNvSpPr/>
          <p:nvPr/>
        </p:nvSpPr>
        <p:spPr>
          <a:xfrm>
            <a:off x="1641348" y="2471855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D4A62-6C9B-4DEF-9F57-1B7868B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EFEA9E-B47E-4A56-B06A-DB6F2CB8DD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943" r="38585"/>
          <a:stretch/>
        </p:blipFill>
        <p:spPr>
          <a:xfrm>
            <a:off x="521208" y="1402007"/>
            <a:ext cx="3054096" cy="518135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6C839-D0A9-4F39-94A3-6A1E47DA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8768" y="1600202"/>
            <a:ext cx="5175504" cy="4525963"/>
          </a:xfrm>
        </p:spPr>
        <p:txBody>
          <a:bodyPr>
            <a:normAutofit/>
          </a:bodyPr>
          <a:lstStyle/>
          <a:p>
            <a:r>
              <a:rPr lang="en-US" dirty="0"/>
              <a:t>We’ve added a neutron!</a:t>
            </a:r>
          </a:p>
          <a:p>
            <a:r>
              <a:rPr lang="en-US" dirty="0"/>
              <a:t>Neutrons have similar mass to protons, but no charge</a:t>
            </a:r>
          </a:p>
          <a:p>
            <a:r>
              <a:rPr lang="en-US" dirty="0"/>
              <a:t>Chemically, this will behave about the same as normal hydrogen</a:t>
            </a:r>
          </a:p>
          <a:p>
            <a:pPr lvl="1"/>
            <a:r>
              <a:rPr lang="en-US" dirty="0"/>
              <a:t>It’s still neutral, same number of electrons</a:t>
            </a:r>
          </a:p>
        </p:txBody>
      </p:sp>
    </p:spTree>
    <p:extLst>
      <p:ext uri="{BB962C8B-B14F-4D97-AF65-F5344CB8AC3E}">
        <p14:creationId xmlns:p14="http://schemas.microsoft.com/office/powerpoint/2010/main" val="9998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0B8606-CEF7-4BDB-9710-93514A8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A467E-4B53-4013-B12F-AAAEA37A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Atoms with the same number of protons are the same </a:t>
            </a:r>
            <a:r>
              <a:rPr lang="en-US" i="1" dirty="0"/>
              <a:t>element</a:t>
            </a:r>
            <a:endParaRPr lang="en-US" dirty="0"/>
          </a:p>
          <a:p>
            <a:r>
              <a:rPr lang="en-US" dirty="0"/>
              <a:t>Atoms of a certain element with different numbers of neutrons are </a:t>
            </a:r>
            <a:r>
              <a:rPr lang="en-US" i="1" dirty="0"/>
              <a:t>isotopes </a:t>
            </a:r>
            <a:r>
              <a:rPr lang="en-US" dirty="0"/>
              <a:t>of that element</a:t>
            </a:r>
          </a:p>
          <a:p>
            <a:pPr lvl="1"/>
            <a:r>
              <a:rPr lang="en-US" dirty="0"/>
              <a:t>“Protium” and “deuterium” are isotopes of hydrogen</a:t>
            </a:r>
          </a:p>
        </p:txBody>
      </p:sp>
    </p:spTree>
    <p:extLst>
      <p:ext uri="{BB962C8B-B14F-4D97-AF65-F5344CB8AC3E}">
        <p14:creationId xmlns:p14="http://schemas.microsoft.com/office/powerpoint/2010/main" val="35432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0B8606-CEF7-4BDB-9710-93514A8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Notation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5E989-7343-4145-BE11-5AF070D8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983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There’s a specific notation to let us tell isotopes apart</a:t>
            </a:r>
          </a:p>
          <a:p>
            <a:r>
              <a:rPr lang="en-US" dirty="0"/>
              <a:t>The letter(s) tell us what element it is</a:t>
            </a:r>
          </a:p>
          <a:p>
            <a:r>
              <a:rPr lang="en-US" dirty="0"/>
              <a:t>The subscript tells us how many protons it has</a:t>
            </a:r>
          </a:p>
          <a:p>
            <a:r>
              <a:rPr lang="en-US" dirty="0"/>
              <a:t>The superscript tells us the </a:t>
            </a:r>
            <a:r>
              <a:rPr lang="en-US" i="1" dirty="0"/>
              <a:t>mass number</a:t>
            </a:r>
            <a:endParaRPr lang="en-US" dirty="0"/>
          </a:p>
          <a:p>
            <a:pPr lvl="1"/>
            <a:r>
              <a:rPr lang="en-US" dirty="0"/>
              <a:t>Protons + neutrons</a:t>
            </a:r>
          </a:p>
          <a:p>
            <a:pPr lvl="1"/>
            <a:r>
              <a:rPr lang="en-US" dirty="0"/>
              <a:t>(Electrons have negligible mass)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F4D6C-C2B7-4683-8C21-F75BBD0BD05B}"/>
              </a:ext>
            </a:extLst>
          </p:cNvPr>
          <p:cNvSpPr/>
          <p:nvPr/>
        </p:nvSpPr>
        <p:spPr>
          <a:xfrm>
            <a:off x="1641348" y="2471855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BF35D-42E5-48E2-BD22-EC7AE936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943" r="38585"/>
          <a:stretch/>
        </p:blipFill>
        <p:spPr>
          <a:xfrm>
            <a:off x="521208" y="1402007"/>
            <a:ext cx="3054096" cy="51813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5B2F5-2E83-4F09-B227-6F5FF15B1D0D}"/>
              </a:ext>
            </a:extLst>
          </p:cNvPr>
          <p:cNvGrpSpPr/>
          <p:nvPr/>
        </p:nvGrpSpPr>
        <p:grpSpPr>
          <a:xfrm>
            <a:off x="2221993" y="5001769"/>
            <a:ext cx="1408954" cy="638890"/>
            <a:chOff x="2221993" y="5001769"/>
            <a:chExt cx="1408954" cy="6388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17C825-2D9A-4E9B-B71C-010D23481919}"/>
                </a:ext>
              </a:extLst>
            </p:cNvPr>
            <p:cNvSpPr txBox="1"/>
            <p:nvPr/>
          </p:nvSpPr>
          <p:spPr>
            <a:xfrm>
              <a:off x="2669337" y="5271327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3A23EA-79C5-4205-8C67-F56F2E589F25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221993" y="5001769"/>
              <a:ext cx="447344" cy="454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B5EB92-5CA1-4445-BE29-E39CBCD1B3C2}"/>
              </a:ext>
            </a:extLst>
          </p:cNvPr>
          <p:cNvGrpSpPr/>
          <p:nvPr/>
        </p:nvGrpSpPr>
        <p:grpSpPr>
          <a:xfrm>
            <a:off x="630936" y="5228881"/>
            <a:ext cx="1133856" cy="431852"/>
            <a:chOff x="630936" y="5228881"/>
            <a:chExt cx="1133856" cy="4318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0A5392-2D3C-4010-8678-594089031446}"/>
                </a:ext>
              </a:extLst>
            </p:cNvPr>
            <p:cNvSpPr txBox="1"/>
            <p:nvPr/>
          </p:nvSpPr>
          <p:spPr>
            <a:xfrm>
              <a:off x="630936" y="5291401"/>
              <a:ext cx="90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Protons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5D00E9-20A3-4072-8610-761A55BD63C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540609" y="5228881"/>
              <a:ext cx="224183" cy="247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7B03A9-0748-4EC6-984A-56E660F5C8B7}"/>
              </a:ext>
            </a:extLst>
          </p:cNvPr>
          <p:cNvGrpSpPr/>
          <p:nvPr/>
        </p:nvGrpSpPr>
        <p:grpSpPr>
          <a:xfrm>
            <a:off x="43083" y="4368772"/>
            <a:ext cx="1721709" cy="369332"/>
            <a:chOff x="43083" y="4368772"/>
            <a:chExt cx="1721709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8C0B7B-DBD4-4853-A2E4-DEB2D3790B90}"/>
                </a:ext>
              </a:extLst>
            </p:cNvPr>
            <p:cNvSpPr txBox="1"/>
            <p:nvPr/>
          </p:nvSpPr>
          <p:spPr>
            <a:xfrm>
              <a:off x="43083" y="4368772"/>
              <a:ext cx="1497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Mass Number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264ED8C-710D-4933-856C-21C5F39AF3F5}"/>
                </a:ext>
              </a:extLst>
            </p:cNvPr>
            <p:cNvCxnSpPr>
              <a:cxnSpLocks/>
            </p:cNvCxnSpPr>
            <p:nvPr/>
          </p:nvCxnSpPr>
          <p:spPr>
            <a:xfrm>
              <a:off x="1540609" y="4543051"/>
              <a:ext cx="224183" cy="1950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1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0B8606-CEF7-4BDB-9710-93514A8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Notation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5E989-7343-4145-BE11-5AF070D8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983160"/>
          </a:xfrm>
        </p:spPr>
        <p:txBody>
          <a:bodyPr>
            <a:normAutofit/>
          </a:bodyPr>
          <a:lstStyle/>
          <a:p>
            <a:r>
              <a:rPr lang="en-US" dirty="0"/>
              <a:t>You might notice that this is redundant</a:t>
            </a:r>
          </a:p>
          <a:p>
            <a:pPr lvl="1"/>
            <a:r>
              <a:rPr lang="en-US" dirty="0"/>
              <a:t>“Element” and “number of protons” are basically the same thing</a:t>
            </a:r>
          </a:p>
          <a:p>
            <a:r>
              <a:rPr lang="en-US" dirty="0"/>
              <a:t>Thus it’s common shorthand to leave off the subscript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F4D6C-C2B7-4683-8C21-F75BBD0BD05B}"/>
              </a:ext>
            </a:extLst>
          </p:cNvPr>
          <p:cNvSpPr/>
          <p:nvPr/>
        </p:nvSpPr>
        <p:spPr>
          <a:xfrm>
            <a:off x="1641348" y="2471855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BF35D-42E5-48E2-BD22-EC7AE936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943" r="38585"/>
          <a:stretch/>
        </p:blipFill>
        <p:spPr>
          <a:xfrm>
            <a:off x="521208" y="1402007"/>
            <a:ext cx="3054096" cy="51813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7FA762-007D-4386-83C2-E4FC96CD96D4}"/>
              </a:ext>
            </a:extLst>
          </p:cNvPr>
          <p:cNvSpPr/>
          <p:nvPr/>
        </p:nvSpPr>
        <p:spPr>
          <a:xfrm>
            <a:off x="1641348" y="5084064"/>
            <a:ext cx="288036" cy="37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4EFC03-3A18-48D0-B070-A6A50D46AE64}"/>
              </a:ext>
            </a:extLst>
          </p:cNvPr>
          <p:cNvSpPr/>
          <p:nvPr/>
        </p:nvSpPr>
        <p:spPr>
          <a:xfrm>
            <a:off x="1641348" y="4572000"/>
            <a:ext cx="772668" cy="7498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15A10-D1D5-4217-A7DC-D9F806AFCC8E}"/>
              </a:ext>
            </a:extLst>
          </p:cNvPr>
          <p:cNvSpPr txBox="1"/>
          <p:nvPr/>
        </p:nvSpPr>
        <p:spPr>
          <a:xfrm>
            <a:off x="2734056" y="520293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fine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1CCCD2-989E-457C-99CF-74ABC653501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414018" y="5084066"/>
            <a:ext cx="320038" cy="303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3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0B8606-CEF7-4BDB-9710-93514A8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Notation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5E989-7343-4145-BE11-5AF070D8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3630166"/>
          </a:xfrm>
        </p:spPr>
        <p:txBody>
          <a:bodyPr>
            <a:normAutofit/>
          </a:bodyPr>
          <a:lstStyle/>
          <a:p>
            <a:r>
              <a:rPr lang="en-US" dirty="0"/>
              <a:t>Isotopes are pronounced as the name of the element followed by the mass number</a:t>
            </a:r>
          </a:p>
          <a:p>
            <a:pPr lvl="1"/>
            <a:r>
              <a:rPr lang="en-US" dirty="0"/>
              <a:t>And sometimes written that way</a:t>
            </a:r>
          </a:p>
          <a:p>
            <a:r>
              <a:rPr lang="en-US" dirty="0"/>
              <a:t>“Hydrogen-2”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F4D6C-C2B7-4683-8C21-F75BBD0BD05B}"/>
              </a:ext>
            </a:extLst>
          </p:cNvPr>
          <p:cNvSpPr/>
          <p:nvPr/>
        </p:nvSpPr>
        <p:spPr>
          <a:xfrm>
            <a:off x="1641348" y="2471855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BF35D-42E5-48E2-BD22-EC7AE936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943" r="38585"/>
          <a:stretch/>
        </p:blipFill>
        <p:spPr>
          <a:xfrm>
            <a:off x="521208" y="1402007"/>
            <a:ext cx="3054096" cy="51813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7FA762-007D-4386-83C2-E4FC96CD96D4}"/>
              </a:ext>
            </a:extLst>
          </p:cNvPr>
          <p:cNvSpPr/>
          <p:nvPr/>
        </p:nvSpPr>
        <p:spPr>
          <a:xfrm>
            <a:off x="1641348" y="5084064"/>
            <a:ext cx="288036" cy="37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3F8CE-0237-4BFC-A99E-C04E0EC5BAF0}"/>
              </a:ext>
            </a:extLst>
          </p:cNvPr>
          <p:cNvSpPr txBox="1"/>
          <p:nvPr/>
        </p:nvSpPr>
        <p:spPr>
          <a:xfrm>
            <a:off x="4270248" y="5559448"/>
            <a:ext cx="451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the “special” names, such as protium and deuterium, are unique to hydrogen. We don’t name isotopes of other elements like that.</a:t>
            </a:r>
          </a:p>
        </p:txBody>
      </p:sp>
    </p:spTree>
    <p:extLst>
      <p:ext uri="{BB962C8B-B14F-4D97-AF65-F5344CB8AC3E}">
        <p14:creationId xmlns:p14="http://schemas.microsoft.com/office/powerpoint/2010/main" val="41754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0B8606-CEF7-4BDB-9710-93514A8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&amp; Notation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5E989-7343-4145-BE11-5AF070D8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983160"/>
          </a:xfrm>
        </p:spPr>
        <p:txBody>
          <a:bodyPr>
            <a:normAutofit/>
          </a:bodyPr>
          <a:lstStyle/>
          <a:p>
            <a:r>
              <a:rPr lang="en-US" dirty="0"/>
              <a:t>One proton </a:t>
            </a:r>
          </a:p>
          <a:p>
            <a:r>
              <a:rPr lang="en-US" dirty="0"/>
              <a:t>Two neutrons</a:t>
            </a:r>
          </a:p>
          <a:p>
            <a:r>
              <a:rPr lang="en-US" dirty="0"/>
              <a:t>One electron</a:t>
            </a:r>
          </a:p>
          <a:p>
            <a:pPr lvl="1"/>
            <a:r>
              <a:rPr lang="en-US" dirty="0"/>
              <a:t>(Still neutral)</a:t>
            </a:r>
          </a:p>
          <a:p>
            <a:r>
              <a:rPr lang="en-US" dirty="0"/>
              <a:t>Hydrogen-3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F4D6C-C2B7-4683-8C21-F75BBD0BD05B}"/>
              </a:ext>
            </a:extLst>
          </p:cNvPr>
          <p:cNvSpPr/>
          <p:nvPr/>
        </p:nvSpPr>
        <p:spPr>
          <a:xfrm>
            <a:off x="1641348" y="2471855"/>
            <a:ext cx="850392" cy="8503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BF35D-42E5-48E2-BD22-EC7AE936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534" r="6465"/>
          <a:stretch/>
        </p:blipFill>
        <p:spPr>
          <a:xfrm>
            <a:off x="539496" y="1417638"/>
            <a:ext cx="3108960" cy="51813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FBE21E-DC25-4049-BC95-AA2674FE4516}"/>
              </a:ext>
            </a:extLst>
          </p:cNvPr>
          <p:cNvSpPr/>
          <p:nvPr/>
        </p:nvSpPr>
        <p:spPr>
          <a:xfrm>
            <a:off x="1938528" y="4846638"/>
            <a:ext cx="310896" cy="402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36B48-08A7-4C96-9571-F9313D747776}"/>
              </a:ext>
            </a:extLst>
          </p:cNvPr>
          <p:cNvSpPr/>
          <p:nvPr/>
        </p:nvSpPr>
        <p:spPr>
          <a:xfrm>
            <a:off x="1481328" y="5696712"/>
            <a:ext cx="1252728" cy="667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94C2A-7602-469D-B365-D0A58E7C08DF}"/>
              </a:ext>
            </a:extLst>
          </p:cNvPr>
          <p:cNvSpPr/>
          <p:nvPr/>
        </p:nvSpPr>
        <p:spPr>
          <a:xfrm>
            <a:off x="1737360" y="4718463"/>
            <a:ext cx="201168" cy="21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46240-6BB1-49C4-99C5-D06FD203818F}"/>
              </a:ext>
            </a:extLst>
          </p:cNvPr>
          <p:cNvSpPr/>
          <p:nvPr/>
        </p:nvSpPr>
        <p:spPr>
          <a:xfrm>
            <a:off x="1746504" y="5097700"/>
            <a:ext cx="201168" cy="21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AA4-3144-4BA1-802E-A1AA021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stable</a:t>
                </a:r>
                <a:r>
                  <a:rPr lang="en-US" dirty="0"/>
                  <a:t>; they’ll just sit around forever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dirty="0"/>
                  <a:t>, though, is unstable – it will </a:t>
                </a:r>
                <a:r>
                  <a:rPr lang="en-US" i="1" dirty="0"/>
                  <a:t>decay</a:t>
                </a:r>
              </a:p>
              <a:p>
                <a:r>
                  <a:rPr lang="en-US" dirty="0"/>
                  <a:t>Specifically:</a:t>
                </a:r>
              </a:p>
              <a:p>
                <a:pPr lvl="1"/>
                <a:r>
                  <a:rPr lang="en-US" dirty="0"/>
                  <a:t>Via the weak force, one of the neutrons turns into a proton</a:t>
                </a:r>
              </a:p>
              <a:p>
                <a:pPr lvl="1"/>
                <a:r>
                  <a:rPr lang="en-US" dirty="0"/>
                  <a:t>The process releases an electron and an </a:t>
                </a:r>
                <a:r>
                  <a:rPr lang="en-US" i="1" dirty="0"/>
                  <a:t>electron antineutrino</a:t>
                </a:r>
              </a:p>
              <a:p>
                <a:pPr lvl="1"/>
                <a:r>
                  <a:rPr lang="en-US" dirty="0"/>
                  <a:t>For the time being, we don’t really care about the electron antineutrino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groupChr>
                      <m:groupChrPr>
                        <m:chr m:val="→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6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AA4-3144-4BA1-802E-A1AA021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electron flies out of the atom at high speed</a:t>
                </a:r>
              </a:p>
              <a:p>
                <a:r>
                  <a:rPr lang="en-US" dirty="0"/>
                  <a:t>This is called a </a:t>
                </a:r>
                <a:r>
                  <a:rPr lang="en-US" i="1" dirty="0"/>
                  <a:t>beta particle</a:t>
                </a:r>
                <a:r>
                  <a:rPr lang="en-US" dirty="0"/>
                  <a:t>, and the mechanism that produces it is called </a:t>
                </a:r>
                <a:r>
                  <a:rPr lang="en-US" i="1" dirty="0"/>
                  <a:t>beta decay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Specifically, this is beta-minus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) decay</a:t>
                </a:r>
              </a:p>
              <a:p>
                <a:r>
                  <a:rPr lang="en-US" dirty="0"/>
                  <a:t>There’s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decay, which releases a </a:t>
                </a:r>
                <a:r>
                  <a:rPr lang="en-US" i="1" dirty="0"/>
                  <a:t>positron </a:t>
                </a:r>
                <a:r>
                  <a:rPr lang="en-US" dirty="0"/>
                  <a:t>(antielectron) and an electron neutrino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D37-1319-4016-8B49-48DD03F1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35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is an engineering presentation.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2BD77-4F9A-4451-9F60-2E1E1F051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Scientists try to discover how the world works. </a:t>
            </a:r>
          </a:p>
          <a:p>
            <a:r>
              <a:rPr lang="en-US" dirty="0"/>
              <a:t>Engineers try to make it work differently.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A1408-8E84-4EA6-BF2E-028F1C6C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65" y="1532914"/>
            <a:ext cx="3609931" cy="52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4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AA4-3144-4BA1-802E-A1AA021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High-speed free electrons (AKA “beta particles”) are called </a:t>
                </a:r>
                <a:r>
                  <a:rPr lang="en-US" i="1" dirty="0"/>
                  <a:t>beta radiation</a:t>
                </a:r>
                <a:endParaRPr lang="en-US" dirty="0"/>
              </a:p>
              <a:p>
                <a:r>
                  <a:rPr lang="en-US" dirty="0"/>
                  <a:t>There’s another common type of particle radiation called </a:t>
                </a:r>
                <a:r>
                  <a:rPr lang="en-US" i="1" dirty="0"/>
                  <a:t>alpha radiation</a:t>
                </a:r>
                <a:endParaRPr lang="en-US" dirty="0"/>
              </a:p>
              <a:p>
                <a:pPr lvl="1"/>
                <a:r>
                  <a:rPr lang="en-US" dirty="0"/>
                  <a:t>Rather than an electron, alpha particles are 2 protons and 2 neutrons stuck together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FE727-50BC-49A4-9B7A-44CE0CDA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71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6062-AC9C-4525-BB45-5BC29F4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964F-7E8C-4A39-A6E4-57FA698E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do we detect this radiation?</a:t>
            </a:r>
          </a:p>
          <a:p>
            <a:r>
              <a:rPr lang="en-US" dirty="0"/>
              <a:t>Alpha and beta rays (as well as some others) are </a:t>
            </a:r>
            <a:r>
              <a:rPr lang="en-US" i="1" dirty="0"/>
              <a:t>ionizing radiation</a:t>
            </a:r>
          </a:p>
          <a:p>
            <a:r>
              <a:rPr lang="en-US" dirty="0"/>
              <a:t>That is, if a beta particle hits a neutral atom, it can ionize the atom</a:t>
            </a:r>
          </a:p>
          <a:p>
            <a:pPr lvl="1"/>
            <a:r>
              <a:rPr lang="en-US" dirty="0"/>
              <a:t>Give it an electrical charge</a:t>
            </a:r>
          </a:p>
        </p:txBody>
      </p:sp>
    </p:spTree>
    <p:extLst>
      <p:ext uri="{BB962C8B-B14F-4D97-AF65-F5344CB8AC3E}">
        <p14:creationId xmlns:p14="http://schemas.microsoft.com/office/powerpoint/2010/main" val="22687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0478-4543-453E-B30D-724ACA0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74C-514F-42EF-8CBC-8628A529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some gas between two metal plates with a voltage across them</a:t>
            </a:r>
          </a:p>
          <a:p>
            <a:r>
              <a:rPr lang="en-US" dirty="0"/>
              <a:t>Normally, the gas is neutral, and nothing much happens.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2A694-19BB-40E3-9634-E0DC76A02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6" b="711"/>
          <a:stretch/>
        </p:blipFill>
        <p:spPr>
          <a:xfrm>
            <a:off x="1837944" y="3694174"/>
            <a:ext cx="5468112" cy="31272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5389E6-9660-4199-8357-72E4941DB00B}"/>
              </a:ext>
            </a:extLst>
          </p:cNvPr>
          <p:cNvSpPr/>
          <p:nvPr/>
        </p:nvSpPr>
        <p:spPr>
          <a:xfrm>
            <a:off x="3602736" y="4169664"/>
            <a:ext cx="226771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BA850-A51D-4660-8140-4D318DA14747}"/>
              </a:ext>
            </a:extLst>
          </p:cNvPr>
          <p:cNvSpPr/>
          <p:nvPr/>
        </p:nvSpPr>
        <p:spPr>
          <a:xfrm>
            <a:off x="5797296" y="5257798"/>
            <a:ext cx="283464" cy="25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B55D2-FF7C-434E-9BA1-A0250E69B6A9}"/>
              </a:ext>
            </a:extLst>
          </p:cNvPr>
          <p:cNvSpPr/>
          <p:nvPr/>
        </p:nvSpPr>
        <p:spPr>
          <a:xfrm>
            <a:off x="2065217" y="5910070"/>
            <a:ext cx="1537519" cy="91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4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0478-4543-453E-B30D-724ACA0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74C-514F-42EF-8CBC-8628A529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when radiation ionizes a gas molecule, that molecule starts accelerating towards one of the electrodes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2A694-19BB-40E3-9634-E0DC76A02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6" b="711"/>
          <a:stretch/>
        </p:blipFill>
        <p:spPr>
          <a:xfrm>
            <a:off x="1837944" y="3694174"/>
            <a:ext cx="5468112" cy="31272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5389E6-9660-4199-8357-72E4941DB00B}"/>
              </a:ext>
            </a:extLst>
          </p:cNvPr>
          <p:cNvSpPr/>
          <p:nvPr/>
        </p:nvSpPr>
        <p:spPr>
          <a:xfrm>
            <a:off x="3602736" y="4169663"/>
            <a:ext cx="2267712" cy="1045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B55D2-FF7C-434E-9BA1-A0250E69B6A9}"/>
              </a:ext>
            </a:extLst>
          </p:cNvPr>
          <p:cNvSpPr/>
          <p:nvPr/>
        </p:nvSpPr>
        <p:spPr>
          <a:xfrm>
            <a:off x="2065217" y="5910070"/>
            <a:ext cx="1537519" cy="91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64B56-F73B-4A02-9550-6E03A09E7691}"/>
              </a:ext>
            </a:extLst>
          </p:cNvPr>
          <p:cNvCxnSpPr/>
          <p:nvPr/>
        </p:nvCxnSpPr>
        <p:spPr>
          <a:xfrm flipV="1">
            <a:off x="4371975" y="5038725"/>
            <a:ext cx="0" cy="17608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656C3-D0AA-4685-A719-2EE321A51A56}"/>
              </a:ext>
            </a:extLst>
          </p:cNvPr>
          <p:cNvCxnSpPr>
            <a:cxnSpLocks/>
          </p:cNvCxnSpPr>
          <p:nvPr/>
        </p:nvCxnSpPr>
        <p:spPr>
          <a:xfrm flipV="1">
            <a:off x="2852928" y="4718304"/>
            <a:ext cx="2688338" cy="1407862"/>
          </a:xfrm>
          <a:prstGeom prst="straightConnector1">
            <a:avLst/>
          </a:prstGeom>
          <a:ln>
            <a:solidFill>
              <a:srgbClr val="00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F786-BA15-48AE-8A13-0A97402A8088}"/>
                  </a:ext>
                </a:extLst>
              </p:cNvPr>
              <p:cNvSpPr txBox="1"/>
              <p:nvPr/>
            </p:nvSpPr>
            <p:spPr>
              <a:xfrm>
                <a:off x="2595229" y="5756833"/>
                <a:ext cx="51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F786-BA15-48AE-8A13-0A97402A8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29" y="5756833"/>
                <a:ext cx="51539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0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0478-4543-453E-B30D-724ACA0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74C-514F-42EF-8CBC-8628A529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093972"/>
          </a:xfrm>
        </p:spPr>
        <p:txBody>
          <a:bodyPr>
            <a:normAutofit fontScale="92500"/>
          </a:bodyPr>
          <a:lstStyle/>
          <a:p>
            <a:r>
              <a:rPr lang="en-US" dirty="0"/>
              <a:t>That ion hits other gas molecules and ionizes them, leading to an </a:t>
            </a:r>
            <a:r>
              <a:rPr lang="en-US" i="1" dirty="0"/>
              <a:t>avalanche.</a:t>
            </a:r>
          </a:p>
          <a:p>
            <a:r>
              <a:rPr lang="en-US" dirty="0"/>
              <a:t>When all those ions get to one of the electrodes, they are detectable as a pulse of current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2A694-19BB-40E3-9634-E0DC76A02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6" b="711"/>
          <a:stretch/>
        </p:blipFill>
        <p:spPr>
          <a:xfrm>
            <a:off x="1837944" y="3694174"/>
            <a:ext cx="5468112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AAF-D8FB-450E-A2CC-8F4ECBC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0ECE2-233D-458F-8C7C-59954DB2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2"/>
          <a:stretch/>
        </p:blipFill>
        <p:spPr>
          <a:xfrm>
            <a:off x="457200" y="1116112"/>
            <a:ext cx="8229600" cy="562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D8C35-D5AC-4FD4-93A8-EBD2CA30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6" y="1930146"/>
            <a:ext cx="752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F5EE-F7DB-41DB-A99F-1249A73C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09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is an engineering presentation.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5281-4114-4B89-BC3F-2B7E509B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2037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will be focusing primarily on the implication and applications of nuclear physics, rather than the underlying subatomic particle mechanisms.</a:t>
            </a:r>
          </a:p>
          <a:p>
            <a:r>
              <a:rPr lang="en-US" dirty="0"/>
              <a:t>This is somewhat unfortunate, because I don’t get to say things like: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2A8F4-93F7-45DC-9195-221C8C0BF5E2}"/>
              </a:ext>
            </a:extLst>
          </p:cNvPr>
          <p:cNvSpPr txBox="1"/>
          <p:nvPr/>
        </p:nvSpPr>
        <p:spPr>
          <a:xfrm>
            <a:off x="167952" y="4082515"/>
            <a:ext cx="85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“After electroweak symmetry breaking, the </a:t>
            </a:r>
            <a:r>
              <a:rPr lang="en-US" dirty="0" err="1">
                <a:solidFill>
                  <a:schemeClr val="bg1"/>
                </a:solidFill>
              </a:rPr>
              <a:t>Higgsino</a:t>
            </a:r>
            <a:r>
              <a:rPr lang="en-US" dirty="0">
                <a:solidFill>
                  <a:schemeClr val="bg1"/>
                </a:solidFill>
              </a:rPr>
              <a:t> becomes a pair of neutral Majorana fermions called neutralinos and a charged Dirac fermion called a </a:t>
            </a:r>
            <a:r>
              <a:rPr lang="en-US" dirty="0" err="1">
                <a:solidFill>
                  <a:schemeClr val="bg1"/>
                </a:solidFill>
              </a:rPr>
              <a:t>chargino</a:t>
            </a:r>
            <a:r>
              <a:rPr lang="en-US" dirty="0">
                <a:solidFill>
                  <a:schemeClr val="bg1"/>
                </a:solidFill>
              </a:rPr>
              <a:t> (plus and minus). These states finally mix with the neutralinos (photino and </a:t>
            </a:r>
            <a:r>
              <a:rPr lang="en-US" dirty="0" err="1">
                <a:solidFill>
                  <a:schemeClr val="bg1"/>
                </a:solidFill>
              </a:rPr>
              <a:t>zino</a:t>
            </a:r>
            <a:r>
              <a:rPr lang="en-US" dirty="0">
                <a:solidFill>
                  <a:schemeClr val="bg1"/>
                </a:solidFill>
              </a:rPr>
              <a:t>) and </a:t>
            </a:r>
            <a:r>
              <a:rPr lang="en-US" dirty="0" err="1">
                <a:solidFill>
                  <a:schemeClr val="bg1"/>
                </a:solidFill>
              </a:rPr>
              <a:t>chargino</a:t>
            </a:r>
            <a:r>
              <a:rPr lang="en-US" dirty="0">
                <a:solidFill>
                  <a:schemeClr val="bg1"/>
                </a:solidFill>
              </a:rPr>
              <a:t> (charged wino plus and minus) to form the predicted particles which are four neutralinos and two </a:t>
            </a:r>
            <a:r>
              <a:rPr lang="en-US" dirty="0" err="1">
                <a:solidFill>
                  <a:schemeClr val="bg1"/>
                </a:solidFill>
              </a:rPr>
              <a:t>charginos</a:t>
            </a:r>
            <a:r>
              <a:rPr lang="en-US" dirty="0">
                <a:solidFill>
                  <a:schemeClr val="bg1"/>
                </a:solidFill>
              </a:rPr>
              <a:t> (plus and minus each).”</a:t>
            </a:r>
          </a:p>
        </p:txBody>
      </p:sp>
    </p:spTree>
    <p:extLst>
      <p:ext uri="{BB962C8B-B14F-4D97-AF65-F5344CB8AC3E}">
        <p14:creationId xmlns:p14="http://schemas.microsoft.com/office/powerpoint/2010/main" val="154655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Chemistry:</a:t>
            </a:r>
          </a:p>
          <a:p>
            <a:pPr lvl="1"/>
            <a:r>
              <a:rPr lang="en-US" dirty="0"/>
              <a:t>All about the electrons</a:t>
            </a:r>
          </a:p>
          <a:p>
            <a:r>
              <a:rPr lang="en-US" dirty="0"/>
              <a:t>Nuclear physics:</a:t>
            </a:r>
          </a:p>
          <a:p>
            <a:pPr lvl="1"/>
            <a:r>
              <a:rPr lang="en-US" dirty="0"/>
              <a:t>All about the nucleus</a:t>
            </a:r>
          </a:p>
        </p:txBody>
      </p:sp>
    </p:spTree>
    <p:extLst>
      <p:ext uri="{BB962C8B-B14F-4D97-AF65-F5344CB8AC3E}">
        <p14:creationId xmlns:p14="http://schemas.microsoft.com/office/powerpoint/2010/main" val="8579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are four fundamental forces in the universe:</a:t>
            </a:r>
          </a:p>
          <a:p>
            <a:pPr lvl="1"/>
            <a:r>
              <a:rPr lang="en-US" dirty="0"/>
              <a:t>Strong nuclear force</a:t>
            </a:r>
          </a:p>
          <a:p>
            <a:pPr lvl="1"/>
            <a:r>
              <a:rPr lang="en-US" dirty="0"/>
              <a:t>Weak nuclear force</a:t>
            </a:r>
          </a:p>
          <a:p>
            <a:pPr lvl="1"/>
            <a:r>
              <a:rPr lang="en-US" dirty="0"/>
              <a:t>Electromagnetism</a:t>
            </a:r>
          </a:p>
          <a:p>
            <a:pPr lvl="1"/>
            <a:r>
              <a:rPr lang="en-US" dirty="0"/>
              <a:t>Gravity</a:t>
            </a:r>
          </a:p>
        </p:txBody>
      </p:sp>
    </p:spTree>
    <p:extLst>
      <p:ext uri="{BB962C8B-B14F-4D97-AF65-F5344CB8AC3E}">
        <p14:creationId xmlns:p14="http://schemas.microsoft.com/office/powerpoint/2010/main" val="235929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 nuclear force</a:t>
            </a:r>
          </a:p>
          <a:p>
            <a:pPr lvl="1"/>
            <a:r>
              <a:rPr lang="en-US" dirty="0"/>
              <a:t>Hold protons and neutrons together</a:t>
            </a:r>
          </a:p>
        </p:txBody>
      </p:sp>
    </p:spTree>
    <p:extLst>
      <p:ext uri="{BB962C8B-B14F-4D97-AF65-F5344CB8AC3E}">
        <p14:creationId xmlns:p14="http://schemas.microsoft.com/office/powerpoint/2010/main" val="197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Weak nuclear force</a:t>
            </a:r>
          </a:p>
          <a:p>
            <a:pPr lvl="1"/>
            <a:r>
              <a:rPr lang="en-US" i="1" dirty="0"/>
              <a:t>Weird</a:t>
            </a:r>
            <a:endParaRPr lang="en-US" dirty="0"/>
          </a:p>
          <a:p>
            <a:pPr lvl="1"/>
            <a:r>
              <a:rPr lang="en-US" dirty="0"/>
              <a:t>Technically, it causes quarks to change </a:t>
            </a:r>
            <a:r>
              <a:rPr lang="en-US" i="1" dirty="0"/>
              <a:t>flavor</a:t>
            </a:r>
            <a:endParaRPr lang="en-US" dirty="0"/>
          </a:p>
          <a:p>
            <a:pPr lvl="1"/>
            <a:r>
              <a:rPr lang="en-US" dirty="0"/>
              <a:t>There are 6 flavors of quarks:</a:t>
            </a:r>
          </a:p>
          <a:p>
            <a:pPr lvl="2"/>
            <a:r>
              <a:rPr lang="en-US" dirty="0"/>
              <a:t>Up</a:t>
            </a:r>
          </a:p>
          <a:p>
            <a:pPr lvl="2"/>
            <a:r>
              <a:rPr lang="en-US" dirty="0"/>
              <a:t>Down </a:t>
            </a:r>
          </a:p>
          <a:p>
            <a:pPr lvl="2"/>
            <a:r>
              <a:rPr lang="en-US" dirty="0"/>
              <a:t>Top</a:t>
            </a:r>
          </a:p>
          <a:p>
            <a:pPr lvl="2"/>
            <a:r>
              <a:rPr lang="en-US" dirty="0"/>
              <a:t>Bottom</a:t>
            </a:r>
          </a:p>
          <a:p>
            <a:pPr lvl="2"/>
            <a:r>
              <a:rPr lang="en-US" dirty="0"/>
              <a:t>Strange</a:t>
            </a:r>
          </a:p>
          <a:p>
            <a:pPr lvl="2"/>
            <a:r>
              <a:rPr lang="en-US" dirty="0"/>
              <a:t>Charmed</a:t>
            </a:r>
          </a:p>
          <a:p>
            <a:pPr lvl="1"/>
            <a:r>
              <a:rPr lang="en-US" dirty="0"/>
              <a:t>For example, neutrons are made up of an up quark and two down quarks</a:t>
            </a:r>
          </a:p>
        </p:txBody>
      </p:sp>
    </p:spTree>
    <p:extLst>
      <p:ext uri="{BB962C8B-B14F-4D97-AF65-F5344CB8AC3E}">
        <p14:creationId xmlns:p14="http://schemas.microsoft.com/office/powerpoint/2010/main" val="20440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Electromagnetic force</a:t>
            </a:r>
          </a:p>
          <a:p>
            <a:pPr lvl="1"/>
            <a:r>
              <a:rPr lang="en-US" dirty="0"/>
              <a:t>Like charges repel, opposite charges attract</a:t>
            </a:r>
          </a:p>
          <a:p>
            <a:pPr lvl="1"/>
            <a:r>
              <a:rPr lang="en-US" dirty="0"/>
              <a:t>Really important for chemistry</a:t>
            </a:r>
          </a:p>
        </p:txBody>
      </p:sp>
    </p:spTree>
    <p:extLst>
      <p:ext uri="{BB962C8B-B14F-4D97-AF65-F5344CB8AC3E}">
        <p14:creationId xmlns:p14="http://schemas.microsoft.com/office/powerpoint/2010/main" val="68050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231-B5F5-4568-AE30-320A99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A0F6-B743-4E9B-A935-61FD26E1C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FEA-963C-4CF7-A396-F4BAB1F6D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Gravity</a:t>
            </a:r>
          </a:p>
          <a:p>
            <a:pPr lvl="1"/>
            <a:r>
              <a:rPr lang="en-US" dirty="0"/>
              <a:t>Meh</a:t>
            </a:r>
          </a:p>
        </p:txBody>
      </p:sp>
    </p:spTree>
    <p:extLst>
      <p:ext uri="{BB962C8B-B14F-4D97-AF65-F5344CB8AC3E}">
        <p14:creationId xmlns:p14="http://schemas.microsoft.com/office/powerpoint/2010/main" val="1391175918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1954</TotalTime>
  <Words>842</Words>
  <Application>Microsoft Office PowerPoint</Application>
  <PresentationFormat>On-screen Show (4:3)</PresentationFormat>
  <Paragraphs>120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696</vt:lpstr>
      <vt:lpstr>Nuclear Physics:  An Engineering Perspective</vt:lpstr>
      <vt:lpstr>This is an engineering presentation.</vt:lpstr>
      <vt:lpstr>This is an engineering presentation.</vt:lpstr>
      <vt:lpstr>Atoms</vt:lpstr>
      <vt:lpstr>Atoms</vt:lpstr>
      <vt:lpstr>Atoms</vt:lpstr>
      <vt:lpstr>Atoms</vt:lpstr>
      <vt:lpstr>Atoms</vt:lpstr>
      <vt:lpstr>Atoms</vt:lpstr>
      <vt:lpstr>Chemistry</vt:lpstr>
      <vt:lpstr>Hydrogen</vt:lpstr>
      <vt:lpstr>Hydrogen</vt:lpstr>
      <vt:lpstr>Terminology &amp; Notation</vt:lpstr>
      <vt:lpstr>Terminology &amp; Notation</vt:lpstr>
      <vt:lpstr>Terminology &amp; Notation</vt:lpstr>
      <vt:lpstr>Terminology &amp; Notation</vt:lpstr>
      <vt:lpstr>Terminology &amp; Notation</vt:lpstr>
      <vt:lpstr>Decay</vt:lpstr>
      <vt:lpstr>Decay</vt:lpstr>
      <vt:lpstr>Decay</vt:lpstr>
      <vt:lpstr>Engineering Time!</vt:lpstr>
      <vt:lpstr>Engineering Time!</vt:lpstr>
      <vt:lpstr>Engineering Time!</vt:lpstr>
      <vt:lpstr>Engineering Time!</vt:lpstr>
      <vt:lpstr>Table of Nuclides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21</cp:revision>
  <dcterms:created xsi:type="dcterms:W3CDTF">2020-05-16T14:00:58Z</dcterms:created>
  <dcterms:modified xsi:type="dcterms:W3CDTF">2020-05-17T23:31:54Z</dcterms:modified>
</cp:coreProperties>
</file>