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4" r:id="rId11"/>
    <p:sldId id="265" r:id="rId12"/>
    <p:sldId id="266" r:id="rId13"/>
    <p:sldId id="268" r:id="rId14"/>
    <p:sldId id="267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65FF"/>
    <a:srgbClr val="4F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88FA-EECA-4DFD-91D1-D4BBF2A86176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8014-37AE-42A7-951E-FC06C5086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3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2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2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3A0FAE5-E8A8-4C94-B105-9978F51B0953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EE8E3B-6780-4652-BAFA-8DA690505C0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95"/>
            <a:ext cx="18288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DE8C-F32A-4C66-9DD5-5E9E3064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70E57C-69B1-42F4-8F99-3600930FF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8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difficult it is to move some electrical charge from one point to another</a:t>
            </a:r>
          </a:p>
          <a:p>
            <a:r>
              <a:rPr lang="en-US" dirty="0"/>
              <a:t>Measured in Volts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V</a:t>
            </a:r>
            <a:endParaRPr lang="en-US" dirty="0"/>
          </a:p>
          <a:p>
            <a:r>
              <a:rPr lang="en-US" dirty="0"/>
              <a:t>Always a </a:t>
            </a:r>
            <a:r>
              <a:rPr lang="en-US" b="1" dirty="0"/>
              <a:t>relative term</a:t>
            </a:r>
            <a:endParaRPr lang="en-US" dirty="0"/>
          </a:p>
          <a:p>
            <a:pPr lvl="1"/>
            <a:r>
              <a:rPr lang="en-US" dirty="0"/>
              <a:t>I.e., voltage is between two points</a:t>
            </a:r>
          </a:p>
          <a:p>
            <a:pPr lvl="1"/>
            <a:r>
              <a:rPr lang="en-US" dirty="0"/>
              <a:t>If not otherwise specified, voltage is assumed to be relative to the Earth (in electrical engineering) or an infinite distance away from a point charge (physics)</a:t>
            </a:r>
          </a:p>
          <a:p>
            <a:pPr lvl="1"/>
            <a:r>
              <a:rPr lang="en-US" dirty="0"/>
              <a:t>Generally speaking, you can choose your reference (ground) to be anything you like, and the math will work out the same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Ground or “Earth ground”: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“Chassis ground”: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6818"/>
          <a:stretch/>
        </p:blipFill>
        <p:spPr>
          <a:xfrm>
            <a:off x="3770918" y="5872915"/>
            <a:ext cx="961338" cy="772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189" y="5139611"/>
            <a:ext cx="815468" cy="63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symbol for a </a:t>
            </a:r>
            <a:r>
              <a:rPr lang="en-US" i="1" dirty="0"/>
              <a:t>cell:</a:t>
            </a:r>
          </a:p>
          <a:p>
            <a:pPr lvl="1"/>
            <a:r>
              <a:rPr lang="en-US" dirty="0"/>
              <a:t>Cells generate a constant voltage across their poles</a:t>
            </a:r>
          </a:p>
          <a:p>
            <a:r>
              <a:rPr lang="en-US" dirty="0"/>
              <a:t>This is the symbol for a </a:t>
            </a:r>
            <a:r>
              <a:rPr lang="en-US" i="1" dirty="0"/>
              <a:t>battery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Batteries are made up of several cells</a:t>
            </a:r>
          </a:p>
          <a:p>
            <a:r>
              <a:rPr lang="en-US" dirty="0"/>
              <a:t>Usually, you just use a battery symbol, with the voltage written next to it:</a:t>
            </a:r>
          </a:p>
          <a:p>
            <a:endParaRPr lang="en-US" dirty="0"/>
          </a:p>
          <a:p>
            <a:r>
              <a:rPr lang="en-US" dirty="0"/>
              <a:t>Alternatively, a </a:t>
            </a:r>
            <a:r>
              <a:rPr lang="en-US" i="1" dirty="0"/>
              <a:t>constant voltage source </a:t>
            </a:r>
            <a:r>
              <a:rPr lang="en-US" dirty="0"/>
              <a:t>symbol may be used: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809" b="5598"/>
          <a:stretch/>
        </p:blipFill>
        <p:spPr>
          <a:xfrm>
            <a:off x="5738553" y="1461155"/>
            <a:ext cx="971550" cy="810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614" b="12205"/>
          <a:stretch/>
        </p:blipFill>
        <p:spPr>
          <a:xfrm>
            <a:off x="6299742" y="2648932"/>
            <a:ext cx="1215563" cy="725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962" y="4376252"/>
            <a:ext cx="749571" cy="6682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41062" y="4376250"/>
            <a:ext cx="603050" cy="66822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dirty="0"/>
              <a:t>12 V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8141" y="6011992"/>
            <a:ext cx="659044" cy="6432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1688" y="6011991"/>
            <a:ext cx="603050" cy="6401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dirty="0"/>
              <a:t>12 V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849989" y="5495826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41814" y="6382340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circuits are identical, just with different choices of ground: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700042"/>
            <a:ext cx="62007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analogy:</a:t>
            </a:r>
          </a:p>
          <a:p>
            <a:pPr lvl="1"/>
            <a:r>
              <a:rPr lang="en-US" dirty="0"/>
              <a:t>Pressure</a:t>
            </a:r>
          </a:p>
          <a:p>
            <a:pPr lvl="1"/>
            <a:r>
              <a:rPr lang="en-US" dirty="0"/>
              <a:t>Similarly, pressure is usually assumed to be with respect to the atmosphere unless otherwise stated</a:t>
            </a:r>
          </a:p>
          <a:p>
            <a:pPr lvl="1"/>
            <a:r>
              <a:rPr lang="en-US" dirty="0"/>
              <a:t>E.g., 10 PSI is pressure above atmosphere; -10 PSI is pressure below atmosphere (i.e. vacuum)</a:t>
            </a:r>
          </a:p>
          <a:p>
            <a:pPr lvl="1"/>
            <a:r>
              <a:rPr lang="en-US" dirty="0"/>
              <a:t>Atmosphere is the “ground”</a:t>
            </a:r>
          </a:p>
          <a:p>
            <a:pPr lvl="1"/>
            <a:r>
              <a:rPr lang="en-US" dirty="0"/>
              <a:t>However, you can also just measure the pressure </a:t>
            </a:r>
            <a:r>
              <a:rPr lang="en-US" i="1" dirty="0"/>
              <a:t>between</a:t>
            </a:r>
            <a:r>
              <a:rPr lang="en-US" dirty="0"/>
              <a:t> two pipes, without caring about the atmosphere</a:t>
            </a:r>
          </a:p>
        </p:txBody>
      </p:sp>
    </p:spTree>
    <p:extLst>
      <p:ext uri="{BB962C8B-B14F-4D97-AF65-F5344CB8AC3E}">
        <p14:creationId xmlns:p14="http://schemas.microsoft.com/office/powerpoint/2010/main" val="241018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1410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Resistance</a:t>
            </a:r>
            <a:r>
              <a:rPr lang="en-US" dirty="0"/>
              <a:t>, as the name implies, resists or opposes the flow of current</a:t>
            </a:r>
          </a:p>
          <a:p>
            <a:r>
              <a:rPr lang="en-US" dirty="0"/>
              <a:t>Imagine a pipe with an </a:t>
            </a:r>
            <a:r>
              <a:rPr lang="en-US" i="1" dirty="0"/>
              <a:t>orifice plate</a:t>
            </a:r>
            <a:r>
              <a:rPr lang="en-US" dirty="0"/>
              <a:t> (a plate with a hole in it) in the middle</a:t>
            </a:r>
          </a:p>
          <a:p>
            <a:r>
              <a:rPr lang="en-US" dirty="0"/>
              <a:t>The same </a:t>
            </a:r>
            <a:r>
              <a:rPr lang="en-US" i="1" dirty="0"/>
              <a:t>amount </a:t>
            </a:r>
            <a:r>
              <a:rPr lang="en-US" dirty="0"/>
              <a:t>of water is flowing on both sides of the plate</a:t>
            </a:r>
          </a:p>
          <a:p>
            <a:r>
              <a:rPr lang="en-US" dirty="0"/>
              <a:t>However, the plate causes a pressure drop</a:t>
            </a:r>
          </a:p>
          <a:p>
            <a:r>
              <a:rPr lang="en-US" dirty="0"/>
              <a:t>The pressure drop is proportional to the flow rate</a:t>
            </a:r>
          </a:p>
          <a:p>
            <a:endParaRPr lang="en-US" i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3101417" y="5476975"/>
            <a:ext cx="4637988" cy="989813"/>
            <a:chOff x="2762053" y="4647416"/>
            <a:chExt cx="4637988" cy="989813"/>
          </a:xfrm>
        </p:grpSpPr>
        <p:sp>
          <p:nvSpPr>
            <p:cNvPr id="4" name="Rectangle 3"/>
            <p:cNvSpPr/>
            <p:nvPr/>
          </p:nvSpPr>
          <p:spPr>
            <a:xfrm>
              <a:off x="2762054" y="4666268"/>
              <a:ext cx="4637987" cy="952107"/>
            </a:xfrm>
            <a:prstGeom prst="rect">
              <a:avLst/>
            </a:prstGeom>
            <a:solidFill>
              <a:srgbClr val="8665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62054" y="4647416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62053" y="5637229"/>
              <a:ext cx="46379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165889" y="4666268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67460" y="5222449"/>
              <a:ext cx="0" cy="3959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525625" y="5142321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5619946" y="5139178"/>
              <a:ext cx="9521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3506326" y="6485641"/>
            <a:ext cx="16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pressure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60903" y="6484912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pressure</a:t>
            </a:r>
          </a:p>
        </p:txBody>
      </p:sp>
    </p:spTree>
    <p:extLst>
      <p:ext uri="{BB962C8B-B14F-4D97-AF65-F5344CB8AC3E}">
        <p14:creationId xmlns:p14="http://schemas.microsoft.com/office/powerpoint/2010/main" val="241688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Resistors</a:t>
            </a:r>
            <a:r>
              <a:rPr lang="en-US" dirty="0"/>
              <a:t> are discrete components that have a certain amount of resistance</a:t>
            </a:r>
          </a:p>
          <a:p>
            <a:r>
              <a:rPr lang="en-US" dirty="0"/>
              <a:t>They cause a voltage (pressure) drop that is proportional to the current (flow rate)</a:t>
            </a:r>
          </a:p>
          <a:p>
            <a:r>
              <a:rPr lang="en-US" dirty="0"/>
              <a:t>The proportionality constant is the resistance (R)</a:t>
            </a:r>
          </a:p>
          <a:p>
            <a:pPr lvl="1"/>
            <a:r>
              <a:rPr lang="en-US" dirty="0"/>
              <a:t>E.g., how much voltage drop is generated per amount of current</a:t>
            </a:r>
          </a:p>
          <a:p>
            <a:pPr lvl="1"/>
            <a:r>
              <a:rPr lang="en-US" dirty="0"/>
              <a:t>Measured in </a:t>
            </a:r>
            <a:r>
              <a:rPr lang="en-US" i="1" dirty="0"/>
              <a:t>ohms</a:t>
            </a:r>
          </a:p>
          <a:p>
            <a:pPr lvl="1"/>
            <a:r>
              <a:rPr lang="en-US" dirty="0"/>
              <a:t>Symbol: </a:t>
            </a:r>
            <a:r>
              <a:rPr lang="el-GR" dirty="0"/>
              <a:t>Ω</a:t>
            </a:r>
            <a:endParaRPr lang="en-US" dirty="0"/>
          </a:p>
          <a:p>
            <a:pPr lvl="1"/>
            <a:r>
              <a:rPr lang="en-US" dirty="0"/>
              <a:t>The ohm is defined to be 1 V/A</a:t>
            </a:r>
          </a:p>
        </p:txBody>
      </p:sp>
    </p:spTree>
    <p:extLst>
      <p:ext uri="{BB962C8B-B14F-4D97-AF65-F5344CB8AC3E}">
        <p14:creationId xmlns:p14="http://schemas.microsoft.com/office/powerpoint/2010/main" val="206712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That is, if you pass a current of 1 A through a 1 </a:t>
                </a:r>
                <a:r>
                  <a:rPr lang="el-GR" dirty="0"/>
                  <a:t>Ω</a:t>
                </a:r>
                <a:r>
                  <a:rPr lang="en-US" dirty="0"/>
                  <a:t> resistor, it will create a voltage drop of 1 V</a:t>
                </a:r>
              </a:p>
              <a:p>
                <a:r>
                  <a:rPr lang="en-US" dirty="0"/>
                  <a:t>Likewise, if you apply a voltage of 1 V across a resistor, 1 A will flow through it</a:t>
                </a:r>
              </a:p>
              <a:p>
                <a:r>
                  <a:rPr lang="en-US" dirty="0"/>
                  <a:t>This is known as </a:t>
                </a:r>
                <a:r>
                  <a:rPr lang="en-US" i="1" dirty="0"/>
                  <a:t>Ohm’s Law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Rearrange it algebraically as you like: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Resistor symbol: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557" y="5121995"/>
            <a:ext cx="22955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07977" cy="4351338"/>
          </a:xfrm>
        </p:spPr>
        <p:txBody>
          <a:bodyPr/>
          <a:lstStyle/>
          <a:p>
            <a:r>
              <a:rPr lang="en-US" dirty="0"/>
              <a:t>Two different laws fundamental to DC circuit analysis</a:t>
            </a:r>
          </a:p>
          <a:p>
            <a:r>
              <a:rPr lang="en-US" dirty="0"/>
              <a:t>First law: The sum of currents entering and leaving a junction must be zero</a:t>
            </a:r>
          </a:p>
          <a:p>
            <a:r>
              <a:rPr lang="en-US" dirty="0"/>
              <a:t>Second law: The sum of all voltage differences around a loop must be zero</a:t>
            </a:r>
          </a:p>
        </p:txBody>
      </p:sp>
    </p:spTree>
    <p:extLst>
      <p:ext uri="{BB962C8B-B14F-4D97-AF65-F5344CB8AC3E}">
        <p14:creationId xmlns:p14="http://schemas.microsoft.com/office/powerpoint/2010/main" val="183941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0549"/>
            <a:ext cx="10972800" cy="4635616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loop</a:t>
            </a:r>
            <a:r>
              <a:rPr lang="en-US" dirty="0"/>
              <a:t> is a continuous path through which current can flow</a:t>
            </a:r>
          </a:p>
          <a:p>
            <a:r>
              <a:rPr lang="en-US" dirty="0"/>
              <a:t>It does, in fact carry some current; the </a:t>
            </a:r>
            <a:r>
              <a:rPr lang="en-US" i="1" dirty="0"/>
              <a:t>loop current</a:t>
            </a:r>
            <a:endParaRPr lang="en-US" dirty="0"/>
          </a:p>
          <a:p>
            <a:pPr lvl="1"/>
            <a:r>
              <a:rPr lang="en-US" dirty="0"/>
              <a:t>(Although this can be zero)</a:t>
            </a:r>
          </a:p>
          <a:p>
            <a:r>
              <a:rPr lang="en-US" dirty="0"/>
              <a:t>Note that multiple loops can pass through a given wire or component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705497" y="4166649"/>
            <a:ext cx="9445656" cy="2747292"/>
            <a:chOff x="2564092" y="4100660"/>
            <a:chExt cx="9445656" cy="2747292"/>
          </a:xfrm>
        </p:grpSpPr>
        <p:sp>
          <p:nvSpPr>
            <p:cNvPr id="7" name="Rectangle 6"/>
            <p:cNvSpPr/>
            <p:nvPr/>
          </p:nvSpPr>
          <p:spPr>
            <a:xfrm>
              <a:off x="2564092" y="4100660"/>
              <a:ext cx="9445656" cy="2677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4425" y="4173570"/>
              <a:ext cx="5629275" cy="23050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64093" y="4534292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040552" y="434962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Loop with 1 A</a:t>
              </a:r>
            </a:p>
          </p:txBody>
        </p:sp>
        <p:cxnSp>
          <p:nvCxnSpPr>
            <p:cNvPr id="8" name="Curved Connector 7"/>
            <p:cNvCxnSpPr>
              <a:stCxn id="6" idx="1"/>
            </p:cNvCxnSpPr>
            <p:nvPr/>
          </p:nvCxnSpPr>
          <p:spPr>
            <a:xfrm rot="10800000">
              <a:off x="8135334" y="4449452"/>
              <a:ext cx="905218" cy="84841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urved Connector 9"/>
            <p:cNvCxnSpPr/>
            <p:nvPr/>
          </p:nvCxnSpPr>
          <p:spPr>
            <a:xfrm flipV="1">
              <a:off x="4037573" y="4491872"/>
              <a:ext cx="751245" cy="227086"/>
            </a:xfrm>
            <a:prstGeom prst="curved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135333" y="6478620"/>
              <a:ext cx="3665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Therefore this component carries 2 A</a:t>
              </a:r>
            </a:p>
          </p:txBody>
        </p:sp>
        <p:cxnSp>
          <p:nvCxnSpPr>
            <p:cNvPr id="13" name="Curved Connector 12"/>
            <p:cNvCxnSpPr>
              <a:stCxn id="11" idx="1"/>
            </p:cNvCxnSpPr>
            <p:nvPr/>
          </p:nvCxnSpPr>
          <p:spPr>
            <a:xfrm rot="10800000">
              <a:off x="6627045" y="5392132"/>
              <a:ext cx="1508288" cy="127115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0590" y="2271860"/>
            <a:ext cx="7698457" cy="2658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Kirchoff’s</a:t>
            </a:r>
            <a:r>
              <a:rPr lang="en-US" dirty="0"/>
              <a:t>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circuit with one loop: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383" y="2483864"/>
            <a:ext cx="3914775" cy="23050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60842" y="369015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9856" y="262065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70030" y="262065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+(-V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29799" y="26206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70030" y="301809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R</a:t>
            </a:r>
            <a:r>
              <a:rPr lang="en-US" dirty="0"/>
              <a:t>=12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57880" y="3770722"/>
                <a:ext cx="2391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a resistor: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880" y="3770722"/>
                <a:ext cx="2391167" cy="369332"/>
              </a:xfrm>
              <a:prstGeom prst="rect">
                <a:avLst/>
              </a:prstGeom>
              <a:blipFill>
                <a:blip r:embed="rId3"/>
                <a:stretch>
                  <a:fillRect l="-22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036962" y="4168160"/>
                <a:ext cx="1002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962" y="4168160"/>
                <a:ext cx="1002775" cy="276999"/>
              </a:xfrm>
              <a:prstGeom prst="rect">
                <a:avLst/>
              </a:prstGeom>
              <a:blipFill>
                <a:blip r:embed="rId4"/>
                <a:stretch>
                  <a:fillRect l="-4848" r="-48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349ACD9-0552-407A-A080-375FDE7B69B5}"/>
              </a:ext>
            </a:extLst>
          </p:cNvPr>
          <p:cNvSpPr txBox="1"/>
          <p:nvPr/>
        </p:nvSpPr>
        <p:spPr>
          <a:xfrm>
            <a:off x="5795918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800C25-B489-423D-8422-7A79A6945B90}"/>
              </a:ext>
            </a:extLst>
          </p:cNvPr>
          <p:cNvSpPr txBox="1"/>
          <p:nvPr/>
        </p:nvSpPr>
        <p:spPr>
          <a:xfrm>
            <a:off x="5795918" y="4001294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0413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1BC3-7067-42A7-86F2-0FAAE433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9B59-1AEB-4309-B463-65F55B9B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first, we will look at a very small subset of electrical engineering</a:t>
            </a:r>
          </a:p>
          <a:p>
            <a:r>
              <a:rPr lang="en-US" dirty="0"/>
              <a:t>Specifically, for the time being, we’re focusing on steady-state circuits</a:t>
            </a:r>
          </a:p>
          <a:p>
            <a:pPr lvl="1"/>
            <a:r>
              <a:rPr lang="en-US" dirty="0"/>
              <a:t>That is, everything stays the same over time; there are no pulses, for example, or sine waves, or signals</a:t>
            </a:r>
          </a:p>
          <a:p>
            <a:r>
              <a:rPr lang="en-US" dirty="0"/>
              <a:t>A lot of the things that I will say are </a:t>
            </a:r>
            <a:r>
              <a:rPr lang="en-US" i="1" dirty="0"/>
              <a:t>wrong</a:t>
            </a:r>
            <a:r>
              <a:rPr lang="en-US" dirty="0"/>
              <a:t> in the general sense</a:t>
            </a:r>
          </a:p>
          <a:p>
            <a:pPr lvl="1"/>
            <a:r>
              <a:rPr lang="en-US" dirty="0"/>
              <a:t>For example, “electricity can’t pass through an insulator”</a:t>
            </a:r>
          </a:p>
          <a:p>
            <a:r>
              <a:rPr lang="en-US" dirty="0"/>
              <a:t>Understand that these things are </a:t>
            </a:r>
            <a:r>
              <a:rPr lang="en-US" i="1" dirty="0"/>
              <a:t>simplifications</a:t>
            </a:r>
            <a:r>
              <a:rPr lang="en-US" dirty="0"/>
              <a:t> that make electronics easier to understand under specific circumstances, but are not always true</a:t>
            </a:r>
          </a:p>
          <a:p>
            <a:r>
              <a:rPr lang="en-US" dirty="0"/>
              <a:t>I’ll make it clear when I’m saying something that is a real, no-shit physical law</a:t>
            </a:r>
          </a:p>
        </p:txBody>
      </p:sp>
    </p:spTree>
    <p:extLst>
      <p:ext uri="{BB962C8B-B14F-4D97-AF65-F5344CB8AC3E}">
        <p14:creationId xmlns:p14="http://schemas.microsoft.com/office/powerpoint/2010/main" val="273283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2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“Energy per time”</a:t>
            </a:r>
          </a:p>
          <a:p>
            <a:r>
              <a:rPr lang="en-US" dirty="0" smtClean="0"/>
              <a:t>For example, water has a specific heat of ~1055 J lbm</a:t>
            </a:r>
            <a:r>
              <a:rPr lang="en-US" baseline="30000" dirty="0" smtClean="0"/>
              <a:t>-1 </a:t>
            </a:r>
            <a:r>
              <a:rPr lang="en-US" dirty="0" smtClean="0"/>
              <a:t>°F</a:t>
            </a:r>
            <a:r>
              <a:rPr lang="en-US" baseline="30000" dirty="0" smtClean="0"/>
              <a:t>-1</a:t>
            </a:r>
          </a:p>
          <a:p>
            <a:pPr lvl="1"/>
            <a:r>
              <a:rPr lang="en-US" dirty="0" smtClean="0"/>
              <a:t>In other words, you need 1055 joules of energy to heat up a pound of water by 1 degree Fahrenheit</a:t>
            </a:r>
          </a:p>
          <a:p>
            <a:r>
              <a:rPr lang="en-US" dirty="0" smtClean="0"/>
              <a:t>Power is measured in </a:t>
            </a:r>
            <a:r>
              <a:rPr lang="en-US" i="1" dirty="0" smtClean="0"/>
              <a:t>watts</a:t>
            </a:r>
            <a:r>
              <a:rPr lang="en-US" dirty="0" smtClean="0"/>
              <a:t> (1 joule per second)</a:t>
            </a:r>
          </a:p>
          <a:p>
            <a:pPr lvl="1"/>
            <a:r>
              <a:rPr lang="en-US" dirty="0" smtClean="0"/>
              <a:t>Less commonly, horsepower or BTU per hour</a:t>
            </a:r>
          </a:p>
          <a:p>
            <a:r>
              <a:rPr lang="en-US" dirty="0" smtClean="0"/>
              <a:t>If you have a heater that can put out 1 W, it will take you 1055 seconds to heat up a pound of water by 1 °F</a:t>
            </a:r>
          </a:p>
          <a:p>
            <a:r>
              <a:rPr lang="en-US" dirty="0" smtClean="0"/>
              <a:t>Likewise, a 100 W heater will do it in ~10.5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3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electrical terms, power is the product of voltage and current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Commonly formulated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Easily found by combining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with Ohm’s Law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52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687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is a </a:t>
            </a:r>
            <a:r>
              <a:rPr lang="en-US" i="1" dirty="0" smtClean="0"/>
              <a:t>signed </a:t>
            </a:r>
            <a:r>
              <a:rPr lang="en-US" dirty="0" smtClean="0"/>
              <a:t>quantity; it can be positive or negative</a:t>
            </a:r>
          </a:p>
          <a:p>
            <a:r>
              <a:rPr lang="en-US" dirty="0" smtClean="0"/>
              <a:t>By convention, things which </a:t>
            </a:r>
            <a:r>
              <a:rPr lang="en-US" i="1" dirty="0" smtClean="0"/>
              <a:t>dissipate</a:t>
            </a:r>
            <a:r>
              <a:rPr lang="en-US" dirty="0" smtClean="0"/>
              <a:t> power (heaters, motors, etc.) have </a:t>
            </a:r>
            <a:r>
              <a:rPr lang="en-US" i="1" dirty="0" smtClean="0"/>
              <a:t>positive </a:t>
            </a:r>
            <a:r>
              <a:rPr lang="en-US" dirty="0" smtClean="0"/>
              <a:t>power</a:t>
            </a:r>
          </a:p>
          <a:p>
            <a:r>
              <a:rPr lang="en-US" dirty="0" smtClean="0"/>
              <a:t>Things which </a:t>
            </a:r>
            <a:r>
              <a:rPr lang="en-US" i="1" dirty="0" smtClean="0"/>
              <a:t>supply</a:t>
            </a:r>
            <a:r>
              <a:rPr lang="en-US" dirty="0" smtClean="0"/>
              <a:t> power (batteries, generators) have </a:t>
            </a:r>
            <a:r>
              <a:rPr lang="en-US" i="1" dirty="0" smtClean="0"/>
              <a:t>negative </a:t>
            </a:r>
            <a:r>
              <a:rPr lang="en-US" dirty="0" smtClean="0"/>
              <a:t>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88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Power is important for two reasons</a:t>
                </a:r>
              </a:p>
              <a:p>
                <a:pPr lvl="1"/>
                <a:r>
                  <a:rPr lang="en-US" dirty="0" smtClean="0"/>
                  <a:t>Conservation of energy</a:t>
                </a:r>
              </a:p>
              <a:p>
                <a:pPr lvl="2"/>
                <a:r>
                  <a:rPr lang="en-US" dirty="0" smtClean="0"/>
                  <a:t>DC/DC converters are used to convert electricity at one voltage to another voltage</a:t>
                </a:r>
              </a:p>
              <a:p>
                <a:pPr lvl="2"/>
                <a:r>
                  <a:rPr lang="en-US" dirty="0" smtClean="0"/>
                  <a:t>If you have 1 A at 12 V (12 W) going into a 12-&gt;5 DC/DC converter, you can get no more than 2.4 A at 5 V (12 W) out of it</a:t>
                </a:r>
              </a:p>
              <a:p>
                <a:pPr lvl="1"/>
                <a:r>
                  <a:rPr lang="en-US" dirty="0" smtClean="0"/>
                  <a:t>Most components have power limits</a:t>
                </a:r>
              </a:p>
              <a:p>
                <a:pPr lvl="2"/>
                <a:r>
                  <a:rPr lang="en-US" dirty="0" smtClean="0"/>
                  <a:t>A 10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resistor rated at 0.25 W could handle ~160 mA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≈0.158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If you try to run an amp through it, it will burn up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∙10=10≫0.25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 most cases, this is a thermal constraint; dissipating more heat requires a higher temperature, and components have maximum temperatures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97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5F0C-0A02-4800-8D42-A5427020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“Water Analogy”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9F47-ABB9-47F0-AB08-8BD5D5D5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I’ll compare electrical processes and components to flowing water, pipes, etc.</a:t>
            </a:r>
          </a:p>
          <a:p>
            <a:r>
              <a:rPr lang="en-US" dirty="0"/>
              <a:t>Again, these are approximations that are intended to help give an intuitive understanding of electricity, but that shouldn’t be taken too far</a:t>
            </a:r>
          </a:p>
        </p:txBody>
      </p:sp>
    </p:spTree>
    <p:extLst>
      <p:ext uri="{BB962C8B-B14F-4D97-AF65-F5344CB8AC3E}">
        <p14:creationId xmlns:p14="http://schemas.microsoft.com/office/powerpoint/2010/main" val="26634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9D36-5AA1-4A1D-B331-EBA0BB0B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F3668-5255-49CE-A419-C07B9E18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Electrical charge is a measure of the “amount of electricity”</a:t>
            </a:r>
          </a:p>
          <a:p>
            <a:r>
              <a:rPr lang="en-US" dirty="0"/>
              <a:t>The SI unit of electrical charge is the </a:t>
            </a:r>
            <a:r>
              <a:rPr lang="en-US" i="1" dirty="0"/>
              <a:t>coulomb</a:t>
            </a:r>
          </a:p>
          <a:p>
            <a:pPr lvl="1"/>
            <a:r>
              <a:rPr lang="en-US" dirty="0"/>
              <a:t>Symbol:</a:t>
            </a:r>
            <a:r>
              <a:rPr lang="en-US" i="1" dirty="0"/>
              <a:t> Q</a:t>
            </a:r>
          </a:p>
          <a:p>
            <a:r>
              <a:rPr lang="en-US" dirty="0"/>
              <a:t>Unlike mass (as far as we know), charge is not absolute; it can be positive or negative</a:t>
            </a:r>
          </a:p>
          <a:p>
            <a:r>
              <a:rPr lang="en-US" dirty="0"/>
              <a:t> This is not a transient or relative property; you can absolutely just cram some coulombs into an object</a:t>
            </a:r>
          </a:p>
          <a:p>
            <a:pPr lvl="1"/>
            <a:r>
              <a:rPr lang="en-US" dirty="0"/>
              <a:t>This is basically what happens when you shuffle your feet on a carpet in dry weather</a:t>
            </a:r>
          </a:p>
          <a:p>
            <a:r>
              <a:rPr lang="en-US" dirty="0"/>
              <a:t>Water analogy: a Coulomb is a gallon of water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8079-1B18-43DF-A699-00E54594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“Opposite charges attract; like charges repel”</a:t>
                </a:r>
              </a:p>
              <a:p>
                <a:pPr lvl="1"/>
                <a:r>
                  <a:rPr lang="en-US" dirty="0"/>
                  <a:t>Basic interpretation of Coulomb’s Law</a:t>
                </a:r>
              </a:p>
              <a:p>
                <a:pPr lvl="1"/>
                <a:r>
                  <a:rPr lang="en-US" dirty="0"/>
                  <a:t>May or may not be true for dating</a:t>
                </a:r>
              </a:p>
              <a:p>
                <a:r>
                  <a:rPr lang="en-US" dirty="0"/>
                  <a:t>More specifically: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k is “Coulomb’s constant”,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2954C-04BD-4655-9958-81BF2EC29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946" y="2690985"/>
            <a:ext cx="482917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20143-4560-4B5F-A155-5FF144B8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28091-2CB0-4705-B416-2C714C73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leads directly to the concept of the “electrometer”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leaf electrometer">
            <a:extLst>
              <a:ext uri="{FF2B5EF4-FFF2-40B4-BE49-F238E27FC236}">
                <a16:creationId xmlns:a16="http://schemas.microsoft.com/office/drawing/2014/main" id="{47C1E19C-704C-41C4-89C9-2D8593768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253" y="2380318"/>
            <a:ext cx="2483548" cy="424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5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8B48-5011-44E7-BD06-885225DA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FFD7-16E5-4E0D-A67A-0F872ACE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Any charge (positive or negative) is conveyed by </a:t>
            </a:r>
            <a:r>
              <a:rPr lang="en-US" i="1" dirty="0"/>
              <a:t>charge carriers</a:t>
            </a:r>
            <a:endParaRPr lang="en-US" dirty="0"/>
          </a:p>
          <a:p>
            <a:pPr lvl="1"/>
            <a:r>
              <a:rPr lang="en-US" dirty="0"/>
              <a:t>Frequently, this implies electrons</a:t>
            </a:r>
          </a:p>
          <a:p>
            <a:pPr lvl="1"/>
            <a:r>
              <a:rPr lang="en-US" dirty="0"/>
              <a:t>Electrons have negative charge</a:t>
            </a:r>
          </a:p>
          <a:p>
            <a:pPr lvl="1"/>
            <a:r>
              <a:rPr lang="en-US" dirty="0"/>
              <a:t>Specifically, one electron carries -1.602 × 10</a:t>
            </a:r>
            <a:r>
              <a:rPr lang="en-US" baseline="30000" dirty="0"/>
              <a:t>-19</a:t>
            </a:r>
            <a:r>
              <a:rPr lang="en-US" dirty="0"/>
              <a:t> C</a:t>
            </a:r>
          </a:p>
          <a:p>
            <a:pPr lvl="1"/>
            <a:r>
              <a:rPr lang="en-US" dirty="0"/>
              <a:t>Positive charge is often modeled as </a:t>
            </a:r>
            <a:r>
              <a:rPr lang="en-US" i="1" dirty="0"/>
              <a:t>places that an electron wants to be, but isn’t</a:t>
            </a:r>
          </a:p>
          <a:p>
            <a:pPr lvl="2"/>
            <a:r>
              <a:rPr lang="en-US" dirty="0"/>
              <a:t>These places are called </a:t>
            </a:r>
            <a:r>
              <a:rPr lang="en-US" i="1" dirty="0"/>
              <a:t>holes</a:t>
            </a:r>
          </a:p>
          <a:p>
            <a:pPr lvl="1"/>
            <a:r>
              <a:rPr lang="en-US" dirty="0"/>
              <a:t>E.g., if a BB has room for one more electron than it actually has, then it has one </a:t>
            </a:r>
            <a:r>
              <a:rPr lang="en-US" i="1" dirty="0"/>
              <a:t>hole</a:t>
            </a:r>
            <a:r>
              <a:rPr lang="en-US" dirty="0"/>
              <a:t>, or 1.602 × 10</a:t>
            </a:r>
            <a:r>
              <a:rPr lang="en-US" baseline="30000" dirty="0"/>
              <a:t>-19</a:t>
            </a:r>
            <a:r>
              <a:rPr lang="en-US" dirty="0"/>
              <a:t> C (positive charge)</a:t>
            </a:r>
          </a:p>
        </p:txBody>
      </p:sp>
    </p:spTree>
    <p:extLst>
      <p:ext uri="{BB962C8B-B14F-4D97-AF65-F5344CB8AC3E}">
        <p14:creationId xmlns:p14="http://schemas.microsoft.com/office/powerpoint/2010/main" val="11937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B236-73BE-4CF9-B173-0F05E40D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FAF26-077F-4402-AA03-B5D1F1F0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charge passing a certain point in a certain amount of time</a:t>
            </a:r>
          </a:p>
          <a:p>
            <a:r>
              <a:rPr lang="en-US" dirty="0"/>
              <a:t>Measured in </a:t>
            </a:r>
            <a:r>
              <a:rPr lang="en-US" i="1" dirty="0"/>
              <a:t>amperes </a:t>
            </a:r>
            <a:r>
              <a:rPr lang="en-US" dirty="0"/>
              <a:t>(A)</a:t>
            </a:r>
          </a:p>
          <a:p>
            <a:pPr lvl="1"/>
            <a:r>
              <a:rPr lang="en-US" dirty="0"/>
              <a:t>Usually abbreviated </a:t>
            </a:r>
            <a:r>
              <a:rPr lang="en-US" i="1" dirty="0"/>
              <a:t>amps</a:t>
            </a:r>
          </a:p>
          <a:p>
            <a:pPr lvl="1"/>
            <a:r>
              <a:rPr lang="en-US" dirty="0"/>
              <a:t>Symbol: </a:t>
            </a:r>
            <a:r>
              <a:rPr lang="en-US" i="1" dirty="0"/>
              <a:t>I</a:t>
            </a:r>
          </a:p>
          <a:p>
            <a:r>
              <a:rPr lang="en-US" dirty="0"/>
              <a:t>1 ampere = 1 coulomb per second</a:t>
            </a:r>
          </a:p>
          <a:p>
            <a:r>
              <a:rPr lang="en-US" dirty="0"/>
              <a:t>Water analogy: fluid flow rate; gallons/second</a:t>
            </a:r>
          </a:p>
        </p:txBody>
      </p:sp>
    </p:spTree>
    <p:extLst>
      <p:ext uri="{BB962C8B-B14F-4D97-AF65-F5344CB8AC3E}">
        <p14:creationId xmlns:p14="http://schemas.microsoft.com/office/powerpoint/2010/main" val="28229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Schematics often use </a:t>
            </a:r>
            <a:r>
              <a:rPr lang="en-US" i="1" dirty="0"/>
              <a:t>constant-current sources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force a constant amount of current to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99" y="2568132"/>
            <a:ext cx="631399" cy="62121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015498" y="2298333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15498" y="3161066"/>
            <a:ext cx="0" cy="269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31198" y="269407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A</a:t>
            </a:r>
          </a:p>
        </p:txBody>
      </p:sp>
    </p:spTree>
    <p:extLst>
      <p:ext uri="{BB962C8B-B14F-4D97-AF65-F5344CB8AC3E}">
        <p14:creationId xmlns:p14="http://schemas.microsoft.com/office/powerpoint/2010/main" val="82944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9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96.potx" id="{39C6BC97-9267-4EEB-A1AF-58D21201F08D}" vid="{485BC204-C177-4108-8C25-7CCEC8E688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696</Template>
  <TotalTime>376</TotalTime>
  <Words>1212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696</vt:lpstr>
      <vt:lpstr>Electronics 101</vt:lpstr>
      <vt:lpstr>DISCLAIMER</vt:lpstr>
      <vt:lpstr>The “Water Analogy”</vt:lpstr>
      <vt:lpstr>Electrical Charge</vt:lpstr>
      <vt:lpstr>Electrical Charge</vt:lpstr>
      <vt:lpstr>Electrical Charge</vt:lpstr>
      <vt:lpstr>Current</vt:lpstr>
      <vt:lpstr>Current</vt:lpstr>
      <vt:lpstr>Current</vt:lpstr>
      <vt:lpstr>Voltage</vt:lpstr>
      <vt:lpstr>Voltage</vt:lpstr>
      <vt:lpstr>Voltage</vt:lpstr>
      <vt:lpstr>Voltage</vt:lpstr>
      <vt:lpstr>Resistance</vt:lpstr>
      <vt:lpstr>Resistance</vt:lpstr>
      <vt:lpstr>Resistance</vt:lpstr>
      <vt:lpstr>Kirchoff’s Laws</vt:lpstr>
      <vt:lpstr>Kirchoff’s Laws</vt:lpstr>
      <vt:lpstr>Kirchoff’s Laws</vt:lpstr>
      <vt:lpstr>PowerPoint Presentation</vt:lpstr>
      <vt:lpstr>Power</vt:lpstr>
      <vt:lpstr>Power</vt:lpstr>
      <vt:lpstr>Power</vt:lpstr>
      <vt:lpstr>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101</dc:title>
  <dc:creator>Carlos</dc:creator>
  <cp:lastModifiedBy>Gross Jones, Carlos M (313G)</cp:lastModifiedBy>
  <cp:revision>32</cp:revision>
  <dcterms:created xsi:type="dcterms:W3CDTF">2018-07-06T05:55:06Z</dcterms:created>
  <dcterms:modified xsi:type="dcterms:W3CDTF">2018-08-04T01:21:34Z</dcterms:modified>
</cp:coreProperties>
</file>