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1B3E87B-4CFA-4F74-BCC6-A538550D3DD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FC264-9C00-44E6-818A-6642BACF282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1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DA68-E645-4936-A68F-50BEE7C4F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 Management &amp; Margins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B76CE-B3FD-462B-9101-58E3393D3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696-JPL Parallels</a:t>
            </a:r>
          </a:p>
        </p:txBody>
      </p:sp>
    </p:spTree>
    <p:extLst>
      <p:ext uri="{BB962C8B-B14F-4D97-AF65-F5344CB8AC3E}">
        <p14:creationId xmlns:p14="http://schemas.microsoft.com/office/powerpoint/2010/main" val="188668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E6BE-A025-4A85-B67C-D1AFB1B4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8E24-BEB0-438B-BFD9-83AEDD7D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679" y="1166949"/>
            <a:ext cx="4304413" cy="5337089"/>
          </a:xfrm>
        </p:spPr>
        <p:txBody>
          <a:bodyPr>
            <a:normAutofit/>
          </a:bodyPr>
          <a:lstStyle/>
          <a:p>
            <a:r>
              <a:rPr lang="en-US" sz="2400" dirty="0"/>
              <a:t>In archaic JPL parlance, “current best estimate”</a:t>
            </a:r>
          </a:p>
          <a:p>
            <a:r>
              <a:rPr lang="en-US" sz="2400" dirty="0"/>
              <a:t>What you think the mass of your (subsystem/ box/ component) is</a:t>
            </a:r>
          </a:p>
          <a:p>
            <a:r>
              <a:rPr lang="en-US" sz="2400" dirty="0"/>
              <a:t>I.e., “if I open it in </a:t>
            </a:r>
            <a:r>
              <a:rPr lang="en-US" sz="2400" dirty="0" err="1"/>
              <a:t>Solidworks</a:t>
            </a:r>
            <a:r>
              <a:rPr lang="en-US" sz="2400" dirty="0"/>
              <a:t> and hit the ‘Mass Properties’ button, what does it say?”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188F93-B9B3-48F0-9167-6CB36979790B}"/>
              </a:ext>
            </a:extLst>
          </p:cNvPr>
          <p:cNvGrpSpPr/>
          <p:nvPr/>
        </p:nvGrpSpPr>
        <p:grpSpPr>
          <a:xfrm>
            <a:off x="136195" y="1071525"/>
            <a:ext cx="4428669" cy="4036423"/>
            <a:chOff x="722811" y="1447707"/>
            <a:chExt cx="6935754" cy="5262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A86E86-12FC-42EA-A0D7-287C59FDF7C8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167204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89B743-B611-43BF-A56C-6CFC4059482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2656115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5DF38E-5B65-439F-B862-FD961DA0D30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3579223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1FC51B-75F7-4975-AEB7-43786A4A76E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465908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54647F-3C4E-410F-BD31-450B869B1FC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6479177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CC7A3-2D84-457C-B63E-BF0D68830012}"/>
                </a:ext>
              </a:extLst>
            </p:cNvPr>
            <p:cNvCxnSpPr/>
            <p:nvPr/>
          </p:nvCxnSpPr>
          <p:spPr>
            <a:xfrm>
              <a:off x="1062446" y="4659086"/>
              <a:ext cx="0" cy="182009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F24D1C-E94A-4D26-85DD-A6EC0FFD6548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3579223"/>
              <a:ext cx="0" cy="107986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BE1ED7-A173-4BE3-AF24-B047F12DC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2656115"/>
              <a:ext cx="0" cy="92310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2EA275-DA21-4555-9605-7CC0A001B7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1672046"/>
              <a:ext cx="0" cy="984069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663752-DDC3-4EC4-B016-B59E20B3CAD4}"/>
                </a:ext>
              </a:extLst>
            </p:cNvPr>
            <p:cNvSpPr txBox="1"/>
            <p:nvPr/>
          </p:nvSpPr>
          <p:spPr>
            <a:xfrm>
              <a:off x="4286774" y="4428251"/>
              <a:ext cx="2410553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Basic Mass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583D1F-A1E5-4268-A71A-45F9F856C948}"/>
                </a:ext>
              </a:extLst>
            </p:cNvPr>
            <p:cNvSpPr txBox="1"/>
            <p:nvPr/>
          </p:nvSpPr>
          <p:spPr>
            <a:xfrm>
              <a:off x="1062446" y="3857544"/>
              <a:ext cx="3712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Growth Allowance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297EC-8BC7-435E-ABB2-3EBCE3FBD795}"/>
                </a:ext>
              </a:extLst>
            </p:cNvPr>
            <p:cNvSpPr txBox="1"/>
            <p:nvPr/>
          </p:nvSpPr>
          <p:spPr>
            <a:xfrm>
              <a:off x="1062446" y="2864412"/>
              <a:ext cx="2066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Margin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F6B66F-E9C2-457C-834D-50E37637D792}"/>
                </a:ext>
              </a:extLst>
            </p:cNvPr>
            <p:cNvSpPr txBox="1"/>
            <p:nvPr/>
          </p:nvSpPr>
          <p:spPr>
            <a:xfrm>
              <a:off x="1062446" y="1879639"/>
              <a:ext cx="3412129" cy="682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Reserve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A53355-AA24-4885-86ED-DF822FC4544D}"/>
                </a:ext>
              </a:extLst>
            </p:cNvPr>
            <p:cNvSpPr txBox="1"/>
            <p:nvPr/>
          </p:nvSpPr>
          <p:spPr>
            <a:xfrm>
              <a:off x="4287900" y="3348389"/>
              <a:ext cx="2097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Predicted Mass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F1536B-1DAD-4ED4-BFBB-C04E0D5B8EF7}"/>
                </a:ext>
              </a:extLst>
            </p:cNvPr>
            <p:cNvSpPr txBox="1"/>
            <p:nvPr/>
          </p:nvSpPr>
          <p:spPr>
            <a:xfrm>
              <a:off x="4316428" y="2425282"/>
              <a:ext cx="3342137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Allowable Mass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C7260-05D7-4A21-839A-2BB7A3EC235C}"/>
                </a:ext>
              </a:extLst>
            </p:cNvPr>
            <p:cNvSpPr txBox="1"/>
            <p:nvPr/>
          </p:nvSpPr>
          <p:spPr>
            <a:xfrm>
              <a:off x="4289540" y="1447707"/>
              <a:ext cx="2882520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Mission Limit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87E137-6CA1-49AA-9413-F651315D3064}"/>
                </a:ext>
              </a:extLst>
            </p:cNvPr>
            <p:cNvSpPr txBox="1"/>
            <p:nvPr/>
          </p:nvSpPr>
          <p:spPr>
            <a:xfrm>
              <a:off x="4305318" y="62483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33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E6BE-A025-4A85-B67C-D1AFB1B4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Growth Allowance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8E24-BEB0-438B-BFD9-83AEDD7D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679" y="1166949"/>
            <a:ext cx="4304413" cy="533708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“How much heavier do I think the actual item will be than my basic mass?”</a:t>
            </a:r>
          </a:p>
          <a:p>
            <a:r>
              <a:rPr lang="en-US" sz="2400" dirty="0"/>
              <a:t>Is a combination of many factors:</a:t>
            </a:r>
          </a:p>
          <a:p>
            <a:pPr lvl="1"/>
            <a:r>
              <a:rPr lang="en-US" sz="2000" dirty="0"/>
              <a:t>Maturity of design</a:t>
            </a:r>
          </a:p>
          <a:p>
            <a:pPr lvl="2"/>
            <a:r>
              <a:rPr lang="en-US" sz="1600" dirty="0"/>
              <a:t>NASA has a standard for this</a:t>
            </a:r>
          </a:p>
          <a:p>
            <a:pPr lvl="1"/>
            <a:r>
              <a:rPr lang="en-US" sz="2000" dirty="0"/>
              <a:t>Uncertainty of what components are needed</a:t>
            </a:r>
          </a:p>
          <a:p>
            <a:pPr lvl="1"/>
            <a:r>
              <a:rPr lang="en-US" sz="2000" dirty="0"/>
              <a:t>Predicted mass of untracked items</a:t>
            </a:r>
          </a:p>
          <a:p>
            <a:pPr lvl="2"/>
            <a:r>
              <a:rPr lang="en-US" sz="1600" dirty="0"/>
              <a:t>E.g., we might estimate that cabling will add 5 </a:t>
            </a:r>
            <a:r>
              <a:rPr lang="en-US" sz="1600" dirty="0" err="1"/>
              <a:t>lbm</a:t>
            </a:r>
            <a:r>
              <a:rPr lang="en-US" sz="1600" dirty="0"/>
              <a:t> to the </a:t>
            </a:r>
            <a:r>
              <a:rPr lang="en-US" sz="1600" dirty="0" err="1"/>
              <a:t>drivebase</a:t>
            </a:r>
            <a:r>
              <a:rPr lang="en-US" sz="1600" dirty="0"/>
              <a:t> mass</a:t>
            </a:r>
          </a:p>
          <a:p>
            <a:pPr lvl="2"/>
            <a:r>
              <a:rPr lang="en-US" sz="1600" dirty="0"/>
              <a:t>Or, “fasteners will probably add 5% to the mass of the elevator”</a:t>
            </a:r>
          </a:p>
          <a:p>
            <a:r>
              <a:rPr lang="en-US" sz="2400" dirty="0"/>
              <a:t>Could be zero, e.g. with COTS parts</a:t>
            </a:r>
          </a:p>
          <a:p>
            <a:pPr lvl="1"/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188F93-B9B3-48F0-9167-6CB36979790B}"/>
              </a:ext>
            </a:extLst>
          </p:cNvPr>
          <p:cNvGrpSpPr/>
          <p:nvPr/>
        </p:nvGrpSpPr>
        <p:grpSpPr>
          <a:xfrm>
            <a:off x="136195" y="1071525"/>
            <a:ext cx="4428669" cy="4036423"/>
            <a:chOff x="722811" y="1447707"/>
            <a:chExt cx="6935754" cy="5262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A86E86-12FC-42EA-A0D7-287C59FDF7C8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167204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89B743-B611-43BF-A56C-6CFC4059482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2656115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5DF38E-5B65-439F-B862-FD961DA0D30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3579223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1FC51B-75F7-4975-AEB7-43786A4A76E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465908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54647F-3C4E-410F-BD31-450B869B1FC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6479177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CC7A3-2D84-457C-B63E-BF0D68830012}"/>
                </a:ext>
              </a:extLst>
            </p:cNvPr>
            <p:cNvCxnSpPr/>
            <p:nvPr/>
          </p:nvCxnSpPr>
          <p:spPr>
            <a:xfrm>
              <a:off x="1062446" y="4659086"/>
              <a:ext cx="0" cy="182009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F24D1C-E94A-4D26-85DD-A6EC0FFD6548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3579223"/>
              <a:ext cx="0" cy="107986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BE1ED7-A173-4BE3-AF24-B047F12DC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2656115"/>
              <a:ext cx="0" cy="92310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2EA275-DA21-4555-9605-7CC0A001B7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1672046"/>
              <a:ext cx="0" cy="984069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663752-DDC3-4EC4-B016-B59E20B3CAD4}"/>
                </a:ext>
              </a:extLst>
            </p:cNvPr>
            <p:cNvSpPr txBox="1"/>
            <p:nvPr/>
          </p:nvSpPr>
          <p:spPr>
            <a:xfrm>
              <a:off x="4286774" y="4428251"/>
              <a:ext cx="2410553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Basic Mass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583D1F-A1E5-4268-A71A-45F9F856C948}"/>
                </a:ext>
              </a:extLst>
            </p:cNvPr>
            <p:cNvSpPr txBox="1"/>
            <p:nvPr/>
          </p:nvSpPr>
          <p:spPr>
            <a:xfrm>
              <a:off x="1062446" y="3857544"/>
              <a:ext cx="5813642" cy="682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Mass Growth Allowance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297EC-8BC7-435E-ABB2-3EBCE3FBD795}"/>
                </a:ext>
              </a:extLst>
            </p:cNvPr>
            <p:cNvSpPr txBox="1"/>
            <p:nvPr/>
          </p:nvSpPr>
          <p:spPr>
            <a:xfrm>
              <a:off x="1062446" y="2864412"/>
              <a:ext cx="2066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Margin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F6B66F-E9C2-457C-834D-50E37637D792}"/>
                </a:ext>
              </a:extLst>
            </p:cNvPr>
            <p:cNvSpPr txBox="1"/>
            <p:nvPr/>
          </p:nvSpPr>
          <p:spPr>
            <a:xfrm>
              <a:off x="1062446" y="1879639"/>
              <a:ext cx="3412129" cy="682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Reserve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A53355-AA24-4885-86ED-DF822FC4544D}"/>
                </a:ext>
              </a:extLst>
            </p:cNvPr>
            <p:cNvSpPr txBox="1"/>
            <p:nvPr/>
          </p:nvSpPr>
          <p:spPr>
            <a:xfrm>
              <a:off x="4287900" y="3348389"/>
              <a:ext cx="2097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Predicted Mass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F1536B-1DAD-4ED4-BFBB-C04E0D5B8EF7}"/>
                </a:ext>
              </a:extLst>
            </p:cNvPr>
            <p:cNvSpPr txBox="1"/>
            <p:nvPr/>
          </p:nvSpPr>
          <p:spPr>
            <a:xfrm>
              <a:off x="4316428" y="2425282"/>
              <a:ext cx="3342137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Allowable Mass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C7260-05D7-4A21-839A-2BB7A3EC235C}"/>
                </a:ext>
              </a:extLst>
            </p:cNvPr>
            <p:cNvSpPr txBox="1"/>
            <p:nvPr/>
          </p:nvSpPr>
          <p:spPr>
            <a:xfrm>
              <a:off x="4289540" y="1447707"/>
              <a:ext cx="2882520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Mission Limit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87E137-6CA1-49AA-9413-F651315D3064}"/>
                </a:ext>
              </a:extLst>
            </p:cNvPr>
            <p:cNvSpPr txBox="1"/>
            <p:nvPr/>
          </p:nvSpPr>
          <p:spPr>
            <a:xfrm>
              <a:off x="4305318" y="62483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94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E6BE-A025-4A85-B67C-D1AFB1B4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8E24-BEB0-438B-BFD9-83AEDD7D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679" y="1166949"/>
            <a:ext cx="4304413" cy="5337089"/>
          </a:xfrm>
        </p:spPr>
        <p:txBody>
          <a:bodyPr>
            <a:normAutofit/>
          </a:bodyPr>
          <a:lstStyle/>
          <a:p>
            <a:r>
              <a:rPr lang="en-US" sz="2800" dirty="0"/>
              <a:t>Basic mass + MGA</a:t>
            </a:r>
            <a:endParaRPr lang="en-US" sz="2400" dirty="0"/>
          </a:p>
          <a:p>
            <a:r>
              <a:rPr lang="en-US" sz="2800" dirty="0"/>
              <a:t>If your estimates are good, you should be able to weigh the finished item and have it be very close to the predicted mass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188F93-B9B3-48F0-9167-6CB36979790B}"/>
              </a:ext>
            </a:extLst>
          </p:cNvPr>
          <p:cNvGrpSpPr/>
          <p:nvPr/>
        </p:nvGrpSpPr>
        <p:grpSpPr>
          <a:xfrm>
            <a:off x="136195" y="1071525"/>
            <a:ext cx="4428669" cy="4036423"/>
            <a:chOff x="722811" y="1447707"/>
            <a:chExt cx="6935754" cy="5262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A86E86-12FC-42EA-A0D7-287C59FDF7C8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167204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89B743-B611-43BF-A56C-6CFC4059482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2656115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5DF38E-5B65-439F-B862-FD961DA0D30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3579223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1FC51B-75F7-4975-AEB7-43786A4A76E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465908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54647F-3C4E-410F-BD31-450B869B1FC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6479177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CC7A3-2D84-457C-B63E-BF0D68830012}"/>
                </a:ext>
              </a:extLst>
            </p:cNvPr>
            <p:cNvCxnSpPr/>
            <p:nvPr/>
          </p:nvCxnSpPr>
          <p:spPr>
            <a:xfrm>
              <a:off x="1062446" y="4659086"/>
              <a:ext cx="0" cy="182009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F24D1C-E94A-4D26-85DD-A6EC0FFD6548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3579223"/>
              <a:ext cx="0" cy="107986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BE1ED7-A173-4BE3-AF24-B047F12DC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2656115"/>
              <a:ext cx="0" cy="92310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2EA275-DA21-4555-9605-7CC0A001B7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1672046"/>
              <a:ext cx="0" cy="984069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663752-DDC3-4EC4-B016-B59E20B3CAD4}"/>
                </a:ext>
              </a:extLst>
            </p:cNvPr>
            <p:cNvSpPr txBox="1"/>
            <p:nvPr/>
          </p:nvSpPr>
          <p:spPr>
            <a:xfrm>
              <a:off x="4286774" y="4428251"/>
              <a:ext cx="2410553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Basic Mass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583D1F-A1E5-4268-A71A-45F9F856C948}"/>
                </a:ext>
              </a:extLst>
            </p:cNvPr>
            <p:cNvSpPr txBox="1"/>
            <p:nvPr/>
          </p:nvSpPr>
          <p:spPr>
            <a:xfrm>
              <a:off x="1062446" y="3857544"/>
              <a:ext cx="5813642" cy="682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Growth Allowance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297EC-8BC7-435E-ABB2-3EBCE3FBD795}"/>
                </a:ext>
              </a:extLst>
            </p:cNvPr>
            <p:cNvSpPr txBox="1"/>
            <p:nvPr/>
          </p:nvSpPr>
          <p:spPr>
            <a:xfrm>
              <a:off x="1062446" y="2864412"/>
              <a:ext cx="2066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Margin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F6B66F-E9C2-457C-834D-50E37637D792}"/>
                </a:ext>
              </a:extLst>
            </p:cNvPr>
            <p:cNvSpPr txBox="1"/>
            <p:nvPr/>
          </p:nvSpPr>
          <p:spPr>
            <a:xfrm>
              <a:off x="1062446" y="1879639"/>
              <a:ext cx="3412129" cy="682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Reserve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A53355-AA24-4885-86ED-DF822FC4544D}"/>
                </a:ext>
              </a:extLst>
            </p:cNvPr>
            <p:cNvSpPr txBox="1"/>
            <p:nvPr/>
          </p:nvSpPr>
          <p:spPr>
            <a:xfrm>
              <a:off x="4287900" y="3348389"/>
              <a:ext cx="3285200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Predicted Mass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F1536B-1DAD-4ED4-BFBB-C04E0D5B8EF7}"/>
                </a:ext>
              </a:extLst>
            </p:cNvPr>
            <p:cNvSpPr txBox="1"/>
            <p:nvPr/>
          </p:nvSpPr>
          <p:spPr>
            <a:xfrm>
              <a:off x="4316428" y="2425282"/>
              <a:ext cx="3342137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Allowable Mass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C7260-05D7-4A21-839A-2BB7A3EC235C}"/>
                </a:ext>
              </a:extLst>
            </p:cNvPr>
            <p:cNvSpPr txBox="1"/>
            <p:nvPr/>
          </p:nvSpPr>
          <p:spPr>
            <a:xfrm>
              <a:off x="4289540" y="1447707"/>
              <a:ext cx="2882520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Mission Limit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87E137-6CA1-49AA-9413-F651315D3064}"/>
                </a:ext>
              </a:extLst>
            </p:cNvPr>
            <p:cNvSpPr txBox="1"/>
            <p:nvPr/>
          </p:nvSpPr>
          <p:spPr>
            <a:xfrm>
              <a:off x="4305318" y="62483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928B9CE-9B5F-4014-94C3-E686C03E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92" y="4033067"/>
            <a:ext cx="4428308" cy="26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6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E6BE-A025-4A85-B67C-D1AFB1B4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8E24-BEB0-438B-BFD9-83AEDD7D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680" y="1402836"/>
            <a:ext cx="4304413" cy="533708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The difference between “how much mass you have to work with” and “how much mass you think you’ll need”</a:t>
            </a:r>
          </a:p>
          <a:p>
            <a:r>
              <a:rPr lang="en-US" sz="2800" dirty="0"/>
              <a:t>In general, negative mass margin (i.e. PM &gt; AM) is a bad thing</a:t>
            </a:r>
          </a:p>
          <a:p>
            <a:r>
              <a:rPr lang="en-US" sz="2800" dirty="0"/>
              <a:t>However, if another subsystem is underweight, some of their AM can be reallocated to you</a:t>
            </a:r>
          </a:p>
          <a:p>
            <a:pPr lvl="1"/>
            <a:r>
              <a:rPr lang="en-US" sz="2400" dirty="0"/>
              <a:t>This needs to happen at the system or project level</a:t>
            </a:r>
          </a:p>
          <a:p>
            <a:pPr lvl="1"/>
            <a:r>
              <a:rPr lang="en-US" sz="2400" dirty="0"/>
              <a:t>Never count on someone else having mass margin to spare, though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188F93-B9B3-48F0-9167-6CB36979790B}"/>
              </a:ext>
            </a:extLst>
          </p:cNvPr>
          <p:cNvGrpSpPr/>
          <p:nvPr/>
        </p:nvGrpSpPr>
        <p:grpSpPr>
          <a:xfrm>
            <a:off x="136195" y="1071525"/>
            <a:ext cx="4428669" cy="4036423"/>
            <a:chOff x="722811" y="1447707"/>
            <a:chExt cx="6935754" cy="5262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A86E86-12FC-42EA-A0D7-287C59FDF7C8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167204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89B743-B611-43BF-A56C-6CFC4059482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2656115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5DF38E-5B65-439F-B862-FD961DA0D30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3579223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1FC51B-75F7-4975-AEB7-43786A4A76E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465908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54647F-3C4E-410F-BD31-450B869B1FC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6479177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CC7A3-2D84-457C-B63E-BF0D68830012}"/>
                </a:ext>
              </a:extLst>
            </p:cNvPr>
            <p:cNvCxnSpPr/>
            <p:nvPr/>
          </p:nvCxnSpPr>
          <p:spPr>
            <a:xfrm>
              <a:off x="1062446" y="4659086"/>
              <a:ext cx="0" cy="182009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F24D1C-E94A-4D26-85DD-A6EC0FFD6548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3579223"/>
              <a:ext cx="0" cy="107986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BE1ED7-A173-4BE3-AF24-B047F12DC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2656115"/>
              <a:ext cx="0" cy="92310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2EA275-DA21-4555-9605-7CC0A001B7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1672046"/>
              <a:ext cx="0" cy="984069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663752-DDC3-4EC4-B016-B59E20B3CAD4}"/>
                </a:ext>
              </a:extLst>
            </p:cNvPr>
            <p:cNvSpPr txBox="1"/>
            <p:nvPr/>
          </p:nvSpPr>
          <p:spPr>
            <a:xfrm>
              <a:off x="4286774" y="4428251"/>
              <a:ext cx="2410553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Basic Mass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583D1F-A1E5-4268-A71A-45F9F856C948}"/>
                </a:ext>
              </a:extLst>
            </p:cNvPr>
            <p:cNvSpPr txBox="1"/>
            <p:nvPr/>
          </p:nvSpPr>
          <p:spPr>
            <a:xfrm>
              <a:off x="1062446" y="3857544"/>
              <a:ext cx="5813642" cy="682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Growth Allowance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297EC-8BC7-435E-ABB2-3EBCE3FBD795}"/>
                </a:ext>
              </a:extLst>
            </p:cNvPr>
            <p:cNvSpPr txBox="1"/>
            <p:nvPr/>
          </p:nvSpPr>
          <p:spPr>
            <a:xfrm>
              <a:off x="1062446" y="2864412"/>
              <a:ext cx="3236295" cy="682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Mass Margin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F6B66F-E9C2-457C-834D-50E37637D792}"/>
                </a:ext>
              </a:extLst>
            </p:cNvPr>
            <p:cNvSpPr txBox="1"/>
            <p:nvPr/>
          </p:nvSpPr>
          <p:spPr>
            <a:xfrm>
              <a:off x="1062446" y="1879639"/>
              <a:ext cx="3412129" cy="682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Reserve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A53355-AA24-4885-86ED-DF822FC4544D}"/>
                </a:ext>
              </a:extLst>
            </p:cNvPr>
            <p:cNvSpPr txBox="1"/>
            <p:nvPr/>
          </p:nvSpPr>
          <p:spPr>
            <a:xfrm>
              <a:off x="4287900" y="3348389"/>
              <a:ext cx="3285200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Predicted Mass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F1536B-1DAD-4ED4-BFBB-C04E0D5B8EF7}"/>
                </a:ext>
              </a:extLst>
            </p:cNvPr>
            <p:cNvSpPr txBox="1"/>
            <p:nvPr/>
          </p:nvSpPr>
          <p:spPr>
            <a:xfrm>
              <a:off x="4316428" y="2425282"/>
              <a:ext cx="3342137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Allowable Mass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C7260-05D7-4A21-839A-2BB7A3EC235C}"/>
                </a:ext>
              </a:extLst>
            </p:cNvPr>
            <p:cNvSpPr txBox="1"/>
            <p:nvPr/>
          </p:nvSpPr>
          <p:spPr>
            <a:xfrm>
              <a:off x="4289540" y="1447707"/>
              <a:ext cx="2882520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Mission Limit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87E137-6CA1-49AA-9413-F651315D3064}"/>
                </a:ext>
              </a:extLst>
            </p:cNvPr>
            <p:cNvSpPr txBox="1"/>
            <p:nvPr/>
          </p:nvSpPr>
          <p:spPr>
            <a:xfrm>
              <a:off x="4305318" y="62483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82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202A-13D1-4B08-BE30-6FAA806B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Governance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E64F0A-12D1-4D7A-B490-29B5B04581F1}"/>
              </a:ext>
            </a:extLst>
          </p:cNvPr>
          <p:cNvGrpSpPr/>
          <p:nvPr/>
        </p:nvGrpSpPr>
        <p:grpSpPr>
          <a:xfrm>
            <a:off x="3792582" y="1638615"/>
            <a:ext cx="4894218" cy="4496573"/>
            <a:chOff x="722811" y="1447707"/>
            <a:chExt cx="5727663" cy="5262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F34F4A-2483-4990-841F-91DA41876DA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167204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1F0749-A98E-41AC-9BC1-E562A1480575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2656115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92C9B1-3F48-492A-868D-A2CC2BEB26FD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3579223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331E68-50E2-4203-8849-C6BFD2612444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465908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2E661F-48F0-4FAA-BE31-590922E211A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6479177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F04750-B6C6-4EE7-AAFA-AC3111D110A0}"/>
                </a:ext>
              </a:extLst>
            </p:cNvPr>
            <p:cNvCxnSpPr/>
            <p:nvPr/>
          </p:nvCxnSpPr>
          <p:spPr>
            <a:xfrm>
              <a:off x="1062446" y="4659086"/>
              <a:ext cx="0" cy="182009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B0DF32-24F9-41E7-9FC7-511E59B19E25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3579223"/>
              <a:ext cx="0" cy="107986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4582DA-E9D2-4E5D-B24F-F6AF79418F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2656115"/>
              <a:ext cx="0" cy="92310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EE9859-04AA-4062-8FE1-3239734456F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1672046"/>
              <a:ext cx="0" cy="984069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7BAFAE-8CB4-46AF-A2C0-617B61DB8061}"/>
                </a:ext>
              </a:extLst>
            </p:cNvPr>
            <p:cNvSpPr txBox="1"/>
            <p:nvPr/>
          </p:nvSpPr>
          <p:spPr>
            <a:xfrm>
              <a:off x="4286774" y="442825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Basic Mass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5E64B5-562E-43E9-ACF2-013576E67FC0}"/>
                </a:ext>
              </a:extLst>
            </p:cNvPr>
            <p:cNvSpPr txBox="1"/>
            <p:nvPr/>
          </p:nvSpPr>
          <p:spPr>
            <a:xfrm>
              <a:off x="1062446" y="3857544"/>
              <a:ext cx="3712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Growth Allowance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E48716-E117-4BEF-A5DD-2CD3CEE0D5A8}"/>
                </a:ext>
              </a:extLst>
            </p:cNvPr>
            <p:cNvSpPr txBox="1"/>
            <p:nvPr/>
          </p:nvSpPr>
          <p:spPr>
            <a:xfrm>
              <a:off x="1062446" y="2864412"/>
              <a:ext cx="2066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Margin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E28F82-A4C7-4EBA-865F-740DA7E95BCA}"/>
                </a:ext>
              </a:extLst>
            </p:cNvPr>
            <p:cNvSpPr txBox="1"/>
            <p:nvPr/>
          </p:nvSpPr>
          <p:spPr>
            <a:xfrm>
              <a:off x="1062446" y="1879639"/>
              <a:ext cx="2178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Reserve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939558-A852-4AC5-A095-4EE36C736330}"/>
                </a:ext>
              </a:extLst>
            </p:cNvPr>
            <p:cNvSpPr txBox="1"/>
            <p:nvPr/>
          </p:nvSpPr>
          <p:spPr>
            <a:xfrm>
              <a:off x="4287900" y="3348389"/>
              <a:ext cx="2097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Predicted Mass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D78D28-3E9A-42F1-A44E-89C5F7A23B4B}"/>
                </a:ext>
              </a:extLst>
            </p:cNvPr>
            <p:cNvSpPr txBox="1"/>
            <p:nvPr/>
          </p:nvSpPr>
          <p:spPr>
            <a:xfrm>
              <a:off x="4316428" y="2425282"/>
              <a:ext cx="213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Allowable Mass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F42EA1-D8A5-43D5-946E-4C52E6443DE7}"/>
                </a:ext>
              </a:extLst>
            </p:cNvPr>
            <p:cNvSpPr txBox="1"/>
            <p:nvPr/>
          </p:nvSpPr>
          <p:spPr>
            <a:xfrm>
              <a:off x="4289540" y="1447707"/>
              <a:ext cx="18405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Mission Limit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2237A4-D9F1-4BD8-98F9-4F6925A55EC1}"/>
                </a:ext>
              </a:extLst>
            </p:cNvPr>
            <p:cNvSpPr txBox="1"/>
            <p:nvPr/>
          </p:nvSpPr>
          <p:spPr>
            <a:xfrm>
              <a:off x="4305318" y="62483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3" name="Left Brace 2">
            <a:extLst>
              <a:ext uri="{FF2B5EF4-FFF2-40B4-BE49-F238E27FC236}">
                <a16:creationId xmlns:a16="http://schemas.microsoft.com/office/drawing/2014/main" id="{646D0903-0707-4A60-848C-CF40116338B0}"/>
              </a:ext>
            </a:extLst>
          </p:cNvPr>
          <p:cNvSpPr/>
          <p:nvPr/>
        </p:nvSpPr>
        <p:spPr>
          <a:xfrm>
            <a:off x="3117356" y="1779549"/>
            <a:ext cx="584382" cy="891629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C2DF6ED-D72F-4C70-9257-B1DCC4A01BAF}"/>
              </a:ext>
            </a:extLst>
          </p:cNvPr>
          <p:cNvSpPr/>
          <p:nvPr/>
        </p:nvSpPr>
        <p:spPr>
          <a:xfrm>
            <a:off x="3117356" y="2671185"/>
            <a:ext cx="571948" cy="3329015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C2A65-D014-42DC-A2D3-19E09D75D1FE}"/>
              </a:ext>
            </a:extLst>
          </p:cNvPr>
          <p:cNvSpPr txBox="1"/>
          <p:nvPr/>
        </p:nvSpPr>
        <p:spPr>
          <a:xfrm>
            <a:off x="653104" y="1830310"/>
            <a:ext cx="246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These are held at the system/project level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EB5071-BBE7-43C9-ADB3-76069A48245E}"/>
              </a:ext>
            </a:extLst>
          </p:cNvPr>
          <p:cNvSpPr txBox="1"/>
          <p:nvPr/>
        </p:nvSpPr>
        <p:spPr>
          <a:xfrm>
            <a:off x="653104" y="3818648"/>
            <a:ext cx="246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These are held at the subsystem level or lower (recursively)</a:t>
            </a:r>
          </a:p>
        </p:txBody>
      </p:sp>
    </p:spTree>
    <p:extLst>
      <p:ext uri="{BB962C8B-B14F-4D97-AF65-F5344CB8AC3E}">
        <p14:creationId xmlns:p14="http://schemas.microsoft.com/office/powerpoint/2010/main" val="349844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620D-D093-453B-B018-3007D48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9832-F98D-4E73-A147-3FDC179F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same concepts &amp; terms can be used for any quantifiable resource!</a:t>
            </a:r>
          </a:p>
          <a:p>
            <a:pPr lvl="1"/>
            <a:r>
              <a:rPr lang="en-US" dirty="0"/>
              <a:t>Time </a:t>
            </a:r>
          </a:p>
          <a:p>
            <a:pPr lvl="2"/>
            <a:r>
              <a:rPr lang="en-US" dirty="0"/>
              <a:t>Mission limit is 46 days, 1 hour, 30 minutes</a:t>
            </a:r>
          </a:p>
          <a:p>
            <a:pPr lvl="1"/>
            <a:r>
              <a:rPr lang="en-US" dirty="0"/>
              <a:t>Money</a:t>
            </a:r>
          </a:p>
          <a:p>
            <a:pPr lvl="2"/>
            <a:r>
              <a:rPr lang="en-US" dirty="0"/>
              <a:t>Mission limit might fluctuate based on fundraising</a:t>
            </a:r>
          </a:p>
          <a:p>
            <a:pPr lvl="1"/>
            <a:r>
              <a:rPr lang="en-US" dirty="0"/>
              <a:t>Power </a:t>
            </a:r>
          </a:p>
          <a:p>
            <a:pPr lvl="2"/>
            <a:r>
              <a:rPr lang="en-US" dirty="0"/>
              <a:t>More difficult, given steady-state vs. spike loads</a:t>
            </a:r>
          </a:p>
        </p:txBody>
      </p:sp>
    </p:spTree>
    <p:extLst>
      <p:ext uri="{BB962C8B-B14F-4D97-AF65-F5344CB8AC3E}">
        <p14:creationId xmlns:p14="http://schemas.microsoft.com/office/powerpoint/2010/main" val="292691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9BCE-72C5-48C6-8ECA-2F3E21D2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99A8-7549-4928-8A98-83E3378F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DCFC-9A1E-4F54-9B59-AFE1C1A1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MGA Based on Maturity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D38AB-ADD6-4588-B7D8-3092D668F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" t="210" r="156" b="337"/>
          <a:stretch/>
        </p:blipFill>
        <p:spPr>
          <a:xfrm>
            <a:off x="457200" y="1229492"/>
            <a:ext cx="8229600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BFFC-1F54-49A8-BA87-7EB231DA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0B1F-668F-4E22-A74D-5A90A5FB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TRACK MASS</a:t>
            </a:r>
          </a:p>
          <a:p>
            <a:pPr lvl="1"/>
            <a:r>
              <a:rPr lang="en-US" dirty="0"/>
              <a:t>Throughout the design process</a:t>
            </a:r>
          </a:p>
          <a:p>
            <a:pPr lvl="1"/>
            <a:r>
              <a:rPr lang="en-US" dirty="0"/>
              <a:t>Prevents surprises close to launch/bag day</a:t>
            </a:r>
          </a:p>
          <a:p>
            <a:pPr lvl="1"/>
            <a:r>
              <a:rPr lang="en-US" dirty="0"/>
              <a:t>Allows you to redistribute allocations</a:t>
            </a:r>
          </a:p>
          <a:p>
            <a:r>
              <a:rPr lang="en-US" dirty="0"/>
              <a:t>We also want to maintain </a:t>
            </a:r>
            <a:r>
              <a:rPr lang="en-US" i="1" dirty="0"/>
              <a:t>margins</a:t>
            </a:r>
            <a:endParaRPr lang="en-US" dirty="0"/>
          </a:p>
          <a:p>
            <a:pPr lvl="1"/>
            <a:r>
              <a:rPr lang="en-US" dirty="0"/>
              <a:t>That is, don’t design for exactly 120 </a:t>
            </a:r>
            <a:r>
              <a:rPr lang="en-US" dirty="0" err="1"/>
              <a:t>lbm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7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E19-39CF-43EC-9B27-917AAD17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61C1-FCD3-4D70-9E60-1F949210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83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However, we want to avoid </a:t>
            </a:r>
            <a:r>
              <a:rPr lang="en-US" i="1" dirty="0"/>
              <a:t>margin stacking</a:t>
            </a:r>
          </a:p>
          <a:p>
            <a:r>
              <a:rPr lang="en-US" dirty="0"/>
              <a:t>A </a:t>
            </a:r>
            <a:r>
              <a:rPr lang="en-US" i="1" dirty="0"/>
              <a:t>system</a:t>
            </a:r>
            <a:r>
              <a:rPr lang="en-US" dirty="0"/>
              <a:t> (SV, robot) is made up of </a:t>
            </a:r>
            <a:r>
              <a:rPr lang="en-US" i="1" dirty="0"/>
              <a:t>subsystems</a:t>
            </a:r>
          </a:p>
          <a:p>
            <a:pPr lvl="1"/>
            <a:r>
              <a:rPr lang="en-US" dirty="0"/>
              <a:t>JPL:</a:t>
            </a:r>
          </a:p>
          <a:p>
            <a:pPr lvl="2"/>
            <a:r>
              <a:rPr lang="en-US" dirty="0"/>
              <a:t>Structure</a:t>
            </a:r>
          </a:p>
          <a:p>
            <a:pPr lvl="2"/>
            <a:r>
              <a:rPr lang="en-US" dirty="0"/>
              <a:t>Command &amp; data handling (C&amp;DH)</a:t>
            </a:r>
          </a:p>
          <a:p>
            <a:pPr lvl="2"/>
            <a:r>
              <a:rPr lang="en-US" dirty="0"/>
              <a:t>Propulsion</a:t>
            </a:r>
          </a:p>
          <a:p>
            <a:pPr lvl="2"/>
            <a:r>
              <a:rPr lang="en-US" dirty="0"/>
              <a:t>Guidance, navigation, and control (GNC)</a:t>
            </a:r>
          </a:p>
          <a:p>
            <a:pPr lvl="1"/>
            <a:r>
              <a:rPr lang="en-US" dirty="0"/>
              <a:t>696:</a:t>
            </a:r>
          </a:p>
          <a:p>
            <a:pPr lvl="2"/>
            <a:r>
              <a:rPr lang="en-US" dirty="0" err="1"/>
              <a:t>Drivebase</a:t>
            </a:r>
            <a:endParaRPr lang="en-US" dirty="0"/>
          </a:p>
          <a:p>
            <a:pPr lvl="2"/>
            <a:r>
              <a:rPr lang="en-US" dirty="0"/>
              <a:t>Elevator</a:t>
            </a:r>
          </a:p>
          <a:p>
            <a:pPr lvl="2"/>
            <a:r>
              <a:rPr lang="en-US" dirty="0"/>
              <a:t>Intake</a:t>
            </a:r>
          </a:p>
          <a:p>
            <a:pPr lvl="2"/>
            <a:r>
              <a:rPr lang="en-US" dirty="0"/>
              <a:t>Climber</a:t>
            </a:r>
          </a:p>
          <a:p>
            <a:r>
              <a:rPr lang="en-US" dirty="0"/>
              <a:t>Each subsystem has some components, which may be made up of other components,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AD95-2345-43E0-B570-725E3A6E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8B4D-E13F-40D8-80F3-498A02E4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LV can lift 1000 </a:t>
            </a:r>
            <a:r>
              <a:rPr lang="en-US" dirty="0" err="1"/>
              <a:t>lbm</a:t>
            </a:r>
            <a:endParaRPr lang="en-US" dirty="0"/>
          </a:p>
          <a:p>
            <a:pPr lvl="1"/>
            <a:r>
              <a:rPr lang="en-US" dirty="0"/>
              <a:t>SV mass target is 900 </a:t>
            </a:r>
            <a:r>
              <a:rPr lang="en-US" dirty="0" err="1"/>
              <a:t>lbm</a:t>
            </a:r>
            <a:r>
              <a:rPr lang="en-US" dirty="0"/>
              <a:t> (10% margin)</a:t>
            </a:r>
          </a:p>
          <a:p>
            <a:pPr lvl="1"/>
            <a:r>
              <a:rPr lang="en-US" dirty="0"/>
              <a:t>3 subsystem engineers are given 300 </a:t>
            </a:r>
            <a:r>
              <a:rPr lang="en-US" dirty="0" err="1"/>
              <a:t>lbm</a:t>
            </a:r>
            <a:r>
              <a:rPr lang="en-US" dirty="0"/>
              <a:t> allocations</a:t>
            </a:r>
          </a:p>
          <a:p>
            <a:pPr lvl="1"/>
            <a:r>
              <a:rPr lang="en-US" dirty="0"/>
              <a:t>Each SS engineer sets a mass target of 270 </a:t>
            </a:r>
            <a:r>
              <a:rPr lang="en-US" dirty="0" err="1"/>
              <a:t>lbm</a:t>
            </a:r>
            <a:r>
              <a:rPr lang="en-US" dirty="0"/>
              <a:t> (10% margin)</a:t>
            </a:r>
          </a:p>
          <a:p>
            <a:pPr lvl="1"/>
            <a:r>
              <a:rPr lang="en-US" dirty="0"/>
              <a:t>Each SS is made up of boxes </a:t>
            </a:r>
          </a:p>
          <a:p>
            <a:pPr lvl="1"/>
            <a:r>
              <a:rPr lang="en-US" dirty="0"/>
              <a:t>Each box PDM adds 10% margin…</a:t>
            </a:r>
          </a:p>
          <a:p>
            <a:r>
              <a:rPr lang="en-US" dirty="0"/>
              <a:t>SV mass ends up being 600 </a:t>
            </a:r>
            <a:r>
              <a:rPr lang="en-US" dirty="0" err="1"/>
              <a:t>lbm</a:t>
            </a:r>
            <a:endParaRPr lang="en-US" dirty="0"/>
          </a:p>
          <a:p>
            <a:r>
              <a:rPr lang="en-US" dirty="0"/>
              <a:t>Wastes 40% of LV capacity</a:t>
            </a:r>
          </a:p>
          <a:p>
            <a:r>
              <a:rPr lang="en-US" dirty="0"/>
              <a:t>Results in diminished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4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D96B-0272-43A3-9804-485C6D8F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569E-E090-472A-A922-65479EB7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clear definitions of where margins are held</a:t>
            </a:r>
          </a:p>
          <a:p>
            <a:pPr lvl="1"/>
            <a:r>
              <a:rPr lang="en-US" dirty="0"/>
              <a:t>Everyone doesn’t just add 10% margin to their deliverable</a:t>
            </a:r>
          </a:p>
          <a:p>
            <a:r>
              <a:rPr lang="en-US" dirty="0"/>
              <a:t>There’s a standard for this!</a:t>
            </a:r>
          </a:p>
          <a:p>
            <a:pPr lvl="1"/>
            <a:r>
              <a:rPr lang="en-US" dirty="0"/>
              <a:t>ANSI/AIAA S-120A-2015</a:t>
            </a:r>
          </a:p>
          <a:p>
            <a:pPr lvl="1"/>
            <a:r>
              <a:rPr lang="en-US" dirty="0"/>
              <a:t>“Mass Properties Control for Space Systems”</a:t>
            </a:r>
          </a:p>
        </p:txBody>
      </p:sp>
    </p:spTree>
    <p:extLst>
      <p:ext uri="{BB962C8B-B14F-4D97-AF65-F5344CB8AC3E}">
        <p14:creationId xmlns:p14="http://schemas.microsoft.com/office/powerpoint/2010/main" val="391782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202A-13D1-4B08-BE30-6FAA806B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E64F0A-12D1-4D7A-B490-29B5B04581F1}"/>
              </a:ext>
            </a:extLst>
          </p:cNvPr>
          <p:cNvGrpSpPr/>
          <p:nvPr/>
        </p:nvGrpSpPr>
        <p:grpSpPr>
          <a:xfrm>
            <a:off x="1515291" y="1241285"/>
            <a:ext cx="6113418" cy="5616715"/>
            <a:chOff x="722811" y="1447707"/>
            <a:chExt cx="5727663" cy="5262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F34F4A-2483-4990-841F-91DA41876DA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167204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1F0749-A98E-41AC-9BC1-E562A1480575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2656115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92C9B1-3F48-492A-868D-A2CC2BEB26FD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3579223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331E68-50E2-4203-8849-C6BFD2612444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465908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2E661F-48F0-4FAA-BE31-590922E211A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6479177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F04750-B6C6-4EE7-AAFA-AC3111D110A0}"/>
                </a:ext>
              </a:extLst>
            </p:cNvPr>
            <p:cNvCxnSpPr/>
            <p:nvPr/>
          </p:nvCxnSpPr>
          <p:spPr>
            <a:xfrm>
              <a:off x="1062446" y="4659086"/>
              <a:ext cx="0" cy="182009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B0DF32-24F9-41E7-9FC7-511E59B19E25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3579223"/>
              <a:ext cx="0" cy="107986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4582DA-E9D2-4E5D-B24F-F6AF79418F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2656115"/>
              <a:ext cx="0" cy="92310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EE9859-04AA-4062-8FE1-3239734456F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1672046"/>
              <a:ext cx="0" cy="984069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7BAFAE-8CB4-46AF-A2C0-617B61DB8061}"/>
                </a:ext>
              </a:extLst>
            </p:cNvPr>
            <p:cNvSpPr txBox="1"/>
            <p:nvPr/>
          </p:nvSpPr>
          <p:spPr>
            <a:xfrm>
              <a:off x="4286774" y="442825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Basic Mass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5E64B5-562E-43E9-ACF2-013576E67FC0}"/>
                </a:ext>
              </a:extLst>
            </p:cNvPr>
            <p:cNvSpPr txBox="1"/>
            <p:nvPr/>
          </p:nvSpPr>
          <p:spPr>
            <a:xfrm>
              <a:off x="1062446" y="3857544"/>
              <a:ext cx="3712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Growth Allowance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E48716-E117-4BEF-A5DD-2CD3CEE0D5A8}"/>
                </a:ext>
              </a:extLst>
            </p:cNvPr>
            <p:cNvSpPr txBox="1"/>
            <p:nvPr/>
          </p:nvSpPr>
          <p:spPr>
            <a:xfrm>
              <a:off x="1062446" y="2864412"/>
              <a:ext cx="2066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Margin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E28F82-A4C7-4EBA-865F-740DA7E95BCA}"/>
                </a:ext>
              </a:extLst>
            </p:cNvPr>
            <p:cNvSpPr txBox="1"/>
            <p:nvPr/>
          </p:nvSpPr>
          <p:spPr>
            <a:xfrm>
              <a:off x="1062446" y="1879639"/>
              <a:ext cx="2178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Reserve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939558-A852-4AC5-A095-4EE36C736330}"/>
                </a:ext>
              </a:extLst>
            </p:cNvPr>
            <p:cNvSpPr txBox="1"/>
            <p:nvPr/>
          </p:nvSpPr>
          <p:spPr>
            <a:xfrm>
              <a:off x="4287900" y="3348389"/>
              <a:ext cx="2097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Predicted Mass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D78D28-3E9A-42F1-A44E-89C5F7A23B4B}"/>
                </a:ext>
              </a:extLst>
            </p:cNvPr>
            <p:cNvSpPr txBox="1"/>
            <p:nvPr/>
          </p:nvSpPr>
          <p:spPr>
            <a:xfrm>
              <a:off x="4316428" y="2425282"/>
              <a:ext cx="213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Allowable Mass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F42EA1-D8A5-43D5-946E-4C52E6443DE7}"/>
                </a:ext>
              </a:extLst>
            </p:cNvPr>
            <p:cNvSpPr txBox="1"/>
            <p:nvPr/>
          </p:nvSpPr>
          <p:spPr>
            <a:xfrm>
              <a:off x="4289540" y="1447707"/>
              <a:ext cx="18405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Mission Limit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2237A4-D9F1-4BD8-98F9-4F6925A55EC1}"/>
                </a:ext>
              </a:extLst>
            </p:cNvPr>
            <p:cNvSpPr txBox="1"/>
            <p:nvPr/>
          </p:nvSpPr>
          <p:spPr>
            <a:xfrm>
              <a:off x="4305318" y="62483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08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E6BE-A025-4A85-B67C-D1AFB1B4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8E24-BEB0-438B-BFD9-83AEDD7D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679" y="1166949"/>
            <a:ext cx="4304413" cy="5337089"/>
          </a:xfrm>
        </p:spPr>
        <p:txBody>
          <a:bodyPr>
            <a:normAutofit/>
          </a:bodyPr>
          <a:lstStyle/>
          <a:p>
            <a:r>
              <a:rPr lang="en-US" sz="2800" dirty="0"/>
              <a:t>Dictated by LV capacity (or FRC rules, i.e., 120 </a:t>
            </a:r>
            <a:r>
              <a:rPr lang="en-US" sz="2800" dirty="0" err="1"/>
              <a:t>lbm</a:t>
            </a:r>
            <a:r>
              <a:rPr lang="en-US" sz="2800" dirty="0"/>
              <a:t>)</a:t>
            </a:r>
          </a:p>
          <a:p>
            <a:r>
              <a:rPr lang="en-US" sz="2800" dirty="0"/>
              <a:t>Generally nonnegotiable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188F93-B9B3-48F0-9167-6CB36979790B}"/>
              </a:ext>
            </a:extLst>
          </p:cNvPr>
          <p:cNvGrpSpPr/>
          <p:nvPr/>
        </p:nvGrpSpPr>
        <p:grpSpPr>
          <a:xfrm>
            <a:off x="136195" y="1071525"/>
            <a:ext cx="3809636" cy="4036423"/>
            <a:chOff x="722811" y="1447707"/>
            <a:chExt cx="5966285" cy="5262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A86E86-12FC-42EA-A0D7-287C59FDF7C8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167204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89B743-B611-43BF-A56C-6CFC4059482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2656115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5DF38E-5B65-439F-B862-FD961DA0D30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3579223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1FC51B-75F7-4975-AEB7-43786A4A76E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465908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54647F-3C4E-410F-BD31-450B869B1FC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6479177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CC7A3-2D84-457C-B63E-BF0D68830012}"/>
                </a:ext>
              </a:extLst>
            </p:cNvPr>
            <p:cNvCxnSpPr/>
            <p:nvPr/>
          </p:nvCxnSpPr>
          <p:spPr>
            <a:xfrm>
              <a:off x="1062446" y="4659086"/>
              <a:ext cx="0" cy="182009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F24D1C-E94A-4D26-85DD-A6EC0FFD6548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3579223"/>
              <a:ext cx="0" cy="107986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BE1ED7-A173-4BE3-AF24-B047F12DC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2656115"/>
              <a:ext cx="0" cy="92310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2EA275-DA21-4555-9605-7CC0A001B7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1672046"/>
              <a:ext cx="0" cy="984069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663752-DDC3-4EC4-B016-B59E20B3CAD4}"/>
                </a:ext>
              </a:extLst>
            </p:cNvPr>
            <p:cNvSpPr txBox="1"/>
            <p:nvPr/>
          </p:nvSpPr>
          <p:spPr>
            <a:xfrm>
              <a:off x="4286774" y="442825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Basic Mass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583D1F-A1E5-4268-A71A-45F9F856C948}"/>
                </a:ext>
              </a:extLst>
            </p:cNvPr>
            <p:cNvSpPr txBox="1"/>
            <p:nvPr/>
          </p:nvSpPr>
          <p:spPr>
            <a:xfrm>
              <a:off x="1062446" y="3857544"/>
              <a:ext cx="3712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Growth Allowance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297EC-8BC7-435E-ABB2-3EBCE3FBD795}"/>
                </a:ext>
              </a:extLst>
            </p:cNvPr>
            <p:cNvSpPr txBox="1"/>
            <p:nvPr/>
          </p:nvSpPr>
          <p:spPr>
            <a:xfrm>
              <a:off x="1062446" y="2864412"/>
              <a:ext cx="2066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Margin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F6B66F-E9C2-457C-834D-50E37637D792}"/>
                </a:ext>
              </a:extLst>
            </p:cNvPr>
            <p:cNvSpPr txBox="1"/>
            <p:nvPr/>
          </p:nvSpPr>
          <p:spPr>
            <a:xfrm>
              <a:off x="1062446" y="1879639"/>
              <a:ext cx="2178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Reserve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A53355-AA24-4885-86ED-DF822FC4544D}"/>
                </a:ext>
              </a:extLst>
            </p:cNvPr>
            <p:cNvSpPr txBox="1"/>
            <p:nvPr/>
          </p:nvSpPr>
          <p:spPr>
            <a:xfrm>
              <a:off x="4287900" y="3348389"/>
              <a:ext cx="2097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Predicted Mass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F1536B-1DAD-4ED4-BFBB-C04E0D5B8EF7}"/>
                </a:ext>
              </a:extLst>
            </p:cNvPr>
            <p:cNvSpPr txBox="1"/>
            <p:nvPr/>
          </p:nvSpPr>
          <p:spPr>
            <a:xfrm>
              <a:off x="4316428" y="2425282"/>
              <a:ext cx="213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Allowable Mass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C7260-05D7-4A21-839A-2BB7A3EC235C}"/>
                </a:ext>
              </a:extLst>
            </p:cNvPr>
            <p:cNvSpPr txBox="1"/>
            <p:nvPr/>
          </p:nvSpPr>
          <p:spPr>
            <a:xfrm>
              <a:off x="4289540" y="1447707"/>
              <a:ext cx="2399556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Mission Limit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87E137-6CA1-49AA-9413-F651315D3064}"/>
                </a:ext>
              </a:extLst>
            </p:cNvPr>
            <p:cNvSpPr txBox="1"/>
            <p:nvPr/>
          </p:nvSpPr>
          <p:spPr>
            <a:xfrm>
              <a:off x="4305318" y="62483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2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E6BE-A025-4A85-B67C-D1AFB1B4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Reserve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8E24-BEB0-438B-BFD9-83AEDD7D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679" y="1166949"/>
            <a:ext cx="4304413" cy="533708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Set at the </a:t>
            </a:r>
            <a:r>
              <a:rPr lang="en-US" sz="2800" i="1" dirty="0"/>
              <a:t>system</a:t>
            </a:r>
            <a:r>
              <a:rPr lang="en-US" sz="2800" dirty="0"/>
              <a:t> or </a:t>
            </a:r>
            <a:r>
              <a:rPr lang="en-US" sz="2800" i="1" dirty="0"/>
              <a:t>project </a:t>
            </a:r>
            <a:r>
              <a:rPr lang="en-US" sz="2800" dirty="0"/>
              <a:t>level</a:t>
            </a:r>
          </a:p>
          <a:p>
            <a:r>
              <a:rPr lang="en-US" sz="2800" dirty="0"/>
              <a:t>Often fairly small, e.g. 5%</a:t>
            </a:r>
          </a:p>
          <a:p>
            <a:r>
              <a:rPr lang="en-US" sz="2800" dirty="0"/>
              <a:t>Designed to account for:</a:t>
            </a:r>
          </a:p>
          <a:p>
            <a:pPr lvl="1"/>
            <a:r>
              <a:rPr lang="en-US" sz="2400" dirty="0"/>
              <a:t>Measurement uncertainty</a:t>
            </a:r>
          </a:p>
          <a:p>
            <a:pPr lvl="1"/>
            <a:r>
              <a:rPr lang="en-US" sz="2400" dirty="0"/>
              <a:t>Non-SV stuff</a:t>
            </a:r>
          </a:p>
          <a:p>
            <a:pPr lvl="2"/>
            <a:r>
              <a:rPr lang="en-US" sz="2000" dirty="0"/>
              <a:t>E.g. SV-to-LV </a:t>
            </a:r>
            <a:r>
              <a:rPr lang="en-US" sz="2000" dirty="0" err="1"/>
              <a:t>umbilicals</a:t>
            </a:r>
            <a:endParaRPr lang="en-US" sz="2000" dirty="0"/>
          </a:p>
          <a:p>
            <a:pPr lvl="1"/>
            <a:r>
              <a:rPr lang="en-US" sz="2400" dirty="0"/>
              <a:t>Operational contingency</a:t>
            </a:r>
          </a:p>
          <a:p>
            <a:pPr lvl="2"/>
            <a:r>
              <a:rPr lang="en-US" sz="2000" dirty="0"/>
              <a:t>LVs have slightly less lift capacity in strong winds</a:t>
            </a:r>
          </a:p>
          <a:p>
            <a:pPr lvl="1"/>
            <a:r>
              <a:rPr lang="en-US" sz="2400" dirty="0"/>
              <a:t>In our case, might also include repairs etc. at comp</a:t>
            </a:r>
          </a:p>
          <a:p>
            <a:r>
              <a:rPr lang="en-US" sz="2800" dirty="0"/>
              <a:t>Mass reserve should </a:t>
            </a:r>
            <a:r>
              <a:rPr lang="en-US" sz="2800" i="1" dirty="0"/>
              <a:t>not </a:t>
            </a:r>
            <a:r>
              <a:rPr lang="en-US" sz="2800" dirty="0"/>
              <a:t>be invaded by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188F93-B9B3-48F0-9167-6CB36979790B}"/>
              </a:ext>
            </a:extLst>
          </p:cNvPr>
          <p:cNvGrpSpPr/>
          <p:nvPr/>
        </p:nvGrpSpPr>
        <p:grpSpPr>
          <a:xfrm>
            <a:off x="136195" y="1071525"/>
            <a:ext cx="4118022" cy="4036423"/>
            <a:chOff x="722811" y="1447707"/>
            <a:chExt cx="6449249" cy="5262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A86E86-12FC-42EA-A0D7-287C59FDF7C8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167204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89B743-B611-43BF-A56C-6CFC4059482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2656115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5DF38E-5B65-439F-B862-FD961DA0D30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3579223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1FC51B-75F7-4975-AEB7-43786A4A76E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465908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54647F-3C4E-410F-BD31-450B869B1FC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6479177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CC7A3-2D84-457C-B63E-BF0D68830012}"/>
                </a:ext>
              </a:extLst>
            </p:cNvPr>
            <p:cNvCxnSpPr/>
            <p:nvPr/>
          </p:nvCxnSpPr>
          <p:spPr>
            <a:xfrm>
              <a:off x="1062446" y="4659086"/>
              <a:ext cx="0" cy="182009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F24D1C-E94A-4D26-85DD-A6EC0FFD6548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3579223"/>
              <a:ext cx="0" cy="107986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BE1ED7-A173-4BE3-AF24-B047F12DC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2656115"/>
              <a:ext cx="0" cy="92310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2EA275-DA21-4555-9605-7CC0A001B7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1672046"/>
              <a:ext cx="0" cy="984069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663752-DDC3-4EC4-B016-B59E20B3CAD4}"/>
                </a:ext>
              </a:extLst>
            </p:cNvPr>
            <p:cNvSpPr txBox="1"/>
            <p:nvPr/>
          </p:nvSpPr>
          <p:spPr>
            <a:xfrm>
              <a:off x="4286774" y="442825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Basic Mass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583D1F-A1E5-4268-A71A-45F9F856C948}"/>
                </a:ext>
              </a:extLst>
            </p:cNvPr>
            <p:cNvSpPr txBox="1"/>
            <p:nvPr/>
          </p:nvSpPr>
          <p:spPr>
            <a:xfrm>
              <a:off x="1062446" y="3857544"/>
              <a:ext cx="3712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Growth Allowance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297EC-8BC7-435E-ABB2-3EBCE3FBD795}"/>
                </a:ext>
              </a:extLst>
            </p:cNvPr>
            <p:cNvSpPr txBox="1"/>
            <p:nvPr/>
          </p:nvSpPr>
          <p:spPr>
            <a:xfrm>
              <a:off x="1062446" y="2864412"/>
              <a:ext cx="2066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Margin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F6B66F-E9C2-457C-834D-50E37637D792}"/>
                </a:ext>
              </a:extLst>
            </p:cNvPr>
            <p:cNvSpPr txBox="1"/>
            <p:nvPr/>
          </p:nvSpPr>
          <p:spPr>
            <a:xfrm>
              <a:off x="1062446" y="1879639"/>
              <a:ext cx="3412129" cy="682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Mass Reserve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A53355-AA24-4885-86ED-DF822FC4544D}"/>
                </a:ext>
              </a:extLst>
            </p:cNvPr>
            <p:cNvSpPr txBox="1"/>
            <p:nvPr/>
          </p:nvSpPr>
          <p:spPr>
            <a:xfrm>
              <a:off x="4287900" y="3348389"/>
              <a:ext cx="2097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Predicted Mass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F1536B-1DAD-4ED4-BFBB-C04E0D5B8EF7}"/>
                </a:ext>
              </a:extLst>
            </p:cNvPr>
            <p:cNvSpPr txBox="1"/>
            <p:nvPr/>
          </p:nvSpPr>
          <p:spPr>
            <a:xfrm>
              <a:off x="4316428" y="2425282"/>
              <a:ext cx="213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Allowable Mass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C7260-05D7-4A21-839A-2BB7A3EC235C}"/>
                </a:ext>
              </a:extLst>
            </p:cNvPr>
            <p:cNvSpPr txBox="1"/>
            <p:nvPr/>
          </p:nvSpPr>
          <p:spPr>
            <a:xfrm>
              <a:off x="4289540" y="1447707"/>
              <a:ext cx="2882520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Mission Limit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87E137-6CA1-49AA-9413-F651315D3064}"/>
                </a:ext>
              </a:extLst>
            </p:cNvPr>
            <p:cNvSpPr txBox="1"/>
            <p:nvPr/>
          </p:nvSpPr>
          <p:spPr>
            <a:xfrm>
              <a:off x="4305318" y="62483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81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E6BE-A025-4A85-B67C-D1AFB1B4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Allowable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8E24-BEB0-438B-BFD9-83AEDD7D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679" y="1166949"/>
            <a:ext cx="4304413" cy="533708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mission limit minus the mass reserve</a:t>
            </a:r>
          </a:p>
          <a:p>
            <a:r>
              <a:rPr lang="en-US" sz="2800" dirty="0"/>
              <a:t>The mass that “you have to work with”</a:t>
            </a:r>
          </a:p>
          <a:p>
            <a:r>
              <a:rPr lang="en-US" sz="2800" dirty="0"/>
              <a:t>This is allocated out to subsystems</a:t>
            </a:r>
          </a:p>
          <a:p>
            <a:pPr lvl="1"/>
            <a:r>
              <a:rPr lang="en-US" sz="2400" dirty="0"/>
              <a:t>Chunks of it are then allocated out to e.g. boxes</a:t>
            </a:r>
          </a:p>
          <a:p>
            <a:r>
              <a:rPr lang="en-US" sz="2800" dirty="0"/>
              <a:t>No need to allocate less than 100% of allowable mass</a:t>
            </a:r>
          </a:p>
          <a:p>
            <a:pPr lvl="1"/>
            <a:r>
              <a:rPr lang="en-US" sz="2400" dirty="0"/>
              <a:t>That’s what mass margin is for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188F93-B9B3-48F0-9167-6CB36979790B}"/>
              </a:ext>
            </a:extLst>
          </p:cNvPr>
          <p:cNvGrpSpPr/>
          <p:nvPr/>
        </p:nvGrpSpPr>
        <p:grpSpPr>
          <a:xfrm>
            <a:off x="136195" y="1071525"/>
            <a:ext cx="4428669" cy="4036423"/>
            <a:chOff x="722811" y="1447707"/>
            <a:chExt cx="6935754" cy="5262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A86E86-12FC-42EA-A0D7-287C59FDF7C8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167204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89B743-B611-43BF-A56C-6CFC4059482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2656115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5DF38E-5B65-439F-B862-FD961DA0D30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3579223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1FC51B-75F7-4975-AEB7-43786A4A76E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4659086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54647F-3C4E-410F-BD31-450B869B1FC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" y="6479177"/>
              <a:ext cx="3640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CC7A3-2D84-457C-B63E-BF0D68830012}"/>
                </a:ext>
              </a:extLst>
            </p:cNvPr>
            <p:cNvCxnSpPr/>
            <p:nvPr/>
          </p:nvCxnSpPr>
          <p:spPr>
            <a:xfrm>
              <a:off x="1062446" y="4659086"/>
              <a:ext cx="0" cy="182009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F24D1C-E94A-4D26-85DD-A6EC0FFD6548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3579223"/>
              <a:ext cx="0" cy="107986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BE1ED7-A173-4BE3-AF24-B047F12DC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2656115"/>
              <a:ext cx="0" cy="92310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2EA275-DA21-4555-9605-7CC0A001B7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6" y="1672046"/>
              <a:ext cx="0" cy="984069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663752-DDC3-4EC4-B016-B59E20B3CAD4}"/>
                </a:ext>
              </a:extLst>
            </p:cNvPr>
            <p:cNvSpPr txBox="1"/>
            <p:nvPr/>
          </p:nvSpPr>
          <p:spPr>
            <a:xfrm>
              <a:off x="4286774" y="442825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Basic Mass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583D1F-A1E5-4268-A71A-45F9F856C948}"/>
                </a:ext>
              </a:extLst>
            </p:cNvPr>
            <p:cNvSpPr txBox="1"/>
            <p:nvPr/>
          </p:nvSpPr>
          <p:spPr>
            <a:xfrm>
              <a:off x="1062446" y="3857544"/>
              <a:ext cx="3712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Growth Allowance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297EC-8BC7-435E-ABB2-3EBCE3FBD795}"/>
                </a:ext>
              </a:extLst>
            </p:cNvPr>
            <p:cNvSpPr txBox="1"/>
            <p:nvPr/>
          </p:nvSpPr>
          <p:spPr>
            <a:xfrm>
              <a:off x="1062446" y="2864412"/>
              <a:ext cx="2066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Margin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F6B66F-E9C2-457C-834D-50E37637D792}"/>
                </a:ext>
              </a:extLst>
            </p:cNvPr>
            <p:cNvSpPr txBox="1"/>
            <p:nvPr/>
          </p:nvSpPr>
          <p:spPr>
            <a:xfrm>
              <a:off x="1062446" y="1879639"/>
              <a:ext cx="3412129" cy="682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Mass Reserve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A53355-AA24-4885-86ED-DF822FC4544D}"/>
                </a:ext>
              </a:extLst>
            </p:cNvPr>
            <p:cNvSpPr txBox="1"/>
            <p:nvPr/>
          </p:nvSpPr>
          <p:spPr>
            <a:xfrm>
              <a:off x="4287900" y="3348389"/>
              <a:ext cx="2097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Predicted Mass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F1536B-1DAD-4ED4-BFBB-C04E0D5B8EF7}"/>
                </a:ext>
              </a:extLst>
            </p:cNvPr>
            <p:cNvSpPr txBox="1"/>
            <p:nvPr/>
          </p:nvSpPr>
          <p:spPr>
            <a:xfrm>
              <a:off x="4316428" y="2425282"/>
              <a:ext cx="3342137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Allowable Mass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C7260-05D7-4A21-839A-2BB7A3EC235C}"/>
                </a:ext>
              </a:extLst>
            </p:cNvPr>
            <p:cNvSpPr txBox="1"/>
            <p:nvPr/>
          </p:nvSpPr>
          <p:spPr>
            <a:xfrm>
              <a:off x="4289540" y="1447707"/>
              <a:ext cx="2882520" cy="601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Mission Limit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87E137-6CA1-49AA-9413-F651315D3064}"/>
                </a:ext>
              </a:extLst>
            </p:cNvPr>
            <p:cNvSpPr txBox="1"/>
            <p:nvPr/>
          </p:nvSpPr>
          <p:spPr>
            <a:xfrm>
              <a:off x="4305318" y="62483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04398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83</TotalTime>
  <Words>843</Words>
  <Application>Microsoft Office PowerPoint</Application>
  <PresentationFormat>On-screen Show (4:3)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696</vt:lpstr>
      <vt:lpstr>Mass Management &amp; Margins</vt:lpstr>
      <vt:lpstr>The Problem</vt:lpstr>
      <vt:lpstr>The Problem</vt:lpstr>
      <vt:lpstr>The Problem</vt:lpstr>
      <vt:lpstr>The Solution</vt:lpstr>
      <vt:lpstr>The Solution</vt:lpstr>
      <vt:lpstr>Mission Limit</vt:lpstr>
      <vt:lpstr>Mass Reserve</vt:lpstr>
      <vt:lpstr>Allowable Mass</vt:lpstr>
      <vt:lpstr>Basic Mass</vt:lpstr>
      <vt:lpstr>Mass Growth Allowance</vt:lpstr>
      <vt:lpstr>Predicted Mass</vt:lpstr>
      <vt:lpstr>Mass Margin</vt:lpstr>
      <vt:lpstr>Margin Governance</vt:lpstr>
      <vt:lpstr>Extensibility</vt:lpstr>
      <vt:lpstr>Backup Slides</vt:lpstr>
      <vt:lpstr>MGA Based on Maturity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Management &amp; Margins</dc:title>
  <dc:creator>Carlos</dc:creator>
  <cp:lastModifiedBy>Carlos</cp:lastModifiedBy>
  <cp:revision>15</cp:revision>
  <dcterms:created xsi:type="dcterms:W3CDTF">2018-09-04T02:06:08Z</dcterms:created>
  <dcterms:modified xsi:type="dcterms:W3CDTF">2018-09-04T03:29:58Z</dcterms:modified>
</cp:coreProperties>
</file>