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310" r:id="rId14"/>
    <p:sldId id="311" r:id="rId15"/>
    <p:sldId id="268" r:id="rId16"/>
    <p:sldId id="294" r:id="rId17"/>
    <p:sldId id="293" r:id="rId18"/>
    <p:sldId id="292" r:id="rId19"/>
    <p:sldId id="295" r:id="rId20"/>
    <p:sldId id="287" r:id="rId21"/>
    <p:sldId id="296" r:id="rId22"/>
    <p:sldId id="297" r:id="rId23"/>
    <p:sldId id="299" r:id="rId24"/>
    <p:sldId id="300" r:id="rId25"/>
    <p:sldId id="269" r:id="rId26"/>
    <p:sldId id="298" r:id="rId27"/>
    <p:sldId id="291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88" r:id="rId36"/>
    <p:sldId id="312" r:id="rId37"/>
    <p:sldId id="289" r:id="rId38"/>
    <p:sldId id="313" r:id="rId39"/>
    <p:sldId id="314" r:id="rId40"/>
    <p:sldId id="315" r:id="rId41"/>
    <p:sldId id="267" r:id="rId42"/>
    <p:sldId id="302" r:id="rId43"/>
    <p:sldId id="301" r:id="rId44"/>
    <p:sldId id="306" r:id="rId45"/>
    <p:sldId id="307" r:id="rId46"/>
    <p:sldId id="308" r:id="rId47"/>
    <p:sldId id="309" r:id="rId48"/>
    <p:sldId id="303" r:id="rId49"/>
    <p:sldId id="304" r:id="rId50"/>
    <p:sldId id="305" r:id="rId51"/>
    <p:sldId id="277" r:id="rId52"/>
    <p:sldId id="278" r:id="rId53"/>
    <p:sldId id="279" r:id="rId54"/>
    <p:sldId id="280" r:id="rId55"/>
    <p:sldId id="281" r:id="rId56"/>
    <p:sldId id="282" r:id="rId57"/>
    <p:sldId id="284" r:id="rId58"/>
    <p:sldId id="283" r:id="rId59"/>
    <p:sldId id="285" r:id="rId60"/>
    <p:sldId id="290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A8916-BB5C-43AE-872A-20905A312B2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E966E-E4B0-4423-8033-736C05E6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36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1583-D4EE-468F-86A6-00E4EF156DBA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3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2D8-A7B3-45E9-A3E8-3D0B62171605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3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7B54-9443-4AEF-AB9E-EF6680AC1751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8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948D-CF92-4258-BF22-254EDB56B35D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2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25B5-41AD-4238-B95F-F2EF00ADFF39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7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D592-9780-4BCA-AA6D-C06726BF30B3}" type="datetime1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3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08AD-278E-4479-9F8D-E663E1755627}" type="datetime1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D6E6-8E8B-4B13-90D0-C4596B48F709}" type="datetime1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6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A99A-D776-49DC-9D96-AC13F57B09C9}" type="datetime1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5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F7EA-B172-4460-B76C-7979E106B013}" type="datetime1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20C0-E132-4DB6-A29E-C18E915FAE10}" type="datetime1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9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F50C6-2154-45E6-BB0B-C3883BB0EEDF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4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21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8P8C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ways to wire Cat 5e cable into 8P8C connectors; standards designated TIA/EIA-568A and TIA/EIA-568B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most important thing is that both ends of a cable are wired the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0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8P8C Connector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6" y="1295400"/>
            <a:ext cx="9067800" cy="352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759" y="5077485"/>
            <a:ext cx="874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10 M and 100 M only use 2 of the 4 pairs, one in each direction. 1G uses all four pairs.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3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Over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Allows power and data to run over the same cable</a:t>
            </a:r>
          </a:p>
          <a:p>
            <a:r>
              <a:rPr lang="en-US" dirty="0" smtClean="0"/>
              <a:t>Two basic types: </a:t>
            </a:r>
            <a:r>
              <a:rPr lang="en-US" i="1" dirty="0" smtClean="0"/>
              <a:t>Alternative A </a:t>
            </a:r>
            <a:r>
              <a:rPr lang="en-US" dirty="0" smtClean="0"/>
              <a:t>and </a:t>
            </a:r>
            <a:r>
              <a:rPr lang="en-US" i="1" dirty="0" smtClean="0"/>
              <a:t>Alternative B</a:t>
            </a:r>
          </a:p>
          <a:p>
            <a:r>
              <a:rPr lang="en-US" dirty="0" smtClean="0"/>
              <a:t>Alternative B uses the two unused pairs in 10BASE-T or 100BASE-T as dedicated power wires</a:t>
            </a:r>
          </a:p>
          <a:p>
            <a:r>
              <a:rPr lang="en-US" dirty="0" smtClean="0"/>
              <a:t>Alternative A passes “phantom power” (exploits the differential signaling)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72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Over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</a:t>
            </a:r>
          </a:p>
          <a:p>
            <a:r>
              <a:rPr lang="en-US" dirty="0" smtClean="0"/>
              <a:t>Two pairs are used for positive power, two for ground</a:t>
            </a:r>
          </a:p>
          <a:p>
            <a:r>
              <a:rPr lang="en-US" dirty="0" smtClean="0"/>
              <a:t>Transformers block DC voltage, but pass differential pulses (data)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71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Over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Standards provide for powered devices to negotiate with power-supplying equipment to provide the amount of power needed</a:t>
            </a:r>
          </a:p>
          <a:p>
            <a:r>
              <a:rPr lang="en-US" dirty="0" smtClean="0"/>
              <a:t>Some implementations use </a:t>
            </a:r>
            <a:r>
              <a:rPr lang="en-US" i="1" dirty="0" smtClean="0"/>
              <a:t>passive </a:t>
            </a:r>
            <a:r>
              <a:rPr lang="en-US" i="1" dirty="0" err="1" smtClean="0"/>
              <a:t>PoE</a:t>
            </a:r>
            <a:r>
              <a:rPr lang="en-US" dirty="0" smtClean="0"/>
              <a:t> (constant voltage supplied at all times)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9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Wireshark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Packet analysis software</a:t>
            </a:r>
          </a:p>
          <a:p>
            <a:r>
              <a:rPr lang="en-US" dirty="0" smtClean="0"/>
              <a:t>Captures packets from network adapter</a:t>
            </a:r>
          </a:p>
          <a:p>
            <a:r>
              <a:rPr lang="en-US" dirty="0" smtClean="0"/>
              <a:t>Provides analysis of packets from Layer 2 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5528" b="35845"/>
          <a:stretch/>
        </p:blipFill>
        <p:spPr>
          <a:xfrm>
            <a:off x="304800" y="3352801"/>
            <a:ext cx="8585113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163865"/>
            <a:ext cx="8458200" cy="10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6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pic>
        <p:nvPicPr>
          <p:cNvPr id="4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1752600" y="1164394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62200" y="5200778"/>
            <a:ext cx="4343400" cy="748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48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Ethernet properly refers to a </a:t>
            </a:r>
            <a:r>
              <a:rPr lang="en-US" i="1" dirty="0" smtClean="0"/>
              <a:t>frame</a:t>
            </a:r>
            <a:r>
              <a:rPr lang="en-US" dirty="0" smtClean="0"/>
              <a:t> structure which encapsulates data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Ethernet frames are sent from one </a:t>
            </a:r>
            <a:r>
              <a:rPr lang="en-US" i="1" dirty="0" smtClean="0"/>
              <a:t>MAC address</a:t>
            </a:r>
            <a:r>
              <a:rPr lang="en-US" dirty="0" smtClean="0"/>
              <a:t> to another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 descr="https://upload.wikimedia.org/wikipedia/commons/thumb/4/42/Ethernet_frame.svg/925px-Ethernet_fram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743200"/>
            <a:ext cx="7518400" cy="92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021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MAC (Media Access Controller) is the </a:t>
            </a:r>
            <a:r>
              <a:rPr lang="en-US" i="1" dirty="0" smtClean="0"/>
              <a:t>hardware</a:t>
            </a:r>
            <a:r>
              <a:rPr lang="en-US" dirty="0" smtClean="0"/>
              <a:t> address of a NIC</a:t>
            </a:r>
          </a:p>
          <a:p>
            <a:r>
              <a:rPr lang="en-US" dirty="0" smtClean="0"/>
              <a:t>Compare IP addresses, which change depending on the network they’re connected to</a:t>
            </a:r>
          </a:p>
          <a:p>
            <a:r>
              <a:rPr lang="en-US" dirty="0" smtClean="0"/>
              <a:t>64-bit number</a:t>
            </a:r>
          </a:p>
          <a:p>
            <a:r>
              <a:rPr lang="en-US" dirty="0" smtClean="0"/>
              <a:t>Every NIC in the world </a:t>
            </a:r>
            <a:r>
              <a:rPr lang="en-US" i="1" dirty="0" smtClean="0"/>
              <a:t>should </a:t>
            </a:r>
            <a:r>
              <a:rPr lang="en-US" dirty="0" smtClean="0"/>
              <a:t>have a unique MAC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90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Hubs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Hubs are active or passive devices which merely retransmit packets coming into one port to all the other ports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inefficient; all hosts receive all data</a:t>
            </a:r>
          </a:p>
          <a:p>
            <a:r>
              <a:rPr lang="en-US" dirty="0" smtClean="0"/>
              <a:t>Raises the possibility of </a:t>
            </a:r>
            <a:r>
              <a:rPr lang="en-US" i="1" dirty="0" smtClean="0"/>
              <a:t>packet collisions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982564"/>
            <a:ext cx="3505200" cy="176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8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OSI Model</a:t>
            </a:r>
            <a:br>
              <a:rPr lang="en-US" dirty="0" smtClean="0"/>
            </a:br>
            <a:r>
              <a:rPr lang="en-US" sz="2000" dirty="0" smtClean="0"/>
              <a:t>(A.K.A. “seven-layer model”)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600200"/>
            <a:ext cx="3886200" cy="518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Each layer </a:t>
            </a:r>
            <a:r>
              <a:rPr lang="en-US" sz="2000" i="1" dirty="0" smtClean="0"/>
              <a:t>encodes </a:t>
            </a:r>
            <a:r>
              <a:rPr lang="en-US" sz="2000" dirty="0" smtClean="0"/>
              <a:t>or </a:t>
            </a:r>
            <a:r>
              <a:rPr lang="en-US" sz="2000" i="1" dirty="0" smtClean="0"/>
              <a:t>encapsulates </a:t>
            </a:r>
            <a:r>
              <a:rPr lang="en-US" sz="2000" dirty="0" smtClean="0"/>
              <a:t>data from the layer above</a:t>
            </a:r>
          </a:p>
          <a:p>
            <a:r>
              <a:rPr lang="en-US" sz="2000" dirty="0" smtClean="0"/>
              <a:t>A given layer shouldn’t care about how the layer below encodes its data</a:t>
            </a:r>
          </a:p>
          <a:p>
            <a:r>
              <a:rPr lang="en-US" sz="2000" dirty="0" smtClean="0"/>
              <a:t>E.g., the data link layer shouldn’t care if its data is encoded as electrical signals on copper wire or pulses of light in a fiber in the physical layer</a:t>
            </a:r>
            <a:endParaRPr lang="en-US" sz="2000" dirty="0"/>
          </a:p>
        </p:txBody>
      </p:sp>
      <p:pic>
        <p:nvPicPr>
          <p:cNvPr id="1026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-228601" y="1304888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82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Switches are “smart” devices</a:t>
            </a:r>
          </a:p>
          <a:p>
            <a:r>
              <a:rPr lang="en-US" dirty="0" smtClean="0"/>
              <a:t>They can inspect the Ethernet frame header of incoming packets to see the source and destination MAC addresses</a:t>
            </a:r>
          </a:p>
          <a:p>
            <a:r>
              <a:rPr lang="en-US" dirty="0" smtClean="0"/>
              <a:t>They build an internal table of which MAC addresses are on which ports</a:t>
            </a:r>
          </a:p>
          <a:p>
            <a:pPr lvl="1"/>
            <a:r>
              <a:rPr lang="en-US" dirty="0"/>
              <a:t>E.g., “I can reach </a:t>
            </a:r>
            <a:r>
              <a:rPr lang="en-US" dirty="0" smtClean="0"/>
              <a:t>84:7B:EB:51:88:F9 on port 3.”</a:t>
            </a:r>
          </a:p>
          <a:p>
            <a:r>
              <a:rPr lang="en-US" dirty="0" smtClean="0"/>
              <a:t>Thus, incoming packets are only retransmitted on the port their destination is connected to, not the whole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00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pic>
        <p:nvPicPr>
          <p:cNvPr id="4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1752600" y="1164394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00300" y="4495800"/>
            <a:ext cx="4343400" cy="748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47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Delivers </a:t>
            </a:r>
            <a:r>
              <a:rPr lang="en-US" i="1" dirty="0" smtClean="0"/>
              <a:t>packets</a:t>
            </a:r>
            <a:r>
              <a:rPr lang="en-US" dirty="0" smtClean="0"/>
              <a:t> from one </a:t>
            </a:r>
            <a:r>
              <a:rPr lang="en-US" i="1" dirty="0" smtClean="0"/>
              <a:t>logical address</a:t>
            </a:r>
            <a:r>
              <a:rPr lang="en-US" dirty="0" smtClean="0"/>
              <a:t> to another</a:t>
            </a:r>
          </a:p>
          <a:p>
            <a:r>
              <a:rPr lang="en-US" dirty="0" smtClean="0"/>
              <a:t>Commonly used protocols are IPv4 and IPv6</a:t>
            </a:r>
          </a:p>
          <a:p>
            <a:r>
              <a:rPr lang="en-US" dirty="0" smtClean="0"/>
              <a:t>IPv6 in the process of being adopted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67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Hosts with logical addresses are connected together in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3200400"/>
            <a:ext cx="70961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64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at this layer that multiple networks can be connected together into an </a:t>
            </a:r>
            <a:r>
              <a:rPr lang="en-US" i="1" dirty="0" smtClean="0"/>
              <a:t>internetwork</a:t>
            </a:r>
            <a:endParaRPr lang="en-US" dirty="0" smtClean="0"/>
          </a:p>
          <a:p>
            <a:r>
              <a:rPr lang="en-US" dirty="0" smtClean="0"/>
              <a:t>Packets are forwarded between networks by a </a:t>
            </a:r>
            <a:r>
              <a:rPr lang="en-US" i="1" dirty="0" smtClean="0"/>
              <a:t>router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3733800"/>
            <a:ext cx="70961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12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 bit number</a:t>
            </a:r>
          </a:p>
          <a:p>
            <a:r>
              <a:rPr lang="en-US" dirty="0" smtClean="0"/>
              <a:t>Commonly represented in “dotted-quad” format</a:t>
            </a:r>
          </a:p>
          <a:p>
            <a:pPr lvl="1"/>
            <a:r>
              <a:rPr lang="en-US" dirty="0" smtClean="0"/>
              <a:t>E.g. “192.168.1.56”</a:t>
            </a:r>
          </a:p>
          <a:p>
            <a:r>
              <a:rPr lang="en-US" dirty="0" smtClean="0"/>
              <a:t>Can just as well be rendered as:</a:t>
            </a:r>
          </a:p>
          <a:p>
            <a:pPr lvl="1"/>
            <a:r>
              <a:rPr lang="en-US" dirty="0" smtClean="0"/>
              <a:t>3232235832 (decimal)</a:t>
            </a:r>
          </a:p>
          <a:p>
            <a:pPr lvl="1"/>
            <a:r>
              <a:rPr lang="en-US" dirty="0" smtClean="0"/>
              <a:t>C0A80138 (hex)</a:t>
            </a:r>
          </a:p>
          <a:p>
            <a:pPr lvl="1"/>
            <a:r>
              <a:rPr lang="en-US" dirty="0" smtClean="0"/>
              <a:t>11000000101010000000000100111000 (binary)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87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 descr="https://upload.wikimedia.org/wikipedia/commons/thumb/7/74/Ipv4_address.svg/750px-Ipv4_addr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600200"/>
            <a:ext cx="7143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517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IP addresses are associated to MAC addresses</a:t>
            </a:r>
          </a:p>
          <a:p>
            <a:r>
              <a:rPr lang="en-US" dirty="0" smtClean="0"/>
              <a:t>Allows devices to build up a “phone book” of what MAC addresses are at what 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391519"/>
            <a:ext cx="8985733" cy="34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41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Describes what addresses are on same network (i.e., whether packets must go through a router)</a:t>
            </a:r>
          </a:p>
          <a:p>
            <a:r>
              <a:rPr lang="en-US" dirty="0" smtClean="0"/>
              <a:t>32-bit </a:t>
            </a:r>
            <a:r>
              <a:rPr lang="en-US" dirty="0"/>
              <a:t>IPv4 space gives </a:t>
            </a:r>
            <a:r>
              <a:rPr lang="en-US" dirty="0" smtClean="0"/>
              <a:t>4,294,967,295 addresses</a:t>
            </a:r>
          </a:p>
          <a:p>
            <a:pPr lvl="1"/>
            <a:r>
              <a:rPr lang="en-US" dirty="0" smtClean="0"/>
              <a:t>MANY more hosts than that in the world</a:t>
            </a:r>
          </a:p>
          <a:p>
            <a:r>
              <a:rPr lang="en-US" dirty="0" smtClean="0"/>
              <a:t>An organization (e.g. your house) has a “gateway” with a single </a:t>
            </a:r>
            <a:r>
              <a:rPr lang="en-US" b="1" dirty="0" smtClean="0"/>
              <a:t>public</a:t>
            </a:r>
            <a:r>
              <a:rPr lang="en-US" dirty="0" smtClean="0"/>
              <a:t> IP that acts as a proxy between the internal network (your house, commonly 192.168.x.x) and the external network (the Internet)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74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I’m a host at 192.168.1.23, and I have a message for 192.168.4.89, how do I know if I send it directly or through the gateway?</a:t>
            </a:r>
          </a:p>
          <a:p>
            <a:r>
              <a:rPr lang="en-US" dirty="0" smtClean="0"/>
              <a:t>A subnet mask is a 32-bit number</a:t>
            </a:r>
          </a:p>
          <a:p>
            <a:pPr lvl="1"/>
            <a:r>
              <a:rPr lang="en-US" dirty="0" smtClean="0"/>
              <a:t>Similar to IP address</a:t>
            </a:r>
          </a:p>
          <a:p>
            <a:pPr lvl="1"/>
            <a:r>
              <a:rPr lang="en-US" b="1" dirty="0" smtClean="0"/>
              <a:t>However</a:t>
            </a:r>
            <a:r>
              <a:rPr lang="en-US" dirty="0" smtClean="0"/>
              <a:t>, it’s restricted to (in binary) some 1s followed by some 0s </a:t>
            </a:r>
          </a:p>
          <a:p>
            <a:pPr lvl="1"/>
            <a:r>
              <a:rPr lang="en-US" dirty="0"/>
              <a:t>E.g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11111111111111111111111100000000</a:t>
            </a:r>
          </a:p>
          <a:p>
            <a:pPr lvl="2"/>
            <a:r>
              <a:rPr lang="en-US" dirty="0" smtClean="0"/>
              <a:t>11111111111111111111000000000000</a:t>
            </a:r>
          </a:p>
          <a:p>
            <a:pPr lvl="1"/>
            <a:r>
              <a:rPr lang="en-US" b="1" dirty="0" smtClean="0"/>
              <a:t>Never </a:t>
            </a:r>
            <a:r>
              <a:rPr lang="en-US" dirty="0" smtClean="0"/>
              <a:t>11111111000011110000000000000000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8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pic>
        <p:nvPicPr>
          <p:cNvPr id="4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1752600" y="1164394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62200" y="5956916"/>
            <a:ext cx="4343400" cy="748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48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subnet mask tells you which bits of the destination address must match the source address to be local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192.168.1.23 = 11000000101010000000000100010111</a:t>
            </a:r>
          </a:p>
          <a:p>
            <a:pPr lvl="1"/>
            <a:r>
              <a:rPr lang="en-US" dirty="0"/>
              <a:t>192.168.4.89 = </a:t>
            </a:r>
            <a:r>
              <a:rPr lang="en-US" dirty="0" smtClean="0"/>
              <a:t>11000000101010000000010001011001</a:t>
            </a:r>
          </a:p>
          <a:p>
            <a:pPr lvl="1"/>
            <a:r>
              <a:rPr lang="en-US" dirty="0" smtClean="0"/>
              <a:t>Suppose </a:t>
            </a:r>
            <a:r>
              <a:rPr lang="en-US" dirty="0"/>
              <a:t>a subnet mask of 255.255.255.0 = </a:t>
            </a:r>
            <a:r>
              <a:rPr lang="en-US" dirty="0" smtClean="0"/>
              <a:t>11111111111111111111111100000000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Source: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110000001010100000000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00100010111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110000001010100000000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10001011001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Mask:  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111111111111111111111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Thus, the destination is NOT in the source’s subnet</a:t>
            </a:r>
          </a:p>
          <a:p>
            <a:pPr lvl="1"/>
            <a:r>
              <a:rPr lang="en-US" dirty="0" smtClean="0"/>
              <a:t>If the subnet were 255.255.0.0 = 11111111111111110000000000000000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Source: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110000001010100000000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00100010111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110000001010100000000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10001011001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Mask:  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1111111111111111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0000000000000000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Then the destination WOULD be in the source’s subnet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96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Subnet masks are </a:t>
            </a:r>
            <a:r>
              <a:rPr lang="en-US" i="1" dirty="0" smtClean="0"/>
              <a:t>often</a:t>
            </a:r>
            <a:r>
              <a:rPr lang="en-US" dirty="0" smtClean="0"/>
              <a:t> aligned on byte boundaries</a:t>
            </a:r>
          </a:p>
          <a:p>
            <a:pPr lvl="1"/>
            <a:r>
              <a:rPr lang="en-US" dirty="0" smtClean="0"/>
              <a:t>E.g., 255.0.0.0, 255.255.255.0</a:t>
            </a:r>
          </a:p>
          <a:p>
            <a:pPr lvl="1"/>
            <a:r>
              <a:rPr lang="en-US" dirty="0" smtClean="0"/>
              <a:t>Makes mental </a:t>
            </a:r>
            <a:r>
              <a:rPr lang="en-US" dirty="0" err="1" smtClean="0"/>
              <a:t>subnetting</a:t>
            </a:r>
            <a:r>
              <a:rPr lang="en-US" dirty="0" smtClean="0"/>
              <a:t> easy:</a:t>
            </a:r>
          </a:p>
          <a:p>
            <a:pPr lvl="2"/>
            <a:r>
              <a:rPr lang="en-US" dirty="0" smtClean="0"/>
              <a:t>192.168.0.0 with a subnet mask of 255.255.255.0 is addresses 192.168.0.0 – 192.168.0.255 (i.e., last byte is variable</a:t>
            </a:r>
          </a:p>
          <a:p>
            <a:pPr lvl="2"/>
            <a:r>
              <a:rPr lang="en-US" dirty="0" smtClean="0"/>
              <a:t>192.168.0.0 with a subnet mask of 255.255.0.0 is addresses 192.168.0.0 – 192.168.255.255</a:t>
            </a:r>
          </a:p>
          <a:p>
            <a:r>
              <a:rPr lang="en-US" dirty="0" smtClean="0"/>
              <a:t>Not necessarily, though</a:t>
            </a:r>
          </a:p>
          <a:p>
            <a:pPr lvl="1"/>
            <a:r>
              <a:rPr lang="en-US" dirty="0" smtClean="0"/>
              <a:t>192.168.0.0 with a subnet mask of 255.255.240.0 is addresses 192.168.0.0 – 192.168.15.255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92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Subnets are often written in “CIDR notation”</a:t>
                </a:r>
              </a:p>
              <a:p>
                <a:r>
                  <a:rPr lang="en-US" dirty="0" smtClean="0"/>
                  <a:t>Lowest address, slash, number of fixed bits</a:t>
                </a:r>
              </a:p>
              <a:p>
                <a:pPr lvl="1"/>
                <a:r>
                  <a:rPr lang="en-US" dirty="0" smtClean="0"/>
                  <a:t>I.e. number of 1s in binary subnet mask</a:t>
                </a:r>
              </a:p>
              <a:p>
                <a:r>
                  <a:rPr lang="en-US" dirty="0" smtClean="0"/>
                  <a:t>Examples:</a:t>
                </a:r>
              </a:p>
              <a:p>
                <a:pPr lvl="1"/>
                <a:r>
                  <a:rPr lang="en-US" dirty="0" smtClean="0"/>
                  <a:t>192.168.0.0 with a subnet mask of 255.255.255.0 is “192.168.0.0/24” or “192.168/24”</a:t>
                </a:r>
              </a:p>
              <a:p>
                <a:pPr lvl="1"/>
                <a:r>
                  <a:rPr lang="en-US" dirty="0" smtClean="0"/>
                  <a:t>10.0.0.0 with a subnet mask of 255.0.0.0 is “10.0.0.0/8” or “10/8”</a:t>
                </a:r>
              </a:p>
              <a:p>
                <a:r>
                  <a:rPr lang="en-US" dirty="0" smtClean="0"/>
                  <a:t>Subnet sizes are often described with the CIDR suffix; e.g., a subnet with a mask of 255.255.0.0 will be spoken about as a “slash 16” subnet</a:t>
                </a:r>
              </a:p>
              <a:p>
                <a:r>
                  <a:rPr lang="en-US" dirty="0" smtClean="0"/>
                  <a:t>Number of addresses on subnet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32−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where n is CIDR suffix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>
                <a:blip r:embed="rId2"/>
                <a:stretch>
                  <a:fillRect l="-1259" t="-2509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10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RFC 1918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You don’t want, for example, a host with a public address of 192.168.1.23</a:t>
            </a:r>
          </a:p>
          <a:p>
            <a:pPr lvl="1"/>
            <a:r>
              <a:rPr lang="en-US" dirty="0" smtClean="0"/>
              <a:t>If you’re on the 192.168.1.0/24 subnet, it’s ambiguous whether the message should be sent to the 192.168.1.23 on the local subnet, or the one on the Internet</a:t>
            </a:r>
          </a:p>
          <a:p>
            <a:r>
              <a:rPr lang="en-US" dirty="0" smtClean="0"/>
              <a:t>IETF (Internet Engineering Task Force) publishes RFCs (Request For Comment) with recommended networking guidelines</a:t>
            </a:r>
          </a:p>
          <a:p>
            <a:r>
              <a:rPr lang="en-US" dirty="0" smtClean="0"/>
              <a:t>RFC 1918 designates certain address ranges as private (i.e., only to be used in internal networks, never assigned as public IPs)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82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RFC 1918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Private address ranges:</a:t>
            </a:r>
          </a:p>
          <a:p>
            <a:pPr lvl="1"/>
            <a:r>
              <a:rPr lang="en-US" dirty="0" smtClean="0"/>
              <a:t>10.0.0.0/8</a:t>
            </a:r>
          </a:p>
          <a:p>
            <a:pPr lvl="1"/>
            <a:r>
              <a:rPr lang="en-US" dirty="0" smtClean="0"/>
              <a:t>172.16.0.0/12</a:t>
            </a:r>
          </a:p>
          <a:p>
            <a:pPr lvl="1"/>
            <a:r>
              <a:rPr lang="en-US" dirty="0" smtClean="0"/>
              <a:t>192.168.0.0/24</a:t>
            </a:r>
          </a:p>
          <a:p>
            <a:r>
              <a:rPr lang="en-US" dirty="0" smtClean="0"/>
              <a:t>Other non-publicly-routable addresses:</a:t>
            </a:r>
          </a:p>
          <a:p>
            <a:pPr lvl="1"/>
            <a:r>
              <a:rPr lang="en-US" dirty="0" smtClean="0"/>
              <a:t>169.254.0.0/16 </a:t>
            </a:r>
          </a:p>
          <a:p>
            <a:pPr lvl="2"/>
            <a:r>
              <a:rPr lang="en-US" i="1" dirty="0" err="1" smtClean="0"/>
              <a:t>Autoconfiguration</a:t>
            </a:r>
            <a:r>
              <a:rPr lang="en-US" dirty="0" smtClean="0"/>
              <a:t> or </a:t>
            </a:r>
            <a:r>
              <a:rPr lang="en-US" i="1" dirty="0" smtClean="0"/>
              <a:t>link-local</a:t>
            </a:r>
            <a:r>
              <a:rPr lang="en-US" dirty="0" smtClean="0"/>
              <a:t> addresses; a host will often assign itself an address in this range if it was set up for DHCP, but couldn’t contact a DHCP server</a:t>
            </a:r>
          </a:p>
          <a:p>
            <a:pPr lvl="2"/>
            <a:r>
              <a:rPr lang="en-US" dirty="0" smtClean="0"/>
              <a:t>Designated by RFC 3927</a:t>
            </a:r>
          </a:p>
          <a:p>
            <a:pPr lvl="1"/>
            <a:r>
              <a:rPr lang="en-US" dirty="0" smtClean="0"/>
              <a:t>127.0.0.1 </a:t>
            </a:r>
          </a:p>
          <a:p>
            <a:pPr lvl="2"/>
            <a:r>
              <a:rPr lang="en-US" i="1" dirty="0" smtClean="0"/>
              <a:t>Loopback </a:t>
            </a:r>
            <a:r>
              <a:rPr lang="en-US" dirty="0" smtClean="0"/>
              <a:t>address; used to “talk to yourself”</a:t>
            </a:r>
          </a:p>
          <a:p>
            <a:pPr lvl="2"/>
            <a:r>
              <a:rPr lang="en-US" dirty="0" smtClean="0"/>
              <a:t>Any traffic sent to this address gets returned to the sender (without ever going “on the wire”)</a:t>
            </a:r>
          </a:p>
          <a:p>
            <a:pPr lvl="2"/>
            <a:r>
              <a:rPr lang="en-US" dirty="0" smtClean="0"/>
              <a:t>Specified by RFC 1132</a:t>
            </a:r>
          </a:p>
          <a:p>
            <a:pPr lvl="2"/>
            <a:r>
              <a:rPr lang="en-US" dirty="0" smtClean="0"/>
              <a:t>Always associated with the hostname “localhost”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85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Routers are 2-or-more port devices</a:t>
            </a:r>
          </a:p>
          <a:p>
            <a:r>
              <a:rPr lang="en-US" dirty="0" smtClean="0"/>
              <a:t>They forward packets between networks</a:t>
            </a:r>
          </a:p>
          <a:p>
            <a:r>
              <a:rPr lang="en-US" dirty="0" smtClean="0"/>
              <a:t>Each port has an address on the network connected to it</a:t>
            </a:r>
          </a:p>
          <a:p>
            <a:r>
              <a:rPr lang="en-US" dirty="0" smtClean="0"/>
              <a:t>E.g., your home router normally has one port on your private network (commonly 192.168.1.1), and one port on the public network (Internet)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sent a packet to (for example) 8.8.8.8:</a:t>
            </a:r>
          </a:p>
          <a:p>
            <a:pPr lvl="1"/>
            <a:r>
              <a:rPr lang="en-US" dirty="0" smtClean="0"/>
              <a:t>Your computer (192.168.1.2) sends a packet to your router (192.168.1.1)</a:t>
            </a:r>
          </a:p>
          <a:p>
            <a:pPr lvl="1"/>
            <a:r>
              <a:rPr lang="en-US" dirty="0" smtClean="0"/>
              <a:t>Your router inspects the destination IP address and sees that the packet is headed to somewhere outside your private network</a:t>
            </a:r>
          </a:p>
          <a:p>
            <a:pPr lvl="1"/>
            <a:r>
              <a:rPr lang="en-US" dirty="0" smtClean="0"/>
              <a:t>Your router sends the packet from its public address to 8.8.8.8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077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Address Translation</a:t>
            </a:r>
          </a:p>
          <a:p>
            <a:r>
              <a:rPr lang="en-US" dirty="0" smtClean="0"/>
              <a:t>Allows many hosts (private network) to be communicate on the Internet with a single public 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14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You have a private IP of 192.168.1.2</a:t>
            </a:r>
          </a:p>
          <a:p>
            <a:pPr lvl="1"/>
            <a:r>
              <a:rPr lang="en-US" dirty="0" smtClean="0"/>
              <a:t>Your router has a private IP of 192.168.1.1 and a public IP of 47.41.14.152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644900"/>
            <a:ext cx="67437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78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7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send a message to 8.8.8.8</a:t>
            </a:r>
          </a:p>
          <a:p>
            <a:r>
              <a:rPr lang="en-US" dirty="0" smtClean="0"/>
              <a:t>Your router rewrites the packet’s source to 47.41.14.152</a:t>
            </a:r>
          </a:p>
          <a:p>
            <a:r>
              <a:rPr lang="en-US" dirty="0" smtClean="0"/>
              <a:t>Your router sends the packet to 8.8.8.8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644900"/>
            <a:ext cx="67437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2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physical layer encodes bits of data into some phenomenon in the physical world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Voltage pulses on copper wire</a:t>
            </a:r>
          </a:p>
          <a:p>
            <a:pPr lvl="1"/>
            <a:r>
              <a:rPr lang="en-US" dirty="0" smtClean="0"/>
              <a:t>Laser pulses in an optical fiber</a:t>
            </a:r>
          </a:p>
          <a:p>
            <a:pPr lvl="1"/>
            <a:r>
              <a:rPr lang="en-US" dirty="0" smtClean="0"/>
              <a:t>Phase modulation in a radio signal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47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7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8.8.8.8 send a reply to 47.41.14.152</a:t>
            </a:r>
          </a:p>
          <a:p>
            <a:r>
              <a:rPr lang="en-US" dirty="0" smtClean="0"/>
              <a:t>Your router rewrites the destination IP to 192.168.1.2</a:t>
            </a:r>
          </a:p>
          <a:p>
            <a:r>
              <a:rPr lang="en-US" dirty="0" smtClean="0"/>
              <a:t>You receive the reply, apparently from 8.8.8.8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644900"/>
            <a:ext cx="67437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47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“Dynamic Host Configuration Protocol”</a:t>
            </a:r>
          </a:p>
          <a:p>
            <a:r>
              <a:rPr lang="en-US" dirty="0" smtClean="0"/>
              <a:t>Allows hosts to automatically get set up on new networks</a:t>
            </a:r>
          </a:p>
          <a:p>
            <a:r>
              <a:rPr lang="en-US" dirty="0" smtClean="0"/>
              <a:t>The protocol itself is at Layer 7, but assigns Layer 3 addresses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9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computer (without IP) sends a DHCP Discover to 255.255.255.255 (broadcast)</a:t>
            </a:r>
          </a:p>
          <a:p>
            <a:r>
              <a:rPr lang="en-US" dirty="0"/>
              <a:t>A DHCP server, if present, responds with an Offer (includes IP, subnet, gateway, etc.)</a:t>
            </a:r>
          </a:p>
          <a:p>
            <a:r>
              <a:rPr lang="en-US" dirty="0"/>
              <a:t>Server “leases” IP to client</a:t>
            </a:r>
          </a:p>
          <a:p>
            <a:r>
              <a:rPr lang="en-US" dirty="0"/>
              <a:t>Leases have configurable lifetime</a:t>
            </a:r>
          </a:p>
          <a:p>
            <a:r>
              <a:rPr lang="en-US" dirty="0"/>
              <a:t>When lease is about to expire, client must Renew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8614"/>
          <a:stretch/>
        </p:blipFill>
        <p:spPr>
          <a:xfrm>
            <a:off x="152400" y="5896100"/>
            <a:ext cx="8915400" cy="82524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18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pic>
        <p:nvPicPr>
          <p:cNvPr id="4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1752600" y="1164394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00300" y="3763477"/>
            <a:ext cx="4343400" cy="748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79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Sends </a:t>
            </a:r>
            <a:r>
              <a:rPr lang="en-US" i="1" dirty="0" smtClean="0"/>
              <a:t>segments</a:t>
            </a:r>
            <a:r>
              <a:rPr lang="en-US" dirty="0" smtClean="0"/>
              <a:t> between </a:t>
            </a:r>
            <a:r>
              <a:rPr lang="en-US" i="1" dirty="0" smtClean="0"/>
              <a:t>ports</a:t>
            </a:r>
            <a:r>
              <a:rPr lang="en-US" dirty="0" smtClean="0"/>
              <a:t> on hosts</a:t>
            </a:r>
          </a:p>
          <a:p>
            <a:r>
              <a:rPr lang="en-US" dirty="0" smtClean="0"/>
              <a:t>Commonly-used protocols include UDP (User Datagram Protocol) and TCP (Transmission Control Protocol)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16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“ports” are ways of segregating data between different applications on the same host</a:t>
            </a:r>
          </a:p>
          <a:p>
            <a:r>
              <a:rPr lang="en-US" dirty="0" smtClean="0"/>
              <a:t>E.g., each connection to a website will use a different port on your computer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374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Ports 0-1024 are considered the </a:t>
            </a:r>
            <a:r>
              <a:rPr lang="en-US" i="1" dirty="0" smtClean="0"/>
              <a:t>well-known</a:t>
            </a:r>
            <a:r>
              <a:rPr lang="en-US" dirty="0" smtClean="0"/>
              <a:t> or </a:t>
            </a:r>
            <a:r>
              <a:rPr lang="en-US" i="1" dirty="0" smtClean="0"/>
              <a:t>reserved</a:t>
            </a:r>
            <a:r>
              <a:rPr lang="en-US" dirty="0" smtClean="0"/>
              <a:t> ports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21 (FTP)</a:t>
            </a:r>
          </a:p>
          <a:p>
            <a:pPr lvl="1"/>
            <a:r>
              <a:rPr lang="en-US" dirty="0" smtClean="0"/>
              <a:t>22 (SSH)</a:t>
            </a:r>
          </a:p>
          <a:p>
            <a:pPr lvl="1"/>
            <a:r>
              <a:rPr lang="en-US" dirty="0" smtClean="0"/>
              <a:t>23 (Telnet)</a:t>
            </a:r>
          </a:p>
          <a:p>
            <a:pPr lvl="1"/>
            <a:r>
              <a:rPr lang="en-US" dirty="0" smtClean="0"/>
              <a:t>53 (DNS)</a:t>
            </a:r>
          </a:p>
          <a:p>
            <a:pPr lvl="1"/>
            <a:r>
              <a:rPr lang="en-US" dirty="0" smtClean="0"/>
              <a:t>80 (HTTP)</a:t>
            </a:r>
          </a:p>
          <a:p>
            <a:pPr lvl="1"/>
            <a:r>
              <a:rPr lang="en-US" dirty="0" smtClean="0"/>
              <a:t>443 (HTTPS)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894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Higher-numbered ports (the lower limit varies) are known as </a:t>
            </a:r>
            <a:r>
              <a:rPr lang="en-US" i="1" dirty="0" smtClean="0"/>
              <a:t>ephemeral ports</a:t>
            </a:r>
            <a:endParaRPr lang="en-US" dirty="0" smtClean="0"/>
          </a:p>
          <a:p>
            <a:r>
              <a:rPr lang="en-US" dirty="0" smtClean="0"/>
              <a:t>They are dynamically allocated as requested by applications</a:t>
            </a:r>
          </a:p>
          <a:p>
            <a:r>
              <a:rPr lang="en-US" dirty="0" smtClean="0"/>
              <a:t>E.g., if you have browsers open to www.google.com and www.team696.org, the connections may be between your port 41234 and </a:t>
            </a:r>
            <a:r>
              <a:rPr lang="en-US" dirty="0" err="1" smtClean="0"/>
              <a:t>google’s</a:t>
            </a:r>
            <a:r>
              <a:rPr lang="en-US" dirty="0" smtClean="0"/>
              <a:t> port 80 and between your port 59234 and team696’s port 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429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Layer</a:t>
            </a:r>
            <a:endParaRPr lang="en-US" dirty="0"/>
          </a:p>
        </p:txBody>
      </p:sp>
      <p:pic>
        <p:nvPicPr>
          <p:cNvPr id="4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1752600" y="1164394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00300" y="3014794"/>
            <a:ext cx="4343400" cy="748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1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Layer</a:t>
            </a:r>
            <a:endParaRPr lang="en-US" dirty="0"/>
          </a:p>
        </p:txBody>
      </p:sp>
      <p:pic>
        <p:nvPicPr>
          <p:cNvPr id="4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1752600" y="1164394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00300" y="2311671"/>
            <a:ext cx="4343400" cy="748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4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“Ethernet”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Technically, Ethernet (IEEE 802.3) is a layer 2 (Data Link) standard</a:t>
            </a:r>
          </a:p>
          <a:p>
            <a:r>
              <a:rPr lang="en-US" dirty="0" smtClean="0"/>
              <a:t>It’s possible to send Ethernet frames over optical fiber, for example</a:t>
            </a:r>
          </a:p>
          <a:p>
            <a:r>
              <a:rPr lang="en-US" dirty="0" smtClean="0"/>
              <a:t>“Ethernet” is colloquially used to refer to:</a:t>
            </a:r>
          </a:p>
          <a:p>
            <a:pPr lvl="1"/>
            <a:r>
              <a:rPr lang="en-US" dirty="0" smtClean="0"/>
              <a:t>10/100/10GBASE-T physical implementations</a:t>
            </a:r>
          </a:p>
          <a:p>
            <a:pPr lvl="1"/>
            <a:r>
              <a:rPr lang="en-US" dirty="0" smtClean="0"/>
              <a:t>The 8P8C modular connector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33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</a:t>
            </a:r>
            <a:endParaRPr lang="en-US" dirty="0"/>
          </a:p>
        </p:txBody>
      </p:sp>
      <p:pic>
        <p:nvPicPr>
          <p:cNvPr id="4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1752600" y="1164394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00300" y="1549475"/>
            <a:ext cx="4343400" cy="748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3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allow IP addresses to be referred to with hostnames</a:t>
            </a:r>
          </a:p>
          <a:p>
            <a:r>
              <a:rPr lang="en-US" dirty="0" smtClean="0"/>
              <a:t>Remembering www.unitednuclear.com is easier </a:t>
            </a:r>
            <a:r>
              <a:rPr lang="en-US" dirty="0"/>
              <a:t>than remembering </a:t>
            </a:r>
            <a:r>
              <a:rPr lang="en-US" dirty="0" smtClean="0"/>
              <a:t>96.125.189.9</a:t>
            </a:r>
          </a:p>
          <a:p>
            <a:r>
              <a:rPr lang="en-US" dirty="0" smtClean="0"/>
              <a:t>In order to be routed to the destination, hostnames need to be </a:t>
            </a:r>
            <a:r>
              <a:rPr lang="en-US" i="1" dirty="0" smtClean="0"/>
              <a:t>resolved</a:t>
            </a:r>
            <a:r>
              <a:rPr lang="en-US" dirty="0" smtClean="0"/>
              <a:t> to IP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701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resolve hostnames</a:t>
            </a:r>
          </a:p>
          <a:p>
            <a:r>
              <a:rPr lang="en-US" dirty="0" smtClean="0"/>
              <a:t>Most computers have a “hosts” file</a:t>
            </a:r>
          </a:p>
          <a:p>
            <a:pPr lvl="1"/>
            <a:r>
              <a:rPr lang="en-US" dirty="0" smtClean="0"/>
              <a:t>This is a bad way to do it; no easy way to distribute hostname changes</a:t>
            </a:r>
          </a:p>
          <a:p>
            <a:r>
              <a:rPr lang="en-US" dirty="0" smtClean="0"/>
              <a:t>“Domain Name System”</a:t>
            </a:r>
          </a:p>
          <a:p>
            <a:pPr lvl="1"/>
            <a:r>
              <a:rPr lang="en-US" dirty="0" smtClean="0"/>
              <a:t>Hierarchical network of servers (“</a:t>
            </a:r>
            <a:r>
              <a:rPr lang="en-US" dirty="0" err="1" smtClean="0"/>
              <a:t>nameservers</a:t>
            </a:r>
            <a:r>
              <a:rPr lang="en-US" dirty="0" smtClean="0"/>
              <a:t>”) which resolve hostnames to 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936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public DNS servers</a:t>
            </a:r>
          </a:p>
          <a:p>
            <a:pPr lvl="1"/>
            <a:r>
              <a:rPr lang="en-US" dirty="0" smtClean="0"/>
              <a:t>Easy to remember: Google’s public </a:t>
            </a:r>
            <a:r>
              <a:rPr lang="en-US" dirty="0" err="1" smtClean="0"/>
              <a:t>nameserver</a:t>
            </a:r>
            <a:r>
              <a:rPr lang="en-US" dirty="0" smtClean="0"/>
              <a:t> at 8.8.8.8</a:t>
            </a:r>
          </a:p>
          <a:p>
            <a:r>
              <a:rPr lang="en-US" dirty="0" smtClean="0"/>
              <a:t>Many organizations have internal </a:t>
            </a:r>
            <a:r>
              <a:rPr lang="en-US" dirty="0" err="1" smtClean="0"/>
              <a:t>nameservers</a:t>
            </a:r>
            <a:endParaRPr lang="en-US" dirty="0" smtClean="0"/>
          </a:p>
          <a:p>
            <a:pPr lvl="1"/>
            <a:r>
              <a:rPr lang="en-US" dirty="0" smtClean="0"/>
              <a:t>Allows access to internal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430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Domains are </a:t>
            </a:r>
            <a:r>
              <a:rPr lang="en-US" i="1" dirty="0" smtClean="0"/>
              <a:t>hierarchical</a:t>
            </a:r>
            <a:endParaRPr lang="en-US" dirty="0" smtClean="0"/>
          </a:p>
          <a:p>
            <a:r>
              <a:rPr lang="en-US" dirty="0" smtClean="0"/>
              <a:t>Suppose you want to visit www.dus.jpl.nasa.gov</a:t>
            </a:r>
          </a:p>
          <a:p>
            <a:r>
              <a:rPr lang="en-US" i="1" dirty="0" smtClean="0"/>
              <a:t>Root </a:t>
            </a:r>
            <a:r>
              <a:rPr lang="en-US" i="1" dirty="0" err="1" smtClean="0"/>
              <a:t>nameserver</a:t>
            </a:r>
            <a:r>
              <a:rPr lang="en-US" dirty="0" smtClean="0"/>
              <a:t> gives you the address for the “.</a:t>
            </a:r>
            <a:r>
              <a:rPr lang="en-US" dirty="0" err="1" smtClean="0"/>
              <a:t>gov</a:t>
            </a:r>
            <a:r>
              <a:rPr lang="en-US" dirty="0" smtClean="0"/>
              <a:t>” (TLDN) </a:t>
            </a:r>
            <a:r>
              <a:rPr lang="en-US" dirty="0" err="1" smtClean="0"/>
              <a:t>nameserver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gov</a:t>
            </a:r>
            <a:r>
              <a:rPr lang="en-US" dirty="0" smtClean="0"/>
              <a:t> </a:t>
            </a:r>
            <a:r>
              <a:rPr lang="en-US" dirty="0" err="1" smtClean="0"/>
              <a:t>nameserver</a:t>
            </a:r>
            <a:r>
              <a:rPr lang="en-US" dirty="0" smtClean="0"/>
              <a:t> gives you the address for the nasa.gov </a:t>
            </a:r>
            <a:r>
              <a:rPr lang="en-US" dirty="0" err="1" smtClean="0"/>
              <a:t>nameserver</a:t>
            </a:r>
            <a:endParaRPr lang="en-US" dirty="0" smtClean="0"/>
          </a:p>
          <a:p>
            <a:r>
              <a:rPr lang="en-US" dirty="0" smtClean="0"/>
              <a:t>nasa.gov </a:t>
            </a:r>
            <a:r>
              <a:rPr lang="en-US" dirty="0" err="1" smtClean="0"/>
              <a:t>nameserver</a:t>
            </a:r>
            <a:r>
              <a:rPr lang="en-US" dirty="0" smtClean="0"/>
              <a:t> gives you the address for the jpl.nasa.gov </a:t>
            </a:r>
            <a:r>
              <a:rPr lang="en-US" dirty="0" err="1" smtClean="0"/>
              <a:t>nameserver</a:t>
            </a:r>
            <a:endParaRPr lang="en-US" dirty="0" smtClean="0"/>
          </a:p>
          <a:p>
            <a:r>
              <a:rPr lang="en-US" dirty="0" smtClean="0"/>
              <a:t>Etc…</a:t>
            </a:r>
          </a:p>
          <a:p>
            <a:r>
              <a:rPr lang="en-US" dirty="0" smtClean="0"/>
              <a:t>Until you reach a </a:t>
            </a:r>
            <a:r>
              <a:rPr lang="en-US" dirty="0" err="1" smtClean="0"/>
              <a:t>nameserver</a:t>
            </a:r>
            <a:r>
              <a:rPr lang="en-US" dirty="0" smtClean="0"/>
              <a:t> that has the IP for the requested address (</a:t>
            </a:r>
            <a:r>
              <a:rPr lang="en-US" i="1" dirty="0" smtClean="0"/>
              <a:t>authoritative answer</a:t>
            </a:r>
            <a:r>
              <a:rPr lang="en-US" dirty="0" smtClean="0"/>
              <a:t>: “www.dus.jpl.nasa.gov is </a:t>
            </a:r>
            <a:r>
              <a:rPr lang="en-US" dirty="0"/>
              <a:t>at </a:t>
            </a:r>
            <a:r>
              <a:rPr lang="en-US" dirty="0" smtClean="0"/>
              <a:t>128.149.113.60”)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413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cut down on traffic, DNS servers use </a:t>
            </a:r>
            <a:r>
              <a:rPr lang="en-US" i="1" dirty="0" smtClean="0"/>
              <a:t>caching</a:t>
            </a:r>
          </a:p>
          <a:p>
            <a:r>
              <a:rPr lang="en-US" dirty="0" smtClean="0"/>
              <a:t>E.g., if the previous example was done through the 8.8.8.8 </a:t>
            </a:r>
            <a:r>
              <a:rPr lang="en-US" dirty="0" err="1" smtClean="0"/>
              <a:t>nameserver</a:t>
            </a:r>
            <a:r>
              <a:rPr lang="en-US" dirty="0" smtClean="0"/>
              <a:t>, in future, the </a:t>
            </a:r>
            <a:r>
              <a:rPr lang="en-US" dirty="0" err="1" smtClean="0"/>
              <a:t>nameserver</a:t>
            </a:r>
            <a:r>
              <a:rPr lang="en-US" dirty="0" smtClean="0"/>
              <a:t> would remember the resolution, and immediately reply with “www.dus.jpl.nasa.gov </a:t>
            </a:r>
            <a:r>
              <a:rPr lang="en-US" dirty="0"/>
              <a:t>is at </a:t>
            </a:r>
            <a:r>
              <a:rPr lang="en-US" dirty="0" smtClean="0"/>
              <a:t>128.149.113.60” (</a:t>
            </a:r>
            <a:r>
              <a:rPr lang="en-US" i="1" dirty="0" smtClean="0"/>
              <a:t>non-authoritative answer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Cached values have TTL (time-to-live)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197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I bought the domain “696private.org” from </a:t>
            </a:r>
            <a:r>
              <a:rPr lang="en-US" dirty="0" err="1" smtClean="0"/>
              <a:t>Namecheap</a:t>
            </a:r>
            <a:endParaRPr lang="en-US" dirty="0" smtClean="0"/>
          </a:p>
          <a:p>
            <a:r>
              <a:rPr lang="en-US" dirty="0" smtClean="0"/>
              <a:t>I told </a:t>
            </a:r>
            <a:r>
              <a:rPr lang="en-US" dirty="0" err="1" smtClean="0"/>
              <a:t>Namecheap</a:t>
            </a:r>
            <a:r>
              <a:rPr lang="en-US" dirty="0" smtClean="0"/>
              <a:t> that </a:t>
            </a:r>
            <a:r>
              <a:rPr lang="en-US" dirty="0" err="1" smtClean="0"/>
              <a:t>DigitalOcean’s</a:t>
            </a:r>
            <a:r>
              <a:rPr lang="en-US" dirty="0" smtClean="0"/>
              <a:t> </a:t>
            </a:r>
            <a:r>
              <a:rPr lang="en-US" dirty="0" err="1" smtClean="0"/>
              <a:t>nameservers</a:t>
            </a:r>
            <a:r>
              <a:rPr lang="en-US" dirty="0" smtClean="0"/>
              <a:t> would serve the 696private.org domain</a:t>
            </a:r>
          </a:p>
          <a:p>
            <a:r>
              <a:rPr lang="en-US" dirty="0" smtClean="0"/>
              <a:t>I then set up DNS records for 696private.org (and subdomains) on </a:t>
            </a:r>
            <a:r>
              <a:rPr lang="en-US" dirty="0" err="1" smtClean="0"/>
              <a:t>DigitalOcean’s</a:t>
            </a:r>
            <a:r>
              <a:rPr lang="en-US" dirty="0" smtClean="0"/>
              <a:t> </a:t>
            </a:r>
            <a:r>
              <a:rPr lang="en-US" dirty="0" err="1" smtClean="0"/>
              <a:t>nameservers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990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1" y="1260764"/>
            <a:ext cx="8026197" cy="557051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52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5181600"/>
          </a:xfrm>
        </p:spPr>
        <p:txBody>
          <a:bodyPr>
            <a:normAutofit/>
          </a:bodyPr>
          <a:lstStyle/>
          <a:p>
            <a:r>
              <a:rPr lang="en-US" sz="2800" i="1" dirty="0" smtClean="0"/>
              <a:t>A records</a:t>
            </a:r>
            <a:r>
              <a:rPr lang="en-US" sz="2800" dirty="0" smtClean="0"/>
              <a:t> designate IPv4 addresses (Authoritative)</a:t>
            </a:r>
          </a:p>
          <a:p>
            <a:endParaRPr lang="en-US" sz="2800" i="1" dirty="0"/>
          </a:p>
          <a:p>
            <a:endParaRPr lang="en-US" sz="2800" i="1" dirty="0" smtClean="0"/>
          </a:p>
          <a:p>
            <a:r>
              <a:rPr lang="en-US" sz="2800" i="1" dirty="0" smtClean="0"/>
              <a:t>NS records </a:t>
            </a:r>
            <a:r>
              <a:rPr lang="en-US" sz="2800" dirty="0" smtClean="0"/>
              <a:t>give the </a:t>
            </a:r>
            <a:r>
              <a:rPr lang="en-US" sz="2800" dirty="0" err="1" smtClean="0"/>
              <a:t>nameserver</a:t>
            </a:r>
            <a:r>
              <a:rPr lang="en-US" sz="2800" dirty="0" smtClean="0"/>
              <a:t>(s) for a domain</a:t>
            </a:r>
          </a:p>
          <a:p>
            <a:endParaRPr lang="en-US" sz="2800" i="1" dirty="0"/>
          </a:p>
          <a:p>
            <a:endParaRPr lang="en-US" sz="2800" i="1" dirty="0" smtClean="0"/>
          </a:p>
          <a:p>
            <a:endParaRPr lang="en-US" sz="2800" i="1" dirty="0"/>
          </a:p>
          <a:p>
            <a:r>
              <a:rPr lang="en-US" sz="2800" i="1" dirty="0" smtClean="0"/>
              <a:t>MX records</a:t>
            </a:r>
            <a:r>
              <a:rPr lang="en-US" sz="2800" dirty="0" smtClean="0"/>
              <a:t> designate servers that handle e-mail going to a domain</a:t>
            </a:r>
            <a:endParaRPr lang="en-US" sz="28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57400"/>
            <a:ext cx="7157437" cy="578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53775"/>
            <a:ext cx="7433163" cy="582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12" y="3666319"/>
            <a:ext cx="7172325" cy="1480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23" y="6096000"/>
            <a:ext cx="7038975" cy="58151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391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CNAME records </a:t>
            </a:r>
            <a:r>
              <a:rPr lang="en-US" sz="2800" dirty="0" smtClean="0"/>
              <a:t>are aliases to other hostnames</a:t>
            </a:r>
          </a:p>
          <a:p>
            <a:endParaRPr lang="en-US" sz="2800" i="1" dirty="0"/>
          </a:p>
          <a:p>
            <a:r>
              <a:rPr lang="en-US" sz="2800" i="1" dirty="0" smtClean="0"/>
              <a:t>TXT records</a:t>
            </a:r>
            <a:r>
              <a:rPr lang="en-US" sz="2800" dirty="0" smtClean="0"/>
              <a:t> store arbitrary data</a:t>
            </a:r>
            <a:endParaRPr lang="en-US" sz="2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33600"/>
            <a:ext cx="7620000" cy="5487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06" y="3124200"/>
            <a:ext cx="7748587" cy="59224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7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10/100/1GBASE-T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Layer 1 (Physical) implementation of Ethernet over twisted-pair cable</a:t>
            </a:r>
          </a:p>
          <a:p>
            <a:r>
              <a:rPr lang="en-US" dirty="0" smtClean="0"/>
              <a:t>10, 100, and 1G are used to refer to bitrates of 10 MBPS, 100 MBPS, and 1 GPBS, respectively</a:t>
            </a:r>
          </a:p>
          <a:p>
            <a:r>
              <a:rPr lang="en-US" dirty="0" smtClean="0"/>
              <a:t>“Base” means baseband signaling (i.e., very narrow frequency range)</a:t>
            </a:r>
          </a:p>
          <a:p>
            <a:r>
              <a:rPr lang="en-US" dirty="0" smtClean="0"/>
              <a:t>“T” stands for twisted pair cable</a:t>
            </a:r>
          </a:p>
          <a:p>
            <a:r>
              <a:rPr lang="en-US" dirty="0" smtClean="0"/>
              <a:t>E.g., “100BASE-T” is a protocol that encodes Ethernet frames at 100 MBPS, using baseband signaling, on twisted-pair cable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393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Twisted Pair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Differential signaling:</a:t>
            </a:r>
          </a:p>
          <a:p>
            <a:pPr lvl="1"/>
            <a:r>
              <a:rPr lang="en-US" dirty="0" smtClean="0"/>
              <a:t>Uses wires in pairs, instead of n wires and a ground</a:t>
            </a:r>
          </a:p>
          <a:p>
            <a:pPr lvl="1"/>
            <a:r>
              <a:rPr lang="en-US" dirty="0" smtClean="0"/>
              <a:t>Improves noise immunity</a:t>
            </a:r>
          </a:p>
          <a:p>
            <a:pPr lvl="1"/>
            <a:r>
              <a:rPr lang="en-US" dirty="0" smtClean="0"/>
              <a:t>Allows isolation to prevent ground loops</a:t>
            </a:r>
          </a:p>
          <a:p>
            <a:r>
              <a:rPr lang="en-US" dirty="0" smtClean="0"/>
              <a:t>Pairs of wires are twisted to reduce vulnerability to interference and crosstalk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7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5e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“Ethernet” cables</a:t>
            </a:r>
          </a:p>
          <a:p>
            <a:r>
              <a:rPr lang="en-US" dirty="0" smtClean="0"/>
              <a:t>Refers to “Category 5, enhanced”</a:t>
            </a:r>
          </a:p>
          <a:p>
            <a:r>
              <a:rPr lang="en-US" dirty="0" smtClean="0"/>
              <a:t>Cat 3, cat 5, etc. are standards published by the Telecommunications Industry Association (TIA)</a:t>
            </a:r>
          </a:p>
          <a:p>
            <a:r>
              <a:rPr lang="en-US" dirty="0" smtClean="0"/>
              <a:t>Consists of four pairs: orange/orange-white, green/green-white, blue/blue-white, and brown/brown-white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5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8P8C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r>
              <a:rPr lang="en-US" dirty="0" smtClean="0"/>
              <a:t>Often incorrectly referred to as “Ethernet” or “RJ45” connector</a:t>
            </a:r>
          </a:p>
          <a:p>
            <a:r>
              <a:rPr lang="en-US" dirty="0" smtClean="0"/>
              <a:t>“8P” – 8 positions</a:t>
            </a:r>
          </a:p>
          <a:p>
            <a:r>
              <a:rPr lang="en-US" dirty="0" smtClean="0"/>
              <a:t>“8C” – 8 contacts (i.e., all positions populated)</a:t>
            </a:r>
          </a:p>
          <a:p>
            <a:r>
              <a:rPr lang="en-US" dirty="0" smtClean="0"/>
              <a:t>Compare 8P4C connector:</a:t>
            </a:r>
            <a:endParaRPr lang="en-US" dirty="0"/>
          </a:p>
        </p:txBody>
      </p:sp>
      <p:pic>
        <p:nvPicPr>
          <p:cNvPr id="2050" name="Picture 2" descr="https://www.altex.com/Assets/ProductImages/106162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0668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dn.shopify.com/s/files/1/0833/3315/products/RJ458P4C_grande.jpeg?v=14447845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096360" cy="212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9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2227</Words>
  <Application>Microsoft Office PowerPoint</Application>
  <PresentationFormat>On-screen Show (4:3)</PresentationFormat>
  <Paragraphs>336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Networking Basics</vt:lpstr>
      <vt:lpstr>OSI Model (A.K.A. “seven-layer model”)</vt:lpstr>
      <vt:lpstr>Physical Layer</vt:lpstr>
      <vt:lpstr>Physical Layer</vt:lpstr>
      <vt:lpstr>“Ethernet”</vt:lpstr>
      <vt:lpstr>10/100/1GBASE-T</vt:lpstr>
      <vt:lpstr>Twisted Pair Cable</vt:lpstr>
      <vt:lpstr>Cat 5e</vt:lpstr>
      <vt:lpstr>8P8C Connector</vt:lpstr>
      <vt:lpstr>8P8C Connector</vt:lpstr>
      <vt:lpstr>8P8C Connector</vt:lpstr>
      <vt:lpstr>Power Over Ethernet</vt:lpstr>
      <vt:lpstr>Power Over Ethernet</vt:lpstr>
      <vt:lpstr>Power Over Ethernet</vt:lpstr>
      <vt:lpstr>Wireshark</vt:lpstr>
      <vt:lpstr>Data Link Layer</vt:lpstr>
      <vt:lpstr>Ethernet</vt:lpstr>
      <vt:lpstr>MAC Addresses</vt:lpstr>
      <vt:lpstr>Ethernet Hubs</vt:lpstr>
      <vt:lpstr>Ethernet Switches</vt:lpstr>
      <vt:lpstr>Network Layer</vt:lpstr>
      <vt:lpstr>Network Layer</vt:lpstr>
      <vt:lpstr>Network Layer</vt:lpstr>
      <vt:lpstr>Network Layer</vt:lpstr>
      <vt:lpstr>IPv4 Addresses</vt:lpstr>
      <vt:lpstr>IPv4 Addresses</vt:lpstr>
      <vt:lpstr>ARP</vt:lpstr>
      <vt:lpstr>Subnetting</vt:lpstr>
      <vt:lpstr>Subnetting</vt:lpstr>
      <vt:lpstr>Subnetting</vt:lpstr>
      <vt:lpstr>Subnetting</vt:lpstr>
      <vt:lpstr>Subnetting</vt:lpstr>
      <vt:lpstr>RFC 1918</vt:lpstr>
      <vt:lpstr>RFC 1918</vt:lpstr>
      <vt:lpstr>Routing</vt:lpstr>
      <vt:lpstr>Routing</vt:lpstr>
      <vt:lpstr>NAT</vt:lpstr>
      <vt:lpstr>NAT</vt:lpstr>
      <vt:lpstr>NAT</vt:lpstr>
      <vt:lpstr>NAT</vt:lpstr>
      <vt:lpstr>DHCP</vt:lpstr>
      <vt:lpstr>DHCP</vt:lpstr>
      <vt:lpstr>Transport Layer</vt:lpstr>
      <vt:lpstr>Transport Layer</vt:lpstr>
      <vt:lpstr>Ports</vt:lpstr>
      <vt:lpstr>Ports</vt:lpstr>
      <vt:lpstr>Ports</vt:lpstr>
      <vt:lpstr>Session Layer</vt:lpstr>
      <vt:lpstr>Presentation Layer</vt:lpstr>
      <vt:lpstr>Application Layer</vt:lpstr>
      <vt:lpstr>DNS</vt:lpstr>
      <vt:lpstr>DNS</vt:lpstr>
      <vt:lpstr>DNS</vt:lpstr>
      <vt:lpstr>DNS</vt:lpstr>
      <vt:lpstr>DNS</vt:lpstr>
      <vt:lpstr>DNS</vt:lpstr>
      <vt:lpstr>DNS</vt:lpstr>
      <vt:lpstr>DNS</vt:lpstr>
      <vt:lpstr>DNS</vt:lpstr>
      <vt:lpstr>WiFi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Basics</dc:title>
  <dc:creator>Carlos</dc:creator>
  <cp:lastModifiedBy>Carlos</cp:lastModifiedBy>
  <cp:revision>43</cp:revision>
  <dcterms:created xsi:type="dcterms:W3CDTF">2018-01-20T06:22:46Z</dcterms:created>
  <dcterms:modified xsi:type="dcterms:W3CDTF">2018-02-18T19:46:07Z</dcterms:modified>
</cp:coreProperties>
</file>