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FE88-8436-449A-A49F-E56C7ADE9C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4B3-2718-4AE3-9D14-53AECBB4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1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FE88-8436-449A-A49F-E56C7ADE9C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4B3-2718-4AE3-9D14-53AECBB4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9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FE88-8436-449A-A49F-E56C7ADE9C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4B3-2718-4AE3-9D14-53AECBB4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0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FE88-8436-449A-A49F-E56C7ADE9C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4B3-2718-4AE3-9D14-53AECBB4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7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FE88-8436-449A-A49F-E56C7ADE9C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4B3-2718-4AE3-9D14-53AECBB4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FE88-8436-449A-A49F-E56C7ADE9C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4B3-2718-4AE3-9D14-53AECBB4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4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FE88-8436-449A-A49F-E56C7ADE9C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4B3-2718-4AE3-9D14-53AECBB4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9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FE88-8436-449A-A49F-E56C7ADE9C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4B3-2718-4AE3-9D14-53AECBB4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5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FE88-8436-449A-A49F-E56C7ADE9C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4B3-2718-4AE3-9D14-53AECBB4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6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FE88-8436-449A-A49F-E56C7ADE9C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4B3-2718-4AE3-9D14-53AECBB4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7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FE88-8436-449A-A49F-E56C7ADE9C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4B3-2718-4AE3-9D14-53AECBB4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E735FE88-8436-449A-A49F-E56C7ADE9C4A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38B84B3-2718-4AE3-9D14-53AECBB49B2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7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D028-9B28-4C88-BDE4-232CBE882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MULTIROLE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C3B21-F7F2-447B-AA8D-9604EC48F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19" y="3947160"/>
            <a:ext cx="7680961" cy="1752600"/>
          </a:xfrm>
        </p:spPr>
        <p:txBody>
          <a:bodyPr/>
          <a:lstStyle/>
          <a:p>
            <a:r>
              <a:rPr lang="en-US" dirty="0"/>
              <a:t> Why building a robot that does everything might not be bad</a:t>
            </a:r>
          </a:p>
          <a:p>
            <a:r>
              <a:rPr lang="en-US" dirty="0"/>
              <a:t>(or why it might be)</a:t>
            </a:r>
          </a:p>
        </p:txBody>
      </p:sp>
    </p:spTree>
    <p:extLst>
      <p:ext uri="{BB962C8B-B14F-4D97-AF65-F5344CB8AC3E}">
        <p14:creationId xmlns:p14="http://schemas.microsoft.com/office/powerpoint/2010/main" val="290126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896A-9F8A-404C-85E2-40AD2DFB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B-52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C5BC-30BE-400F-A2E4-C4868324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83160"/>
          </a:xfrm>
        </p:spPr>
        <p:txBody>
          <a:bodyPr>
            <a:normAutofit/>
          </a:bodyPr>
          <a:lstStyle/>
          <a:p>
            <a:r>
              <a:rPr lang="en-US" dirty="0"/>
              <a:t>However, the B-52 was repurposed for other missions</a:t>
            </a:r>
          </a:p>
          <a:p>
            <a:pPr lvl="1"/>
            <a:r>
              <a:rPr lang="en-US" dirty="0"/>
              <a:t>Low-level penetrating nuclear bomber</a:t>
            </a:r>
          </a:p>
          <a:p>
            <a:pPr lvl="1"/>
            <a:r>
              <a:rPr lang="en-US" dirty="0"/>
              <a:t>Conventional strike</a:t>
            </a:r>
          </a:p>
          <a:p>
            <a:pPr lvl="2"/>
            <a:r>
              <a:rPr lang="en-US" dirty="0"/>
              <a:t>Carry a bunch of small conventional bombs</a:t>
            </a:r>
          </a:p>
          <a:p>
            <a:pPr lvl="2"/>
            <a:r>
              <a:rPr lang="en-US" dirty="0"/>
              <a:t>Carry a few big conventional bombs</a:t>
            </a:r>
          </a:p>
          <a:p>
            <a:pPr lvl="1"/>
            <a:r>
              <a:rPr lang="en-US" dirty="0"/>
              <a:t>Carry nuclear or conventional cruise missiles</a:t>
            </a:r>
          </a:p>
          <a:p>
            <a:pPr lvl="1"/>
            <a:r>
              <a:rPr lang="en-US" dirty="0"/>
              <a:t>ELINT</a:t>
            </a:r>
          </a:p>
          <a:p>
            <a:pPr lvl="1"/>
            <a:r>
              <a:rPr lang="en-US" dirty="0"/>
              <a:t>Strategic reconnaissance (RB-52C)</a:t>
            </a:r>
          </a:p>
          <a:p>
            <a:pPr lvl="2"/>
            <a:r>
              <a:rPr lang="en-US" dirty="0"/>
              <a:t>Basically pods full of cameras</a:t>
            </a:r>
          </a:p>
          <a:p>
            <a:pPr lvl="1"/>
            <a:r>
              <a:rPr lang="en-US" dirty="0"/>
              <a:t>“Mothership” launch platforms</a:t>
            </a:r>
          </a:p>
          <a:p>
            <a:r>
              <a:rPr lang="en-US" dirty="0"/>
              <a:t>&gt;60 years of service</a:t>
            </a:r>
          </a:p>
          <a:p>
            <a:pPr lvl="1"/>
            <a:r>
              <a:rPr lang="en-US" dirty="0"/>
              <a:t>And still going strong</a:t>
            </a:r>
          </a:p>
          <a:p>
            <a:pPr lvl="1"/>
            <a:r>
              <a:rPr lang="en-US" dirty="0"/>
              <a:t>Its original mission no longer exists</a:t>
            </a:r>
          </a:p>
        </p:txBody>
      </p:sp>
      <p:pic>
        <p:nvPicPr>
          <p:cNvPr id="3074" name="Picture 2" descr="File:Boeing NB-52A carrying X-15.jpg">
            <a:extLst>
              <a:ext uri="{FF2B5EF4-FFF2-40B4-BE49-F238E27FC236}">
                <a16:creationId xmlns:a16="http://schemas.microsoft.com/office/drawing/2014/main" id="{208D1906-ED32-417C-9A9A-D1BE862F1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23" y="3930775"/>
            <a:ext cx="3931920" cy="265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48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11C1-69BC-48B8-A48B-2402346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80D1-BAB0-48CE-9A33-B409C0F5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 what’s the difference?</a:t>
            </a:r>
          </a:p>
          <a:p>
            <a:pPr lvl="1"/>
            <a:r>
              <a:rPr lang="en-US" dirty="0"/>
              <a:t>Well, for one thing, the F-35 was </a:t>
            </a:r>
            <a:r>
              <a:rPr lang="en-US" i="1" dirty="0"/>
              <a:t>designed </a:t>
            </a:r>
            <a:r>
              <a:rPr lang="en-US" dirty="0"/>
              <a:t>to be multirole, whereas the B-52 grew into it</a:t>
            </a:r>
          </a:p>
          <a:p>
            <a:pPr lvl="2"/>
            <a:r>
              <a:rPr lang="en-US" dirty="0"/>
              <a:t>You can’t really control that, though</a:t>
            </a:r>
          </a:p>
          <a:p>
            <a:r>
              <a:rPr lang="en-US" dirty="0"/>
              <a:t>The B-52 only really has one </a:t>
            </a:r>
            <a:r>
              <a:rPr lang="en-US" i="1" dirty="0"/>
              <a:t>strength</a:t>
            </a:r>
            <a:endParaRPr lang="en-US" dirty="0"/>
          </a:p>
          <a:p>
            <a:pPr lvl="1"/>
            <a:r>
              <a:rPr lang="en-US" dirty="0"/>
              <a:t>Lots of wing</a:t>
            </a:r>
          </a:p>
          <a:p>
            <a:pPr lvl="1"/>
            <a:r>
              <a:rPr lang="en-US" dirty="0"/>
              <a:t>Lots of engine</a:t>
            </a:r>
          </a:p>
          <a:p>
            <a:pPr lvl="1"/>
            <a:r>
              <a:rPr lang="en-US" dirty="0"/>
              <a:t>Lots of fuel</a:t>
            </a:r>
          </a:p>
          <a:p>
            <a:pPr lvl="1"/>
            <a:r>
              <a:rPr lang="en-US" dirty="0"/>
              <a:t>It doesn’t care what its cargo is</a:t>
            </a:r>
          </a:p>
          <a:p>
            <a:r>
              <a:rPr lang="en-US" dirty="0"/>
              <a:t>The F-35 was designed to have lots of (eventually contradictory) strengths</a:t>
            </a:r>
          </a:p>
          <a:p>
            <a:pPr lvl="1"/>
            <a:r>
              <a:rPr lang="en-US" dirty="0"/>
              <a:t>Small and stealthy</a:t>
            </a:r>
          </a:p>
          <a:p>
            <a:pPr lvl="1"/>
            <a:r>
              <a:rPr lang="en-US" dirty="0"/>
              <a:t>Fast and maneuverable</a:t>
            </a:r>
          </a:p>
          <a:p>
            <a:pPr lvl="1"/>
            <a:r>
              <a:rPr lang="en-US" dirty="0"/>
              <a:t>Well-armed</a:t>
            </a:r>
          </a:p>
          <a:p>
            <a:pPr lvl="1"/>
            <a:r>
              <a:rPr lang="en-US" dirty="0"/>
              <a:t>“Smart”</a:t>
            </a:r>
          </a:p>
        </p:txBody>
      </p:sp>
    </p:spTree>
    <p:extLst>
      <p:ext uri="{BB962C8B-B14F-4D97-AF65-F5344CB8AC3E}">
        <p14:creationId xmlns:p14="http://schemas.microsoft.com/office/powerpoint/2010/main" val="367140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1F07-2831-42C0-BF20-65A8A94C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C014-81A5-4DEC-AC0B-0868D381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3476894"/>
          </a:xfrm>
        </p:spPr>
        <p:txBody>
          <a:bodyPr>
            <a:normAutofit fontScale="92500"/>
          </a:bodyPr>
          <a:lstStyle/>
          <a:p>
            <a:r>
              <a:rPr lang="en-US" dirty="0"/>
              <a:t>Back to robotics… what can we learn from this?</a:t>
            </a:r>
          </a:p>
          <a:p>
            <a:r>
              <a:rPr lang="en-US" dirty="0"/>
              <a:t>What matters isn’t “how many things (goals, objectives, capabilities) the system can do”</a:t>
            </a:r>
          </a:p>
          <a:p>
            <a:r>
              <a:rPr lang="en-US" dirty="0"/>
              <a:t>What matters is how many </a:t>
            </a:r>
            <a:r>
              <a:rPr lang="en-US" i="1" dirty="0"/>
              <a:t>strengths </a:t>
            </a:r>
            <a:r>
              <a:rPr lang="en-US" dirty="0"/>
              <a:t>you’re trying to pack into one system</a:t>
            </a:r>
          </a:p>
          <a:p>
            <a:r>
              <a:rPr lang="en-US" dirty="0"/>
              <a:t>Consider </a:t>
            </a:r>
            <a:r>
              <a:rPr lang="en-US" i="1" dirty="0"/>
              <a:t>orthogonality</a:t>
            </a:r>
            <a:endParaRPr lang="en-US" dirty="0"/>
          </a:p>
          <a:p>
            <a:pPr lvl="1"/>
            <a:r>
              <a:rPr lang="en-US" dirty="0"/>
              <a:t>A common term in math</a:t>
            </a:r>
          </a:p>
          <a:p>
            <a:pPr lvl="1"/>
            <a:r>
              <a:rPr lang="en-US" dirty="0"/>
              <a:t>Geometrically, “two things at right angles”</a:t>
            </a:r>
          </a:p>
          <a:p>
            <a:pPr lvl="1"/>
            <a:r>
              <a:rPr lang="en-US" dirty="0"/>
              <a:t>More generally, if A and B are orthogonal, changing A doesn’t affect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9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AA08-6D27-475F-9E55-CAF8B587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B150-5450-4008-8930-6C517CD95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5096689"/>
          </a:xfrm>
        </p:spPr>
        <p:txBody>
          <a:bodyPr/>
          <a:lstStyle/>
          <a:p>
            <a:r>
              <a:rPr lang="en-US" dirty="0"/>
              <a:t>2017: 3 orthogonal tasks: balls, gears, climbing</a:t>
            </a:r>
          </a:p>
          <a:p>
            <a:pPr lvl="1"/>
            <a:r>
              <a:rPr lang="en-US" dirty="0"/>
              <a:t>For example, no matter how good your shooter is, it won’t affect how good you are at placing gears</a:t>
            </a:r>
          </a:p>
          <a:p>
            <a:pPr lvl="1"/>
            <a:r>
              <a:rPr lang="en-US" dirty="0"/>
              <a:t>Getting really good at shooting may hurt your gear ability</a:t>
            </a:r>
          </a:p>
          <a:p>
            <a:pPr lvl="2"/>
            <a:r>
              <a:rPr lang="en-US" dirty="0"/>
              <a:t>Draws away resources: volume, mass, man-hours, etc.</a:t>
            </a:r>
          </a:p>
          <a:p>
            <a:r>
              <a:rPr lang="en-US" dirty="0"/>
              <a:t>2018: 2 orthogonal tasks: cubes, climbing</a:t>
            </a:r>
          </a:p>
          <a:p>
            <a:pPr lvl="1"/>
            <a:r>
              <a:rPr lang="en-US" dirty="0"/>
              <a:t>Technically, there were 4 tasks: exchange, switch, scale, climb</a:t>
            </a:r>
          </a:p>
          <a:p>
            <a:pPr lvl="1"/>
            <a:r>
              <a:rPr lang="en-US" dirty="0"/>
              <a:t>However, they weren’t </a:t>
            </a:r>
            <a:r>
              <a:rPr lang="en-US" i="1" dirty="0"/>
              <a:t>orthogonal</a:t>
            </a:r>
          </a:p>
          <a:p>
            <a:pPr lvl="2"/>
            <a:r>
              <a:rPr lang="en-US" dirty="0"/>
              <a:t>If your intake can grab a cube to place it on the scale, it can grab a cube to place it in the switch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8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409B-61B3-4480-A785-F895C16D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06A39-07D5-47C9-9BA5-65FC5132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great mistake in 2018 was to think, “do I want to do switch or scale?”</a:t>
            </a:r>
          </a:p>
          <a:p>
            <a:pPr lvl="1"/>
            <a:r>
              <a:rPr lang="en-US" dirty="0"/>
              <a:t> “We’ve learned our lesson about ‘trying to do everything’! Let’s just do switch and climbing!” </a:t>
            </a:r>
          </a:p>
          <a:p>
            <a:r>
              <a:rPr lang="en-US" dirty="0"/>
              <a:t>If switch and scale are not orthogonal, doing scale does not necessarily detract from your switch game</a:t>
            </a:r>
          </a:p>
          <a:p>
            <a:r>
              <a:rPr lang="en-US" dirty="0"/>
              <a:t>Any robot that can place cubes on the scale can also play switch and exchange</a:t>
            </a:r>
          </a:p>
        </p:txBody>
      </p:sp>
    </p:spTree>
    <p:extLst>
      <p:ext uri="{BB962C8B-B14F-4D97-AF65-F5344CB8AC3E}">
        <p14:creationId xmlns:p14="http://schemas.microsoft.com/office/powerpoint/2010/main" val="290703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6AE0-55D0-4450-9A24-107E147A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8767-DE98-438E-B113-F5410BD3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Decide how many strengths you think you can cram into a system</a:t>
            </a:r>
          </a:p>
          <a:p>
            <a:pPr lvl="1"/>
            <a:r>
              <a:rPr lang="en-US" dirty="0"/>
              <a:t>Don’t worry about if you’re “trying to do everything”</a:t>
            </a:r>
          </a:p>
          <a:p>
            <a:pPr lvl="2"/>
            <a:r>
              <a:rPr lang="en-US" dirty="0"/>
              <a:t>If you can build a robot that accomplishes 4 tasks well, it shouldn’t matter if there are 4 or 24 tasks in the game</a:t>
            </a:r>
          </a:p>
          <a:p>
            <a:r>
              <a:rPr lang="en-US" dirty="0"/>
              <a:t>Remember… engineering is weighing goals against constraints</a:t>
            </a:r>
          </a:p>
          <a:p>
            <a:pPr lvl="1"/>
            <a:r>
              <a:rPr lang="en-US" dirty="0"/>
              <a:t>Any idiot could put a rover on Mars given enough time and money</a:t>
            </a:r>
          </a:p>
          <a:p>
            <a:pPr lvl="1"/>
            <a:r>
              <a:rPr lang="en-US" dirty="0"/>
              <a:t>It takes engineers to do it on time and in budget</a:t>
            </a:r>
          </a:p>
        </p:txBody>
      </p:sp>
    </p:spTree>
    <p:extLst>
      <p:ext uri="{BB962C8B-B14F-4D97-AF65-F5344CB8AC3E}">
        <p14:creationId xmlns:p14="http://schemas.microsoft.com/office/powerpoint/2010/main" val="139996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F528-437B-4243-8497-3E491F0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8C0F-AD29-4039-95D1-FB181CAC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all of the (~2) years I’ve been on 696, there have been heated discussions about “how much we should do”</a:t>
            </a:r>
          </a:p>
          <a:p>
            <a:r>
              <a:rPr lang="en-US" dirty="0"/>
              <a:t>A great example of trying to do too much is 2017</a:t>
            </a:r>
          </a:p>
          <a:p>
            <a:pPr lvl="1"/>
            <a:r>
              <a:rPr lang="en-US" dirty="0"/>
              <a:t>We expended way to much money, metal, and man-hours on shooting</a:t>
            </a:r>
          </a:p>
          <a:p>
            <a:pPr lvl="1"/>
            <a:r>
              <a:rPr lang="en-US" dirty="0"/>
              <a:t>Did it detract from our gear-scoring ability? Maybe…</a:t>
            </a:r>
          </a:p>
          <a:p>
            <a:pPr lvl="1"/>
            <a:r>
              <a:rPr lang="en-US" dirty="0"/>
              <a:t>The expenditure bought us nothing</a:t>
            </a:r>
          </a:p>
          <a:p>
            <a:r>
              <a:rPr lang="en-US" dirty="0"/>
              <a:t>After the 2017 season, we recognized that we shouldn’t have tried to do everything</a:t>
            </a:r>
          </a:p>
        </p:txBody>
      </p:sp>
    </p:spTree>
    <p:extLst>
      <p:ext uri="{BB962C8B-B14F-4D97-AF65-F5344CB8AC3E}">
        <p14:creationId xmlns:p14="http://schemas.microsoft.com/office/powerpoint/2010/main" val="107632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CC3F-88FE-4EF9-9850-3A9D0CF6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C9E0-9B2C-4BE4-A53C-446884A7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2018 kickoff, there were strong opinions that we shouldn’t try to do everything (exchange, switch, scale, climb) again</a:t>
            </a:r>
          </a:p>
          <a:p>
            <a:r>
              <a:rPr lang="en-US" dirty="0"/>
              <a:t>I disagreed with that!</a:t>
            </a:r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81626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411D-6854-4FFC-9DE3-47AF2F41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USAF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E166-71EF-49D7-8779-D2C0AAD6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analogy, I’ll be describing two combat aircraft of the US Air Force: the B-52 and the F-35</a:t>
            </a:r>
          </a:p>
        </p:txBody>
      </p:sp>
    </p:spTree>
    <p:extLst>
      <p:ext uri="{BB962C8B-B14F-4D97-AF65-F5344CB8AC3E}">
        <p14:creationId xmlns:p14="http://schemas.microsoft.com/office/powerpoint/2010/main" val="229644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92DF-5121-4ACE-AC0F-3EEC1176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F-35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0502-1487-4D75-98EE-4319CF86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4002"/>
            <a:ext cx="8229600" cy="5167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“Lightning II”</a:t>
            </a:r>
          </a:p>
        </p:txBody>
      </p:sp>
      <p:pic>
        <p:nvPicPr>
          <p:cNvPr id="1026" name="Picture 2" descr="File:F-35A flight (cropped).jpg">
            <a:extLst>
              <a:ext uri="{FF2B5EF4-FFF2-40B4-BE49-F238E27FC236}">
                <a16:creationId xmlns:a16="http://schemas.microsoft.com/office/drawing/2014/main" id="{3495EAA7-5B3D-46EA-8CF1-4E0518609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51" y="2546270"/>
            <a:ext cx="5762897" cy="41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85E5E9-5B9E-4395-9440-D646C62A07A2}"/>
              </a:ext>
            </a:extLst>
          </p:cNvPr>
          <p:cNvSpPr txBox="1"/>
          <p:nvPr/>
        </p:nvSpPr>
        <p:spPr>
          <a:xfrm>
            <a:off x="3236442" y="1899939"/>
            <a:ext cx="2671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Fighter/attack aircraft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service 2016-present</a:t>
            </a:r>
          </a:p>
        </p:txBody>
      </p:sp>
    </p:spTree>
    <p:extLst>
      <p:ext uri="{BB962C8B-B14F-4D97-AF65-F5344CB8AC3E}">
        <p14:creationId xmlns:p14="http://schemas.microsoft.com/office/powerpoint/2010/main" val="36348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0DD3-9271-4600-B732-CAB8FD0C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F-35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4524-6019-4925-9C4B-9D92E975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F-35 gets a lot of deservedly-strong criticism</a:t>
            </a:r>
          </a:p>
          <a:p>
            <a:pPr lvl="1"/>
            <a:r>
              <a:rPr lang="en-US" dirty="0"/>
              <a:t>(Also a lot of criticism that it doesn’t deserve, but that’s beside the point)</a:t>
            </a:r>
          </a:p>
          <a:p>
            <a:r>
              <a:rPr lang="en-US" dirty="0"/>
              <a:t>It’s widely considered a “jack of many trades, master of none”</a:t>
            </a:r>
          </a:p>
          <a:p>
            <a:pPr lvl="1"/>
            <a:r>
              <a:rPr lang="en-US" dirty="0"/>
              <a:t>It was primarily designed as a stealthy fighter</a:t>
            </a:r>
          </a:p>
          <a:p>
            <a:pPr lvl="2"/>
            <a:r>
              <a:rPr lang="en-US" dirty="0"/>
              <a:t>Requires precise shaping, high tech, smooth fuselage</a:t>
            </a:r>
          </a:p>
          <a:p>
            <a:pPr lvl="1"/>
            <a:r>
              <a:rPr lang="en-US" dirty="0"/>
              <a:t>However, it was touted as a “multirole aircraft”</a:t>
            </a:r>
          </a:p>
          <a:p>
            <a:pPr lvl="2"/>
            <a:r>
              <a:rPr lang="en-US" dirty="0"/>
              <a:t>Stealth fighter</a:t>
            </a:r>
          </a:p>
          <a:p>
            <a:pPr lvl="2"/>
            <a:r>
              <a:rPr lang="en-US" dirty="0"/>
              <a:t>Ground attack</a:t>
            </a:r>
          </a:p>
          <a:p>
            <a:pPr lvl="2"/>
            <a:r>
              <a:rPr lang="en-US" dirty="0"/>
              <a:t>Close Air Support (CAS)</a:t>
            </a:r>
          </a:p>
          <a:p>
            <a:pPr lvl="2"/>
            <a:r>
              <a:rPr lang="en-US" dirty="0"/>
              <a:t>Electronic intelligence (ELINT)</a:t>
            </a:r>
          </a:p>
          <a:p>
            <a:pPr lvl="2"/>
            <a:r>
              <a:rPr lang="en-US" dirty="0"/>
              <a:t>Command, Control, Communications and Intelligence (C4I)</a:t>
            </a:r>
          </a:p>
          <a:p>
            <a:pPr lvl="2"/>
            <a:r>
              <a:rPr lang="en-US" dirty="0"/>
              <a:t>Is also capable of short takeoff, vertical landing (STOVL) for use on carriers</a:t>
            </a:r>
          </a:p>
          <a:p>
            <a:pPr lvl="2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3837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B39B-9E61-47A5-86B5-CF1B6B28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F-35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7CBF-7EF2-4575-8A55-7C885969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a result, the F-35 has a lot of contradictions</a:t>
            </a:r>
          </a:p>
          <a:p>
            <a:pPr lvl="1"/>
            <a:r>
              <a:rPr lang="en-US" dirty="0"/>
              <a:t>Doesn’t have an internal gun, to save weight and space</a:t>
            </a:r>
          </a:p>
          <a:p>
            <a:pPr lvl="2"/>
            <a:r>
              <a:rPr lang="en-US" dirty="0"/>
              <a:t>However, a gun pod can be fitted under a wing</a:t>
            </a:r>
          </a:p>
          <a:p>
            <a:pPr lvl="3"/>
            <a:r>
              <a:rPr lang="en-US" dirty="0"/>
              <a:t>However, this ruins stealth</a:t>
            </a:r>
          </a:p>
          <a:p>
            <a:pPr lvl="1"/>
            <a:r>
              <a:rPr lang="en-US" dirty="0"/>
              <a:t>Has stealthy, but  limited bomb bays</a:t>
            </a:r>
          </a:p>
          <a:p>
            <a:pPr lvl="2"/>
            <a:r>
              <a:rPr lang="en-US" dirty="0"/>
              <a:t>Munitions carried internally don’t degrade stealth</a:t>
            </a:r>
          </a:p>
          <a:p>
            <a:pPr lvl="3"/>
            <a:r>
              <a:rPr lang="en-US" dirty="0"/>
              <a:t>But there isn’t too much room in the slim fuselage</a:t>
            </a:r>
          </a:p>
          <a:p>
            <a:pPr lvl="2"/>
            <a:r>
              <a:rPr lang="en-US" dirty="0"/>
              <a:t>More weapons can be carried externally</a:t>
            </a:r>
          </a:p>
          <a:p>
            <a:pPr lvl="3"/>
            <a:r>
              <a:rPr lang="en-US" dirty="0"/>
              <a:t>These reduce stealth</a:t>
            </a:r>
          </a:p>
          <a:p>
            <a:pPr lvl="1"/>
            <a:r>
              <a:rPr lang="en-US" dirty="0"/>
              <a:t>Requirements of stealth and maneuverability dictate small size</a:t>
            </a:r>
          </a:p>
          <a:p>
            <a:pPr lvl="2"/>
            <a:r>
              <a:rPr lang="en-US" dirty="0"/>
              <a:t>Can’t carry as much armor and arms as an A-10</a:t>
            </a:r>
          </a:p>
          <a:p>
            <a:pPr lvl="2"/>
            <a:r>
              <a:rPr lang="en-US" dirty="0"/>
              <a:t>More wing loading than an F-14</a:t>
            </a:r>
          </a:p>
          <a:p>
            <a:pPr lvl="2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So, “multirole” is bad… right?</a:t>
            </a:r>
          </a:p>
        </p:txBody>
      </p:sp>
    </p:spTree>
    <p:extLst>
      <p:ext uri="{BB962C8B-B14F-4D97-AF65-F5344CB8AC3E}">
        <p14:creationId xmlns:p14="http://schemas.microsoft.com/office/powerpoint/2010/main" val="129275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600C-113B-4089-9CB6-38C7460F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B-52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35E1-8F84-40B5-89D6-D23DFB068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7240"/>
            <a:ext cx="8229600" cy="732437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Strategic bomber</a:t>
            </a:r>
          </a:p>
          <a:p>
            <a:pPr algn="ctr"/>
            <a:r>
              <a:rPr lang="en-US" sz="1800" dirty="0"/>
              <a:t>In service 1954-present</a:t>
            </a:r>
          </a:p>
        </p:txBody>
      </p:sp>
      <p:pic>
        <p:nvPicPr>
          <p:cNvPr id="2050" name="Picture 2" descr="Aerial top/side view of gray B-52H flying over barren desert land.">
            <a:extLst>
              <a:ext uri="{FF2B5EF4-FFF2-40B4-BE49-F238E27FC236}">
                <a16:creationId xmlns:a16="http://schemas.microsoft.com/office/drawing/2014/main" id="{C6682F94-E87A-4236-879A-BAF6CD510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45" y="2448622"/>
            <a:ext cx="6257109" cy="425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CD3997-F971-4ADE-9298-49F30E20EBAC}"/>
              </a:ext>
            </a:extLst>
          </p:cNvPr>
          <p:cNvSpPr txBox="1">
            <a:spLocks/>
          </p:cNvSpPr>
          <p:nvPr/>
        </p:nvSpPr>
        <p:spPr>
          <a:xfrm>
            <a:off x="457200" y="1007075"/>
            <a:ext cx="8229600" cy="51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3200" dirty="0"/>
              <a:t>“Stratofortress”</a:t>
            </a:r>
          </a:p>
        </p:txBody>
      </p:sp>
    </p:spTree>
    <p:extLst>
      <p:ext uri="{BB962C8B-B14F-4D97-AF65-F5344CB8AC3E}">
        <p14:creationId xmlns:p14="http://schemas.microsoft.com/office/powerpoint/2010/main" val="224896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A283-C13F-4C2F-8C39-5194B88D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B-52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6BD7-5F8A-4B4F-B42F-3D23161C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one purpose:</a:t>
            </a:r>
          </a:p>
          <a:p>
            <a:pPr lvl="1"/>
            <a:r>
              <a:rPr lang="en-US" dirty="0"/>
              <a:t>Carry a lot of nuclear bombs deep inside Soviet territory</a:t>
            </a:r>
          </a:p>
          <a:p>
            <a:pPr lvl="2"/>
            <a:r>
              <a:rPr lang="en-US" dirty="0"/>
              <a:t>At the time, nuclear bombs were </a:t>
            </a:r>
            <a:r>
              <a:rPr lang="en-US" i="1" dirty="0"/>
              <a:t>very</a:t>
            </a:r>
            <a:r>
              <a:rPr lang="en-US" dirty="0"/>
              <a:t> big and heavy</a:t>
            </a:r>
          </a:p>
          <a:p>
            <a:pPr lvl="1"/>
            <a:r>
              <a:rPr lang="en-US" dirty="0"/>
              <a:t>Do so with “reasonable” speed</a:t>
            </a:r>
          </a:p>
          <a:p>
            <a:pPr lvl="2"/>
            <a:r>
              <a:rPr lang="en-US" dirty="0"/>
              <a:t>I.e., their cities get annihilated no later than ours</a:t>
            </a:r>
          </a:p>
          <a:p>
            <a:pPr lvl="1"/>
            <a:r>
              <a:rPr lang="en-US" dirty="0"/>
              <a:t>Fly at high altitudes </a:t>
            </a:r>
          </a:p>
          <a:p>
            <a:pPr lvl="2"/>
            <a:r>
              <a:rPr lang="en-US" dirty="0"/>
              <a:t>Beyond the range of early surface-to-air missiles (SAMs)</a:t>
            </a:r>
          </a:p>
        </p:txBody>
      </p:sp>
    </p:spTree>
    <p:extLst>
      <p:ext uri="{BB962C8B-B14F-4D97-AF65-F5344CB8AC3E}">
        <p14:creationId xmlns:p14="http://schemas.microsoft.com/office/powerpoint/2010/main" val="1031275419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71</TotalTime>
  <Words>942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696</vt:lpstr>
      <vt:lpstr>MULTIROLE</vt:lpstr>
      <vt:lpstr>The Problem</vt:lpstr>
      <vt:lpstr>The Problem</vt:lpstr>
      <vt:lpstr>Analogy: USAF</vt:lpstr>
      <vt:lpstr>F-35</vt:lpstr>
      <vt:lpstr>F-35</vt:lpstr>
      <vt:lpstr>F-35</vt:lpstr>
      <vt:lpstr>B-52</vt:lpstr>
      <vt:lpstr>B-52</vt:lpstr>
      <vt:lpstr>B-52</vt:lpstr>
      <vt:lpstr>Comparisons</vt:lpstr>
      <vt:lpstr>Lessons</vt:lpstr>
      <vt:lpstr>Lessons</vt:lpstr>
      <vt:lpstr>Lessons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MULTIROLE</dc:title>
  <dc:creator>Carlos</dc:creator>
  <cp:lastModifiedBy>Carlos</cp:lastModifiedBy>
  <cp:revision>11</cp:revision>
  <dcterms:created xsi:type="dcterms:W3CDTF">2018-11-03T05:15:14Z</dcterms:created>
  <dcterms:modified xsi:type="dcterms:W3CDTF">2018-11-03T06:26:22Z</dcterms:modified>
</cp:coreProperties>
</file>