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80E28-6F28-47DE-A0C7-E526EBF7CB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58F7-4266-462B-A0E6-C2F620D4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1960-1968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58F7-4266-462B-A0E6-C2F620D43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68D3B5A7-DCDE-4C84-9542-F2A3E44F3D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7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CFB8-F8B3-4996-A860-6F594E17B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9726-D57D-41E7-8244-C80C7C9DB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</a:t>
            </a:r>
            <a:br>
              <a:rPr lang="en-US" dirty="0"/>
            </a:br>
            <a:r>
              <a:rPr lang="en-US" dirty="0"/>
              <a:t>How to Make a Good Measurement From </a:t>
            </a:r>
            <a:br>
              <a:rPr lang="en-US" dirty="0"/>
            </a:br>
            <a:r>
              <a:rPr lang="en-US" dirty="0"/>
              <a:t>a Lot of Bad Measurements</a:t>
            </a:r>
          </a:p>
        </p:txBody>
      </p:sp>
    </p:spTree>
    <p:extLst>
      <p:ext uri="{BB962C8B-B14F-4D97-AF65-F5344CB8AC3E}">
        <p14:creationId xmlns:p14="http://schemas.microsoft.com/office/powerpoint/2010/main" val="259028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C3C2-F4C8-4A35-B93C-71EB9C76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101F-38A9-4620-BB51-462A39FA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3910614" cy="4525963"/>
          </a:xfrm>
        </p:spPr>
        <p:txBody>
          <a:bodyPr/>
          <a:lstStyle/>
          <a:p>
            <a:r>
              <a:rPr lang="en-US" dirty="0"/>
              <a:t>Did we find the bomb? </a:t>
            </a:r>
          </a:p>
          <a:p>
            <a:r>
              <a:rPr lang="en-US" dirty="0"/>
              <a:t>If so, we’re done!</a:t>
            </a:r>
          </a:p>
          <a:p>
            <a:r>
              <a:rPr lang="en-US" dirty="0"/>
              <a:t>If not, we can now say that the probability of the bomb being in the places we searched is very low</a:t>
            </a:r>
          </a:p>
          <a:p>
            <a:pPr lvl="1"/>
            <a:r>
              <a:rPr lang="en-US" dirty="0"/>
              <a:t>Not zero– there’s a small chance we might have missed it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E0FB8-C05B-427D-9C94-D4AD97CA2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67" t="11363" r="35437" b="9236"/>
          <a:stretch/>
        </p:blipFill>
        <p:spPr>
          <a:xfrm>
            <a:off x="5122416" y="1339830"/>
            <a:ext cx="3684232" cy="53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B061-FBC8-460F-BC2B-EE2D2D8C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AD3F-C6C2-46BF-A71C-A3B26784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3582140" cy="4525963"/>
          </a:xfrm>
        </p:spPr>
        <p:txBody>
          <a:bodyPr/>
          <a:lstStyle/>
          <a:p>
            <a:r>
              <a:rPr lang="en-US" dirty="0"/>
              <a:t>Now, the maximum probability values are in different places</a:t>
            </a:r>
          </a:p>
          <a:p>
            <a:r>
              <a:rPr lang="en-US" dirty="0"/>
              <a:t>We conduct new searches at the new maximums, and repeat</a:t>
            </a:r>
          </a:p>
          <a:p>
            <a:r>
              <a:rPr lang="en-US" dirty="0"/>
              <a:t>The bomb was eventually found this way, under 2500 feet of water, and recovered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7733A-C088-4854-8EBE-78814C70C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67" t="11363" r="35437" b="9236"/>
          <a:stretch/>
        </p:blipFill>
        <p:spPr>
          <a:xfrm>
            <a:off x="5122416" y="1339830"/>
            <a:ext cx="3684232" cy="53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224D-39D2-4967-BCC1-A271E22B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E10B-5D30-4DF1-A271-43031100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method called </a:t>
            </a:r>
            <a:r>
              <a:rPr lang="en-US" i="1" dirty="0"/>
              <a:t>Bayesian search</a:t>
            </a:r>
            <a:endParaRPr lang="en-US" dirty="0"/>
          </a:p>
          <a:p>
            <a:r>
              <a:rPr lang="en-US" dirty="0"/>
              <a:t>First, generate an initial probability map</a:t>
            </a:r>
          </a:p>
          <a:p>
            <a:r>
              <a:rPr lang="en-US" dirty="0"/>
              <a:t>Next, search in the locations of highest probability</a:t>
            </a:r>
          </a:p>
          <a:p>
            <a:r>
              <a:rPr lang="en-US" dirty="0"/>
              <a:t>Anywhere you searched and didn’t find anything, now has a low probability</a:t>
            </a:r>
          </a:p>
          <a:p>
            <a:r>
              <a:rPr lang="en-US" dirty="0"/>
              <a:t>Update the probability map</a:t>
            </a:r>
          </a:p>
          <a:p>
            <a:pPr lvl="1"/>
            <a:r>
              <a:rPr lang="en-US" dirty="0"/>
              <a:t>You can also insert </a:t>
            </a:r>
            <a:r>
              <a:rPr lang="en-US" i="1" dirty="0"/>
              <a:t>external</a:t>
            </a:r>
            <a:r>
              <a:rPr lang="en-US" dirty="0"/>
              <a:t> information. For example, if you receive a fisherman saw a large object fall into the water, that area of ocean now has a much higher probability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35514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7EE50-451E-4F96-9B8E-4C495E90A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522913-070B-4BD6-AB7B-B012F0F6C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Ca. 1966</a:t>
            </a:r>
          </a:p>
        </p:txBody>
      </p:sp>
    </p:spTree>
    <p:extLst>
      <p:ext uri="{BB962C8B-B14F-4D97-AF65-F5344CB8AC3E}">
        <p14:creationId xmlns:p14="http://schemas.microsoft.com/office/powerpoint/2010/main" val="403581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C6B-DA27-4418-B40B-E35254E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Chrome Dome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1B0E-6C2F-47D6-8D7B-474FD0EA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keeps nuclear-armed bombers in the air 24h/day</a:t>
            </a:r>
          </a:p>
          <a:p>
            <a:r>
              <a:rPr lang="en-US" dirty="0"/>
              <a:t>B-52s fly from US to USSR borders, </a:t>
            </a:r>
            <a:r>
              <a:rPr lang="en-US" dirty="0" err="1"/>
              <a:t>refuelling</a:t>
            </a:r>
            <a:r>
              <a:rPr lang="en-US" dirty="0"/>
              <a:t> multiple times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CE669-5DFC-4046-B989-41DDEA46E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628" r="-1" b="-1"/>
          <a:stretch/>
        </p:blipFill>
        <p:spPr bwMode="auto">
          <a:xfrm>
            <a:off x="730250" y="2578100"/>
            <a:ext cx="7713662" cy="40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C6B-DA27-4418-B40B-E35254E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Chrome Dome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1B0E-6C2F-47D6-8D7B-474FD0EA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In-air </a:t>
            </a:r>
            <a:r>
              <a:rPr lang="en-US" dirty="0" err="1"/>
              <a:t>refuelling</a:t>
            </a:r>
            <a:r>
              <a:rPr lang="en-US" dirty="0"/>
              <a:t> is </a:t>
            </a:r>
            <a:r>
              <a:rPr lang="en-US" b="1" u="sng" dirty="0"/>
              <a:t>hard</a:t>
            </a:r>
          </a:p>
          <a:p>
            <a:r>
              <a:rPr lang="en-US" dirty="0"/>
              <a:t>A nuclear-armed bomber collided with its tanker in January 1966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44C467-250B-40E4-85FB-07B7F313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869187"/>
            <a:ext cx="7410450" cy="371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9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08AB-B445-41DC-AF02-1D7B576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DD9-7273-4356-8273-CB747BA5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17 January 1966, a B-52 bomber armed with 4 B-28-RI thermonuclear bombs collided with its refueller</a:t>
            </a:r>
          </a:p>
          <a:p>
            <a:r>
              <a:rPr lang="en-US" dirty="0"/>
              <a:t>The bombs separated from the bomber during its uncontrolled descent </a:t>
            </a:r>
          </a:p>
          <a:p>
            <a:r>
              <a:rPr lang="en-US" dirty="0"/>
              <a:t>The bomber, bombs, and surviving crew all came down near </a:t>
            </a:r>
            <a:r>
              <a:rPr lang="en-US" dirty="0" err="1"/>
              <a:t>Palomares</a:t>
            </a:r>
            <a:r>
              <a:rPr lang="en-US" dirty="0"/>
              <a:t>, Spain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360C62-8184-4A0B-912A-01F5FB6B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18" y="3781422"/>
            <a:ext cx="5981907" cy="28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16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0E79-D7EF-485E-A613-1FBD0439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E35-1141-43CE-88E0-44DB1643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 four bombs hit the ground, detonating the high explosive and contaminating a wide area with plutonium </a:t>
            </a:r>
          </a:p>
          <a:p>
            <a:r>
              <a:rPr lang="en-US" dirty="0"/>
              <a:t>Another fell into a river, and was recovered relatively intact</a:t>
            </a:r>
          </a:p>
          <a:p>
            <a:r>
              <a:rPr lang="en-US" dirty="0"/>
              <a:t>The fourth bomb could not be found</a:t>
            </a:r>
          </a:p>
          <a:p>
            <a:pPr lvl="1"/>
            <a:r>
              <a:rPr lang="en-US" dirty="0"/>
              <a:t>Evidence suggested that its retarding parachute had deployed, and allowed the bomb to be carried out to sea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94549-8C50-411B-93ED-CE16F5A5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4032159"/>
            <a:ext cx="4276725" cy="266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8B3B1-7738-47DE-8161-3AAE7CD2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7" y="4026334"/>
            <a:ext cx="3867148" cy="267172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6F7EB5-D852-47CD-A33D-DAFF85D5A536}"/>
              </a:ext>
            </a:extLst>
          </p:cNvPr>
          <p:cNvSpPr/>
          <p:nvPr/>
        </p:nvSpPr>
        <p:spPr>
          <a:xfrm>
            <a:off x="2486025" y="5205413"/>
            <a:ext cx="233363" cy="1571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C2623F-2533-4060-B942-97B875FCE2A3}"/>
              </a:ext>
            </a:extLst>
          </p:cNvPr>
          <p:cNvCxnSpPr>
            <a:cxnSpLocks/>
          </p:cNvCxnSpPr>
          <p:nvPr/>
        </p:nvCxnSpPr>
        <p:spPr>
          <a:xfrm flipV="1">
            <a:off x="2486025" y="4026334"/>
            <a:ext cx="2571752" cy="11790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31A982-4BDF-4E79-96D8-EBBDC33969D1}"/>
              </a:ext>
            </a:extLst>
          </p:cNvPr>
          <p:cNvCxnSpPr>
            <a:cxnSpLocks/>
          </p:cNvCxnSpPr>
          <p:nvPr/>
        </p:nvCxnSpPr>
        <p:spPr>
          <a:xfrm>
            <a:off x="2486025" y="5362195"/>
            <a:ext cx="2571752" cy="13358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5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0E79-D7EF-485E-A613-1FBD0439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E35-1141-43CE-88E0-44DB1643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3743325" cy="50958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Thus, we have a lot of different </a:t>
            </a:r>
            <a:r>
              <a:rPr lang="en-US" i="1" dirty="0"/>
              <a:t>hints</a:t>
            </a:r>
            <a:r>
              <a:rPr lang="en-US" dirty="0"/>
              <a:t> (incomplete information) about the position of the bomb</a:t>
            </a:r>
          </a:p>
          <a:p>
            <a:r>
              <a:rPr lang="en-US" dirty="0"/>
              <a:t>For example, we get some hints from physics:</a:t>
            </a:r>
          </a:p>
          <a:p>
            <a:pPr lvl="1"/>
            <a:r>
              <a:rPr lang="en-US" dirty="0"/>
              <a:t>If the parachute did not deploy, the bomb followed a ballistic path to Earth from the breakup of the plane</a:t>
            </a:r>
          </a:p>
          <a:p>
            <a:pPr lvl="1"/>
            <a:r>
              <a:rPr lang="en-US" dirty="0"/>
              <a:t>If</a:t>
            </a:r>
            <a:r>
              <a:rPr lang="en-US" i="1" dirty="0"/>
              <a:t> </a:t>
            </a:r>
            <a:r>
              <a:rPr lang="en-US" dirty="0"/>
              <a:t>the parachute deployed, we can use knowledge of wind patterns to work out where the bomb was likely to have landed</a:t>
            </a:r>
          </a:p>
          <a:p>
            <a:r>
              <a:rPr lang="en-US" dirty="0"/>
              <a:t>We can use this knowledge to build up a probability map of where the bomb might have landed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4F746-F871-4B0B-B2DB-2B4186F6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5" r="4180"/>
          <a:stretch/>
        </p:blipFill>
        <p:spPr>
          <a:xfrm>
            <a:off x="5069150" y="1227471"/>
            <a:ext cx="3617650" cy="5468604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AB654ECB-752D-4D1B-9F3C-F0BEC85307E0}"/>
              </a:ext>
            </a:extLst>
          </p:cNvPr>
          <p:cNvSpPr/>
          <p:nvPr/>
        </p:nvSpPr>
        <p:spPr>
          <a:xfrm>
            <a:off x="6010183" y="5311762"/>
            <a:ext cx="363984" cy="3965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D26F2-6150-48C9-A213-22D8B1A08485}"/>
              </a:ext>
            </a:extLst>
          </p:cNvPr>
          <p:cNvSpPr txBox="1"/>
          <p:nvPr/>
        </p:nvSpPr>
        <p:spPr>
          <a:xfrm>
            <a:off x="6374167" y="531176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CCDB61-B521-4B16-958C-35C9D195FF02}"/>
              </a:ext>
            </a:extLst>
          </p:cNvPr>
          <p:cNvCxnSpPr/>
          <p:nvPr/>
        </p:nvCxnSpPr>
        <p:spPr>
          <a:xfrm flipV="1">
            <a:off x="6192175" y="4500979"/>
            <a:ext cx="297402" cy="810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E29C32-B913-4951-AED7-55805D2683E1}"/>
              </a:ext>
            </a:extLst>
          </p:cNvPr>
          <p:cNvSpPr txBox="1"/>
          <p:nvPr/>
        </p:nvSpPr>
        <p:spPr>
          <a:xfrm>
            <a:off x="6421608" y="4783181"/>
            <a:ext cx="185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Direction of Flight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EBAC9C-F18A-46C5-8CAA-7987181163F4}"/>
              </a:ext>
            </a:extLst>
          </p:cNvPr>
          <p:cNvCxnSpPr>
            <a:cxnSpLocks/>
          </p:cNvCxnSpPr>
          <p:nvPr/>
        </p:nvCxnSpPr>
        <p:spPr>
          <a:xfrm>
            <a:off x="6861640" y="3429000"/>
            <a:ext cx="1035367" cy="222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6DA52D-C8EA-40C3-9AF5-C61F090DEAD7}"/>
              </a:ext>
            </a:extLst>
          </p:cNvPr>
          <p:cNvSpPr txBox="1"/>
          <p:nvPr/>
        </p:nvSpPr>
        <p:spPr>
          <a:xfrm>
            <a:off x="7210601" y="318003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A1074D-97AA-4B46-BC95-5981A30A3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75" t="10573" r="27397" b="8415"/>
          <a:stretch/>
        </p:blipFill>
        <p:spPr>
          <a:xfrm>
            <a:off x="4838331" y="1095536"/>
            <a:ext cx="4061532" cy="57890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AADE9A-49D0-4662-8C5B-172BE1254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27" t="12169" r="27822" b="10939"/>
          <a:stretch/>
        </p:blipFill>
        <p:spPr>
          <a:xfrm>
            <a:off x="5200450" y="1276782"/>
            <a:ext cx="3504106" cy="5273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EE97A4-B3BF-4036-BB52-110518185C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33" t="12009" r="29781" b="11289"/>
          <a:stretch/>
        </p:blipFill>
        <p:spPr>
          <a:xfrm>
            <a:off x="5200450" y="1312292"/>
            <a:ext cx="3473422" cy="52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0E79-D7EF-485E-A613-1FBD0439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E35-1141-43CE-88E0-44DB1643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3914775" cy="4525963"/>
          </a:xfrm>
        </p:spPr>
        <p:txBody>
          <a:bodyPr/>
          <a:lstStyle/>
          <a:p>
            <a:r>
              <a:rPr lang="en-US" dirty="0"/>
              <a:t>We get other hints from basic deduction</a:t>
            </a:r>
          </a:p>
          <a:p>
            <a:pPr lvl="1"/>
            <a:r>
              <a:rPr lang="en-US" dirty="0"/>
              <a:t>If the bomb had hit the ground, it </a:t>
            </a:r>
            <a:r>
              <a:rPr lang="en-US" i="1" dirty="0"/>
              <a:t>likely</a:t>
            </a:r>
            <a:r>
              <a:rPr lang="en-US" dirty="0"/>
              <a:t> would have exploded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51B8C-1A08-41AA-B106-F0C3182CE45D}"/>
              </a:ext>
            </a:extLst>
          </p:cNvPr>
          <p:cNvSpPr txBox="1"/>
          <p:nvPr/>
        </p:nvSpPr>
        <p:spPr>
          <a:xfrm>
            <a:off x="457200" y="3429000"/>
            <a:ext cx="3910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can use these to modify the probability map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C0929-53E6-4019-98F0-F6E85128B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09" t="11797" r="28192" b="9594"/>
          <a:stretch/>
        </p:blipFill>
        <p:spPr>
          <a:xfrm>
            <a:off x="5326601" y="1417638"/>
            <a:ext cx="3480047" cy="5247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A31DE0-EBC9-456A-946B-06A247597D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8" t="11780" r="28021" b="10671"/>
          <a:stretch/>
        </p:blipFill>
        <p:spPr>
          <a:xfrm>
            <a:off x="5264459" y="1408760"/>
            <a:ext cx="3595457" cy="53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09DF-FEB4-43F8-99D6-D3DA60D9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7FCC-0C48-4056-BB45-9B90325F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dirty="0"/>
              <a:t>We then pick the highest-probability area(s) to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7A118-B730-4E51-A155-55CDEE656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10671" r="27716" b="8997"/>
          <a:stretch/>
        </p:blipFill>
        <p:spPr>
          <a:xfrm>
            <a:off x="2938508" y="2076457"/>
            <a:ext cx="3266983" cy="47815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A7359A-EBD0-4D12-A77E-51F41E4137E6}"/>
              </a:ext>
            </a:extLst>
          </p:cNvPr>
          <p:cNvSpPr/>
          <p:nvPr/>
        </p:nvSpPr>
        <p:spPr>
          <a:xfrm rot="977489">
            <a:off x="5442012" y="4385570"/>
            <a:ext cx="159799" cy="523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E2C4E7-E761-4DA5-AEAD-15150CFC2FB6}"/>
              </a:ext>
            </a:extLst>
          </p:cNvPr>
          <p:cNvSpPr/>
          <p:nvPr/>
        </p:nvSpPr>
        <p:spPr>
          <a:xfrm rot="1109181">
            <a:off x="4264330" y="4796640"/>
            <a:ext cx="124288" cy="239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60553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5898</TotalTime>
  <Words>475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696</vt:lpstr>
      <vt:lpstr>Statistical Navigation</vt:lpstr>
      <vt:lpstr>Origins</vt:lpstr>
      <vt:lpstr>Operation Chrome Dome</vt:lpstr>
      <vt:lpstr>Operation Chrome Dome</vt:lpstr>
      <vt:lpstr>Palomares Incident</vt:lpstr>
      <vt:lpstr>Palomares Incident</vt:lpstr>
      <vt:lpstr>Palomares Incident</vt:lpstr>
      <vt:lpstr>Palomares Incident</vt:lpstr>
      <vt:lpstr>Palomares Incident</vt:lpstr>
      <vt:lpstr>Palomares Incident</vt:lpstr>
      <vt:lpstr>Palomares Incident</vt:lpstr>
      <vt:lpstr>Bayesian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Navigation</dc:title>
  <dc:creator>Carlos</dc:creator>
  <cp:lastModifiedBy>Gross Jones, Carlos M (US 313G)</cp:lastModifiedBy>
  <cp:revision>22</cp:revision>
  <dcterms:created xsi:type="dcterms:W3CDTF">2020-07-06T09:39:41Z</dcterms:created>
  <dcterms:modified xsi:type="dcterms:W3CDTF">2021-03-20T03:50:30Z</dcterms:modified>
</cp:coreProperties>
</file>