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2" r:id="rId13"/>
    <p:sldId id="273" r:id="rId14"/>
    <p:sldId id="274" r:id="rId15"/>
    <p:sldId id="270" r:id="rId16"/>
    <p:sldId id="271" r:id="rId17"/>
    <p:sldId id="276" r:id="rId18"/>
    <p:sldId id="275" r:id="rId19"/>
    <p:sldId id="278" r:id="rId20"/>
    <p:sldId id="267" r:id="rId21"/>
    <p:sldId id="268" r:id="rId2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43DE2-7AFE-4BDE-904B-1C178B96FD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079" y="395966"/>
            <a:ext cx="11454492" cy="536121"/>
          </a:xfrm>
        </p:spPr>
        <p:txBody>
          <a:bodyPr anchor="ctr">
            <a:noAutofit/>
          </a:bodyPr>
          <a:lstStyle>
            <a:lvl1pPr algn="l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AFFD1B-33FE-44A2-9616-B5F2E3667F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1821" y="3094265"/>
            <a:ext cx="5660572" cy="2490106"/>
          </a:xfrm>
        </p:spPr>
        <p:txBody>
          <a:bodyPr anchor="ctr">
            <a:noAutofit/>
          </a:bodyPr>
          <a:lstStyle>
            <a:lvl1pPr marL="0" indent="0" algn="l"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PE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9E9A0DB-1F97-4F6C-B07E-0A7904A5750F}"/>
              </a:ext>
            </a:extLst>
          </p:cNvPr>
          <p:cNvCxnSpPr/>
          <p:nvPr userDrawn="1"/>
        </p:nvCxnSpPr>
        <p:spPr>
          <a:xfrm>
            <a:off x="302079" y="277586"/>
            <a:ext cx="114544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32B4A58-1E1B-4D01-9F61-78C780AB9E25}"/>
              </a:ext>
            </a:extLst>
          </p:cNvPr>
          <p:cNvCxnSpPr/>
          <p:nvPr userDrawn="1"/>
        </p:nvCxnSpPr>
        <p:spPr>
          <a:xfrm>
            <a:off x="302079" y="1066796"/>
            <a:ext cx="114544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766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584EB0-020D-442A-BFAE-F7348F048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137E-7225-4839-B035-0D28F7655C16}" type="datetimeFigureOut">
              <a:rPr lang="es-PE" smtClean="0"/>
              <a:t>20/10/2017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3FED255-AFCB-4C4F-A01A-993C97B3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5B6FF3-C5EC-4651-964F-EED89DE0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E53C-2FB0-4024-9727-4155767408C3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3E00142-4F36-4063-9C59-B3F82F2AE9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079" y="395966"/>
            <a:ext cx="11454492" cy="536121"/>
          </a:xfrm>
        </p:spPr>
        <p:txBody>
          <a:bodyPr anchor="ctr">
            <a:noAutofit/>
          </a:bodyPr>
          <a:lstStyle>
            <a:lvl1pPr algn="l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8DE209E0-67A8-43DC-97D9-1153871BF75E}"/>
              </a:ext>
            </a:extLst>
          </p:cNvPr>
          <p:cNvCxnSpPr/>
          <p:nvPr userDrawn="1"/>
        </p:nvCxnSpPr>
        <p:spPr>
          <a:xfrm>
            <a:off x="302079" y="277586"/>
            <a:ext cx="114544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C8F274DD-EFCB-4E8E-A7FB-A3D2920FC702}"/>
              </a:ext>
            </a:extLst>
          </p:cNvPr>
          <p:cNvCxnSpPr/>
          <p:nvPr userDrawn="1"/>
        </p:nvCxnSpPr>
        <p:spPr>
          <a:xfrm>
            <a:off x="302079" y="1066796"/>
            <a:ext cx="114544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8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1F8D3A9-9E59-4A35-8C27-057A72156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52BC88-C3BD-48F6-9FA5-C682FA3AA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C17C1A-66E6-4324-A82E-245118AB1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137E-7225-4839-B035-0D28F7655C16}" type="datetimeFigureOut">
              <a:rPr lang="es-PE" smtClean="0"/>
              <a:t>20/10/2017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5A574B-4888-4805-A460-3B6F53F9E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E76A53-5DC6-4CED-9AAC-08D044300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5E53C-2FB0-4024-9727-4155767408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287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E3134-9FDD-4298-B2CE-EF5DD421C3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/>
              <a:t>DATA SCIENCE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1CEA0F-94B6-400E-B9C2-A6E269710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MACHINE LEARNING</a:t>
            </a:r>
          </a:p>
          <a:p>
            <a:r>
              <a:rPr lang="es-PE" sz="3600" i="1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3756544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4C15A-B111-4B2A-B02E-3EBFD6B4D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SUPERVISED LEARNING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832AD9A-F5BE-4B85-BEF3-68E4A26F602C}"/>
              </a:ext>
            </a:extLst>
          </p:cNvPr>
          <p:cNvSpPr txBox="1"/>
          <p:nvPr/>
        </p:nvSpPr>
        <p:spPr>
          <a:xfrm>
            <a:off x="403654" y="1622854"/>
            <a:ext cx="1135291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Predictores X</a:t>
            </a:r>
          </a:p>
          <a:p>
            <a:pPr marL="742950" lvl="1" indent="-285750">
              <a:buFontTx/>
              <a:buChar char="-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También se conoce como </a:t>
            </a:r>
            <a:r>
              <a:rPr lang="es-PE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, variables independientes, inputs, </a:t>
            </a:r>
            <a:r>
              <a:rPr lang="es-PE" sz="2000" dirty="0" err="1">
                <a:latin typeface="Arial" panose="020B0604020202020204" pitchFamily="34" charset="0"/>
                <a:cs typeface="Arial" panose="020B0604020202020204" pitchFamily="34" charset="0"/>
              </a:rPr>
              <a:t>regresores</a:t>
            </a: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, atributos, entre otros</a:t>
            </a:r>
          </a:p>
          <a:p>
            <a:pPr marL="285750" indent="-285750">
              <a:spcBef>
                <a:spcPts val="1800"/>
              </a:spcBef>
              <a:buFontTx/>
              <a:buChar char="-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Respuesta y</a:t>
            </a:r>
          </a:p>
          <a:p>
            <a:pPr marL="742950" lvl="1" indent="-285750">
              <a:buFontTx/>
              <a:buChar char="-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También se conoce como </a:t>
            </a:r>
            <a:r>
              <a:rPr lang="es-PE" sz="2000" dirty="0" err="1">
                <a:latin typeface="Arial" panose="020B0604020202020204" pitchFamily="34" charset="0"/>
                <a:cs typeface="Arial" panose="020B0604020202020204" pitchFamily="34" charset="0"/>
              </a:rPr>
              <a:t>outcome</a:t>
            </a: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, target, variable dependiente, entre otros</a:t>
            </a:r>
          </a:p>
          <a:p>
            <a:pPr marL="285750" indent="-285750">
              <a:spcBef>
                <a:spcPts val="1800"/>
              </a:spcBef>
              <a:buFontTx/>
              <a:buChar char="-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Si y es continuo </a:t>
            </a: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Regresión</a:t>
            </a:r>
          </a:p>
          <a:p>
            <a:pPr marL="742950" lvl="1" indent="-285750">
              <a:buFontTx/>
              <a:buChar char="-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Por ejemplo: precio, ingresos</a:t>
            </a:r>
          </a:p>
          <a:p>
            <a:pPr marL="285750" indent="-285750">
              <a:spcBef>
                <a:spcPts val="1800"/>
              </a:spcBef>
              <a:buFontTx/>
              <a:buChar char="-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 y es categórico  Clasificación</a:t>
            </a:r>
          </a:p>
          <a:p>
            <a:pPr marL="742950" lvl="1" indent="-285750">
              <a:buFontTx/>
              <a:buChar char="-"/>
            </a:pPr>
            <a:r>
              <a:rPr lang="es-P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Cancer</a:t>
            </a: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/no cáncer, </a:t>
            </a:r>
            <a:r>
              <a:rPr lang="es-P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digitos</a:t>
            </a: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0,9</a:t>
            </a:r>
          </a:p>
          <a:p>
            <a:pPr marL="285750" indent="-285750">
              <a:spcBef>
                <a:spcPts val="1800"/>
              </a:spcBef>
              <a:buFontTx/>
              <a:buChar char="-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La información se compone de observaciones (predictores asociados a un target)</a:t>
            </a:r>
            <a:endParaRPr lang="es-P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277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4C15A-B111-4B2A-B02E-3EBFD6B4D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SUPERVISED LEARNING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832AD9A-F5BE-4B85-BEF3-68E4A26F602C}"/>
              </a:ext>
            </a:extLst>
          </p:cNvPr>
          <p:cNvSpPr txBox="1"/>
          <p:nvPr/>
        </p:nvSpPr>
        <p:spPr>
          <a:xfrm>
            <a:off x="302079" y="1507525"/>
            <a:ext cx="1135291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Predecir si una persona sobrevivirá un ataque terrorista</a:t>
            </a:r>
          </a:p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Predecir si un niño desarrollará una infección</a:t>
            </a:r>
          </a:p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Predecir el precio de una acción en la bolsa de valores</a:t>
            </a:r>
          </a:p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Predecir el número de habitaciones de una casa</a:t>
            </a:r>
          </a:p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Predecir la tasa de interés de una persona al pedir un préstamo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E2A6EB6-2E12-4B84-BC6B-78136B7B02C6}"/>
              </a:ext>
            </a:extLst>
          </p:cNvPr>
          <p:cNvSpPr txBox="1"/>
          <p:nvPr/>
        </p:nvSpPr>
        <p:spPr>
          <a:xfrm>
            <a:off x="8773296" y="1210962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Clasificación o Regresión</a:t>
            </a:r>
          </a:p>
        </p:txBody>
      </p:sp>
    </p:spTree>
    <p:extLst>
      <p:ext uri="{BB962C8B-B14F-4D97-AF65-F5344CB8AC3E}">
        <p14:creationId xmlns:p14="http://schemas.microsoft.com/office/powerpoint/2010/main" val="2354655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4C15A-B111-4B2A-B02E-3EBFD6B4D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SUPERVISED LEARNING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832AD9A-F5BE-4B85-BEF3-68E4A26F602C}"/>
              </a:ext>
            </a:extLst>
          </p:cNvPr>
          <p:cNvSpPr txBox="1"/>
          <p:nvPr/>
        </p:nvSpPr>
        <p:spPr>
          <a:xfrm>
            <a:off x="403654" y="1622854"/>
            <a:ext cx="1135291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PE" sz="2800" dirty="0">
                <a:latin typeface="Arial" panose="020B0604020202020204" pitchFamily="34" charset="0"/>
                <a:cs typeface="Arial" panose="020B0604020202020204" pitchFamily="34" charset="0"/>
              </a:rPr>
              <a:t>52 cartas en un maso</a:t>
            </a:r>
          </a:p>
          <a:p>
            <a:pPr marL="285750" indent="-285750">
              <a:spcBef>
                <a:spcPts val="1800"/>
              </a:spcBef>
              <a:buFontTx/>
              <a:buChar char="-"/>
            </a:pPr>
            <a:r>
              <a:rPr lang="es-PE" sz="2800" dirty="0">
                <a:latin typeface="Arial" panose="020B0604020202020204" pitchFamily="34" charset="0"/>
                <a:cs typeface="Arial" panose="020B0604020202020204" pitchFamily="34" charset="0"/>
              </a:rPr>
              <a:t>Saco 13 cartas del maso (test set)</a:t>
            </a:r>
          </a:p>
          <a:p>
            <a:pPr marL="285750" indent="-285750">
              <a:spcBef>
                <a:spcPts val="1800"/>
              </a:spcBef>
              <a:buFontTx/>
              <a:buChar char="-"/>
            </a:pPr>
            <a:r>
              <a:rPr lang="es-PE" sz="2800" dirty="0">
                <a:latin typeface="Arial" panose="020B0604020202020204" pitchFamily="34" charset="0"/>
                <a:cs typeface="Arial" panose="020B0604020202020204" pitchFamily="34" charset="0"/>
              </a:rPr>
              <a:t>Su tarea consiste en:</a:t>
            </a:r>
          </a:p>
          <a:p>
            <a:pPr marL="742950" lvl="1" indent="-285750">
              <a:buFontTx/>
              <a:buChar char="-"/>
            </a:pPr>
            <a:r>
              <a:rPr lang="es-PE" sz="2800" dirty="0">
                <a:latin typeface="Arial" panose="020B0604020202020204" pitchFamily="34" charset="0"/>
                <a:cs typeface="Arial" panose="020B0604020202020204" pitchFamily="34" charset="0"/>
              </a:rPr>
              <a:t>Sin preguntar si la carta es un diamante o no un diamante, tienes que definir dos preguntas que puedas preguntar sobre cada una de las cartas para determinar si es un diamante o no</a:t>
            </a:r>
          </a:p>
          <a:p>
            <a:pPr marL="742950" lvl="1" indent="-285750">
              <a:buFontTx/>
              <a:buChar char="-"/>
            </a:pPr>
            <a:r>
              <a:rPr lang="es-PE" sz="2800" dirty="0">
                <a:latin typeface="Arial" panose="020B0604020202020204" pitchFamily="34" charset="0"/>
                <a:cs typeface="Arial" panose="020B0604020202020204" pitchFamily="34" charset="0"/>
              </a:rPr>
              <a:t>Tienes 5 minutos</a:t>
            </a:r>
          </a:p>
        </p:txBody>
      </p:sp>
    </p:spTree>
    <p:extLst>
      <p:ext uri="{BB962C8B-B14F-4D97-AF65-F5344CB8AC3E}">
        <p14:creationId xmlns:p14="http://schemas.microsoft.com/office/powerpoint/2010/main" val="1305023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4C15A-B111-4B2A-B02E-3EBFD6B4D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SUPERVISED LEARNING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13A0A5-BB99-48FB-BB64-CFDFC72E7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440" y="1953151"/>
            <a:ext cx="297327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19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4C15A-B111-4B2A-B02E-3EBFD6B4D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SUPERVISED LEARNING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A88CFFE-DBA3-434A-B4CB-88281461AA0F}"/>
              </a:ext>
            </a:extLst>
          </p:cNvPr>
          <p:cNvSpPr txBox="1"/>
          <p:nvPr/>
        </p:nvSpPr>
        <p:spPr>
          <a:xfrm>
            <a:off x="884643" y="1554835"/>
            <a:ext cx="98448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Pero no todos los problemas pueden ser solucionados por un conjunto de reglas o preguntas, existen problemas mucho más complejos</a:t>
            </a:r>
          </a:p>
        </p:txBody>
      </p:sp>
    </p:spTree>
    <p:extLst>
      <p:ext uri="{BB962C8B-B14F-4D97-AF65-F5344CB8AC3E}">
        <p14:creationId xmlns:p14="http://schemas.microsoft.com/office/powerpoint/2010/main" val="2859223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4C15A-B111-4B2A-B02E-3EBFD6B4D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SUPERVISED LEARNING – MÉTRICAS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99AFD7E-DFEB-4F53-9B89-F733DC2543F2}"/>
              </a:ext>
            </a:extLst>
          </p:cNvPr>
          <p:cNvSpPr txBox="1"/>
          <p:nvPr/>
        </p:nvSpPr>
        <p:spPr>
          <a:xfrm>
            <a:off x="803175" y="2092734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Predigo como X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2649907-0827-4127-B932-783915B228E0}"/>
              </a:ext>
            </a:extLst>
          </p:cNvPr>
          <p:cNvSpPr txBox="1"/>
          <p:nvPr/>
        </p:nvSpPr>
        <p:spPr>
          <a:xfrm>
            <a:off x="3266303" y="2085548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Predigo como 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8E89C13-9AC4-4E59-A037-0CE81E0E887F}"/>
              </a:ext>
            </a:extLst>
          </p:cNvPr>
          <p:cNvSpPr txBox="1"/>
          <p:nvPr/>
        </p:nvSpPr>
        <p:spPr>
          <a:xfrm>
            <a:off x="1606376" y="2809107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4B41313-FF9A-4EF9-88CC-6156D3D3A057}"/>
              </a:ext>
            </a:extLst>
          </p:cNvPr>
          <p:cNvSpPr txBox="1"/>
          <p:nvPr/>
        </p:nvSpPr>
        <p:spPr>
          <a:xfrm>
            <a:off x="1301484" y="3218826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FBE54AE-2858-425A-8D19-61FECE46C762}"/>
              </a:ext>
            </a:extLst>
          </p:cNvPr>
          <p:cNvSpPr txBox="1"/>
          <p:nvPr/>
        </p:nvSpPr>
        <p:spPr>
          <a:xfrm>
            <a:off x="1606376" y="352660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2CD50F5-4D8D-4B66-810E-3EB6B3E33D00}"/>
              </a:ext>
            </a:extLst>
          </p:cNvPr>
          <p:cNvSpPr txBox="1"/>
          <p:nvPr/>
        </p:nvSpPr>
        <p:spPr>
          <a:xfrm>
            <a:off x="1013160" y="3583237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5FC4E12-9E94-4391-BF4C-2AAE7B688F86}"/>
              </a:ext>
            </a:extLst>
          </p:cNvPr>
          <p:cNvSpPr txBox="1"/>
          <p:nvPr/>
        </p:nvSpPr>
        <p:spPr>
          <a:xfrm>
            <a:off x="988447" y="291104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B4C5157-0413-4F2F-B2BD-C2482112D6F2}"/>
              </a:ext>
            </a:extLst>
          </p:cNvPr>
          <p:cNvSpPr txBox="1"/>
          <p:nvPr/>
        </p:nvSpPr>
        <p:spPr>
          <a:xfrm>
            <a:off x="1379745" y="389101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B8832BC-1874-4F36-8E40-9C7A3B2CB12B}"/>
              </a:ext>
            </a:extLst>
          </p:cNvPr>
          <p:cNvSpPr txBox="1"/>
          <p:nvPr/>
        </p:nvSpPr>
        <p:spPr>
          <a:xfrm>
            <a:off x="1898913" y="4063317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602CD94-8F99-4178-A451-3182138A8B80}"/>
              </a:ext>
            </a:extLst>
          </p:cNvPr>
          <p:cNvSpPr txBox="1"/>
          <p:nvPr/>
        </p:nvSpPr>
        <p:spPr>
          <a:xfrm>
            <a:off x="1857725" y="3191932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0C54B31-DBF6-48BC-BAC3-0A59F96F78DD}"/>
              </a:ext>
            </a:extLst>
          </p:cNvPr>
          <p:cNvSpPr txBox="1"/>
          <p:nvPr/>
        </p:nvSpPr>
        <p:spPr>
          <a:xfrm>
            <a:off x="2042982" y="371713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E3B9351-C650-475F-8A60-1A8BBD044F56}"/>
              </a:ext>
            </a:extLst>
          </p:cNvPr>
          <p:cNvSpPr txBox="1"/>
          <p:nvPr/>
        </p:nvSpPr>
        <p:spPr>
          <a:xfrm>
            <a:off x="2080052" y="282061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38250AB-A6F3-44D9-8343-F728F908E314}"/>
              </a:ext>
            </a:extLst>
          </p:cNvPr>
          <p:cNvSpPr txBox="1"/>
          <p:nvPr/>
        </p:nvSpPr>
        <p:spPr>
          <a:xfrm>
            <a:off x="699984" y="331307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0F9FD72-B313-4C7E-BEDF-88AC8092C9AD}"/>
              </a:ext>
            </a:extLst>
          </p:cNvPr>
          <p:cNvSpPr txBox="1"/>
          <p:nvPr/>
        </p:nvSpPr>
        <p:spPr>
          <a:xfrm>
            <a:off x="942956" y="401570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D1988E5-1A3E-40F9-8134-259CC94A666A}"/>
              </a:ext>
            </a:extLst>
          </p:cNvPr>
          <p:cNvSpPr txBox="1"/>
          <p:nvPr/>
        </p:nvSpPr>
        <p:spPr>
          <a:xfrm>
            <a:off x="1486883" y="4323477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919DE6F-54C4-474E-88B1-749F3C9AEFC3}"/>
              </a:ext>
            </a:extLst>
          </p:cNvPr>
          <p:cNvSpPr txBox="1"/>
          <p:nvPr/>
        </p:nvSpPr>
        <p:spPr>
          <a:xfrm>
            <a:off x="3388539" y="2932426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5A37227-CAC7-4367-8F0F-84C374460725}"/>
              </a:ext>
            </a:extLst>
          </p:cNvPr>
          <p:cNvSpPr txBox="1"/>
          <p:nvPr/>
        </p:nvSpPr>
        <p:spPr>
          <a:xfrm>
            <a:off x="3724978" y="3123296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4BEFCCF-8703-41DF-AEDF-07200E2267E1}"/>
              </a:ext>
            </a:extLst>
          </p:cNvPr>
          <p:cNvSpPr txBox="1"/>
          <p:nvPr/>
        </p:nvSpPr>
        <p:spPr>
          <a:xfrm>
            <a:off x="3494273" y="3361536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8B73EA8-9677-4E5F-93DE-2548CAF269C1}"/>
              </a:ext>
            </a:extLst>
          </p:cNvPr>
          <p:cNvSpPr txBox="1"/>
          <p:nvPr/>
        </p:nvSpPr>
        <p:spPr>
          <a:xfrm>
            <a:off x="3987209" y="3491672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FD72C5B-1A38-4353-AABA-C2B93E49626D}"/>
              </a:ext>
            </a:extLst>
          </p:cNvPr>
          <p:cNvSpPr txBox="1"/>
          <p:nvPr/>
        </p:nvSpPr>
        <p:spPr>
          <a:xfrm>
            <a:off x="3660663" y="3712865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F357BE3-6F75-46C0-AE90-C54DD90EB27D}"/>
              </a:ext>
            </a:extLst>
          </p:cNvPr>
          <p:cNvSpPr txBox="1"/>
          <p:nvPr/>
        </p:nvSpPr>
        <p:spPr>
          <a:xfrm>
            <a:off x="4120307" y="3207647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0903C63-8BBE-4462-B02E-738CD98E33B4}"/>
              </a:ext>
            </a:extLst>
          </p:cNvPr>
          <p:cNvSpPr txBox="1"/>
          <p:nvPr/>
        </p:nvSpPr>
        <p:spPr>
          <a:xfrm>
            <a:off x="3984791" y="2897735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6FF3B62-5712-4A61-83D1-FC1C6E54334B}"/>
              </a:ext>
            </a:extLst>
          </p:cNvPr>
          <p:cNvSpPr txBox="1"/>
          <p:nvPr/>
        </p:nvSpPr>
        <p:spPr>
          <a:xfrm>
            <a:off x="4152559" y="3877986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B188E09-43B8-4B58-A44A-085C55A04A81}"/>
              </a:ext>
            </a:extLst>
          </p:cNvPr>
          <p:cNvSpPr txBox="1"/>
          <p:nvPr/>
        </p:nvSpPr>
        <p:spPr>
          <a:xfrm>
            <a:off x="3307311" y="3767518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2A83381-B651-4BA2-B76F-7573451E21D5}"/>
              </a:ext>
            </a:extLst>
          </p:cNvPr>
          <p:cNvSpPr txBox="1"/>
          <p:nvPr/>
        </p:nvSpPr>
        <p:spPr>
          <a:xfrm>
            <a:off x="3884053" y="407656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29C400F-351B-45E8-A4D5-A00E5F08C29E}"/>
              </a:ext>
            </a:extLst>
          </p:cNvPr>
          <p:cNvSpPr txBox="1"/>
          <p:nvPr/>
        </p:nvSpPr>
        <p:spPr>
          <a:xfrm>
            <a:off x="4416046" y="3645560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CFE70D3F-CBE9-4655-A12A-AF7F5053C81A}"/>
              </a:ext>
            </a:extLst>
          </p:cNvPr>
          <p:cNvCxnSpPr/>
          <p:nvPr/>
        </p:nvCxnSpPr>
        <p:spPr>
          <a:xfrm>
            <a:off x="2858530" y="2118500"/>
            <a:ext cx="0" cy="2651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8D2C4C3-6796-42A0-A595-7CC51F2E9D5C}"/>
              </a:ext>
            </a:extLst>
          </p:cNvPr>
          <p:cNvSpPr txBox="1"/>
          <p:nvPr/>
        </p:nvSpPr>
        <p:spPr>
          <a:xfrm>
            <a:off x="3502140" y="4148545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DB31727A-BCCA-4969-8016-9AC10C7B2E1A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9378779" y="2243985"/>
            <a:ext cx="0" cy="29458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2A0787F5-BDEA-4C91-8EF9-C1A9EED20905}"/>
              </a:ext>
            </a:extLst>
          </p:cNvPr>
          <p:cNvCxnSpPr>
            <a:cxnSpLocks/>
          </p:cNvCxnSpPr>
          <p:nvPr/>
        </p:nvCxnSpPr>
        <p:spPr>
          <a:xfrm>
            <a:off x="7587049" y="3719330"/>
            <a:ext cx="357522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0A0BA1D1-03B2-482B-BEC3-EC4984CE6F64}"/>
              </a:ext>
            </a:extLst>
          </p:cNvPr>
          <p:cNvSpPr/>
          <p:nvPr/>
        </p:nvSpPr>
        <p:spPr>
          <a:xfrm>
            <a:off x="7595287" y="2248933"/>
            <a:ext cx="3566984" cy="2940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2E2CBA3C-EA8E-48D4-90EA-CFABDB2B02D4}"/>
              </a:ext>
            </a:extLst>
          </p:cNvPr>
          <p:cNvSpPr txBox="1"/>
          <p:nvPr/>
        </p:nvSpPr>
        <p:spPr>
          <a:xfrm>
            <a:off x="9049538" y="143462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0D1CD998-84A2-44C7-A0E9-5DDD72D93A52}"/>
              </a:ext>
            </a:extLst>
          </p:cNvPr>
          <p:cNvSpPr txBox="1"/>
          <p:nvPr/>
        </p:nvSpPr>
        <p:spPr>
          <a:xfrm rot="16200000">
            <a:off x="5915299" y="352280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PREDECIDO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70BD2D79-69E5-44C5-BAFF-D8592A9D99C1}"/>
              </a:ext>
            </a:extLst>
          </p:cNvPr>
          <p:cNvSpPr txBox="1"/>
          <p:nvPr/>
        </p:nvSpPr>
        <p:spPr>
          <a:xfrm>
            <a:off x="7117260" y="27475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3E15A194-FB1B-451D-91DB-FE70E9885D17}"/>
              </a:ext>
            </a:extLst>
          </p:cNvPr>
          <p:cNvSpPr txBox="1"/>
          <p:nvPr/>
        </p:nvSpPr>
        <p:spPr>
          <a:xfrm>
            <a:off x="8365293" y="17717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878BE04D-E50F-438C-AE8D-F7BD7872077C}"/>
              </a:ext>
            </a:extLst>
          </p:cNvPr>
          <p:cNvSpPr txBox="1"/>
          <p:nvPr/>
        </p:nvSpPr>
        <p:spPr>
          <a:xfrm>
            <a:off x="7141045" y="44282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E53D1D50-9DB8-4516-87F0-77DF12A62E6D}"/>
              </a:ext>
            </a:extLst>
          </p:cNvPr>
          <p:cNvSpPr txBox="1"/>
          <p:nvPr/>
        </p:nvSpPr>
        <p:spPr>
          <a:xfrm>
            <a:off x="10221096" y="17717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9AABD7F4-994B-4869-97F5-509D58FAE273}"/>
              </a:ext>
            </a:extLst>
          </p:cNvPr>
          <p:cNvSpPr txBox="1"/>
          <p:nvPr/>
        </p:nvSpPr>
        <p:spPr>
          <a:xfrm>
            <a:off x="8305982" y="28206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D063F3CE-6A72-4ED4-8027-ED320073BC0A}"/>
              </a:ext>
            </a:extLst>
          </p:cNvPr>
          <p:cNvSpPr txBox="1"/>
          <p:nvPr/>
        </p:nvSpPr>
        <p:spPr>
          <a:xfrm>
            <a:off x="10189157" y="28091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885AFD5A-9C02-41B1-BF83-B852E66D9F87}"/>
              </a:ext>
            </a:extLst>
          </p:cNvPr>
          <p:cNvSpPr txBox="1"/>
          <p:nvPr/>
        </p:nvSpPr>
        <p:spPr>
          <a:xfrm>
            <a:off x="8342451" y="4371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A1F45C5C-5E9E-4FC8-9370-ACFD00A6CD27}"/>
              </a:ext>
            </a:extLst>
          </p:cNvPr>
          <p:cNvSpPr txBox="1"/>
          <p:nvPr/>
        </p:nvSpPr>
        <p:spPr>
          <a:xfrm>
            <a:off x="10225626" y="4359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7191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4C15A-B111-4B2A-B02E-3EBFD6B4D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SUPERVISED LEARNING – MÉTRICAS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DB31727A-BCCA-4969-8016-9AC10C7B2E1A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3052117" y="2515833"/>
            <a:ext cx="0" cy="29458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2A0787F5-BDEA-4C91-8EF9-C1A9EED20905}"/>
              </a:ext>
            </a:extLst>
          </p:cNvPr>
          <p:cNvCxnSpPr>
            <a:cxnSpLocks/>
          </p:cNvCxnSpPr>
          <p:nvPr/>
        </p:nvCxnSpPr>
        <p:spPr>
          <a:xfrm>
            <a:off x="1260387" y="3991178"/>
            <a:ext cx="357522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0A0BA1D1-03B2-482B-BEC3-EC4984CE6F64}"/>
              </a:ext>
            </a:extLst>
          </p:cNvPr>
          <p:cNvSpPr/>
          <p:nvPr/>
        </p:nvSpPr>
        <p:spPr>
          <a:xfrm>
            <a:off x="1268625" y="2520781"/>
            <a:ext cx="3566984" cy="2940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2E2CBA3C-EA8E-48D4-90EA-CFABDB2B02D4}"/>
              </a:ext>
            </a:extLst>
          </p:cNvPr>
          <p:cNvSpPr txBox="1"/>
          <p:nvPr/>
        </p:nvSpPr>
        <p:spPr>
          <a:xfrm>
            <a:off x="2722876" y="170647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0D1CD998-84A2-44C7-A0E9-5DDD72D93A52}"/>
              </a:ext>
            </a:extLst>
          </p:cNvPr>
          <p:cNvSpPr txBox="1"/>
          <p:nvPr/>
        </p:nvSpPr>
        <p:spPr>
          <a:xfrm rot="16200000">
            <a:off x="-411363" y="379465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PREDECIDO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70BD2D79-69E5-44C5-BAFF-D8592A9D99C1}"/>
              </a:ext>
            </a:extLst>
          </p:cNvPr>
          <p:cNvSpPr txBox="1"/>
          <p:nvPr/>
        </p:nvSpPr>
        <p:spPr>
          <a:xfrm>
            <a:off x="790598" y="3019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3E15A194-FB1B-451D-91DB-FE70E9885D17}"/>
              </a:ext>
            </a:extLst>
          </p:cNvPr>
          <p:cNvSpPr txBox="1"/>
          <p:nvPr/>
        </p:nvSpPr>
        <p:spPr>
          <a:xfrm>
            <a:off x="2038631" y="20435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878BE04D-E50F-438C-AE8D-F7BD7872077C}"/>
              </a:ext>
            </a:extLst>
          </p:cNvPr>
          <p:cNvSpPr txBox="1"/>
          <p:nvPr/>
        </p:nvSpPr>
        <p:spPr>
          <a:xfrm>
            <a:off x="814383" y="47000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E53D1D50-9DB8-4516-87F0-77DF12A62E6D}"/>
              </a:ext>
            </a:extLst>
          </p:cNvPr>
          <p:cNvSpPr txBox="1"/>
          <p:nvPr/>
        </p:nvSpPr>
        <p:spPr>
          <a:xfrm>
            <a:off x="3894434" y="20435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9AABD7F4-994B-4869-97F5-509D58FAE273}"/>
              </a:ext>
            </a:extLst>
          </p:cNvPr>
          <p:cNvSpPr txBox="1"/>
          <p:nvPr/>
        </p:nvSpPr>
        <p:spPr>
          <a:xfrm>
            <a:off x="1979320" y="309246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D063F3CE-6A72-4ED4-8027-ED320073BC0A}"/>
              </a:ext>
            </a:extLst>
          </p:cNvPr>
          <p:cNvSpPr txBox="1"/>
          <p:nvPr/>
        </p:nvSpPr>
        <p:spPr>
          <a:xfrm>
            <a:off x="3862495" y="30809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885AFD5A-9C02-41B1-BF83-B852E66D9F87}"/>
              </a:ext>
            </a:extLst>
          </p:cNvPr>
          <p:cNvSpPr txBox="1"/>
          <p:nvPr/>
        </p:nvSpPr>
        <p:spPr>
          <a:xfrm>
            <a:off x="2015789" y="46429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A1F45C5C-5E9E-4FC8-9370-ACFD00A6CD27}"/>
              </a:ext>
            </a:extLst>
          </p:cNvPr>
          <p:cNvSpPr txBox="1"/>
          <p:nvPr/>
        </p:nvSpPr>
        <p:spPr>
          <a:xfrm>
            <a:off x="3898964" y="46314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46E1E8D-3596-4F29-9ABC-760DA4948DD8}"/>
                  </a:ext>
                </a:extLst>
              </p:cNvPr>
              <p:cNvSpPr txBox="1"/>
              <p:nvPr/>
            </p:nvSpPr>
            <p:spPr>
              <a:xfrm>
                <a:off x="5325773" y="3533900"/>
                <a:ext cx="6430798" cy="524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𝑜𝑏𝑠𝑒𝑟𝑣𝑎𝑐𝑖𝑜𝑛𝑒𝑠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𝑐𝑜𝑟𝑟𝑒𝑐𝑡𝑎𝑚𝑒𝑛𝑡𝑒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𝑖𝑑𝑒𝑛𝑡𝑖𝑓𝑖𝑐𝑎𝑑𝑎𝑠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𝑜𝑏𝑠𝑒𝑟𝑣𝑎𝑐𝑖𝑜𝑛𝑒𝑠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46E1E8D-3596-4F29-9ABC-760DA4948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73" y="3533900"/>
                <a:ext cx="6430798" cy="5247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475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4C15A-B111-4B2A-B02E-3EBFD6B4D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SUPERVISED LEARNING – MÉTRICAS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212D0F9-F7A2-4B7D-B7F4-09215E79006C}"/>
              </a:ext>
            </a:extLst>
          </p:cNvPr>
          <p:cNvSpPr txBox="1"/>
          <p:nvPr/>
        </p:nvSpPr>
        <p:spPr>
          <a:xfrm>
            <a:off x="165915" y="1366468"/>
            <a:ext cx="321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MATRIZ DE CONFUSIÓN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83560F4-9EB2-4174-97E5-099ADA62815F}"/>
              </a:ext>
            </a:extLst>
          </p:cNvPr>
          <p:cNvSpPr txBox="1"/>
          <p:nvPr/>
        </p:nvSpPr>
        <p:spPr>
          <a:xfrm>
            <a:off x="3738930" y="1307595"/>
            <a:ext cx="772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Es una matriz que nos permite visualizar el performance de una algoritmo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0E5C40-89D2-45C4-9E31-8523277F9E99}"/>
              </a:ext>
            </a:extLst>
          </p:cNvPr>
          <p:cNvSpPr txBox="1"/>
          <p:nvPr/>
        </p:nvSpPr>
        <p:spPr>
          <a:xfrm>
            <a:off x="165915" y="2007248"/>
            <a:ext cx="680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Imaginemos que construimos un algoritmo que identifica perros.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F4A642D-8399-49DF-AB97-03E8A844D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50" y="4773713"/>
            <a:ext cx="648000" cy="648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FC9B424-37D7-48DF-BA4A-475C266AE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750" y="3697237"/>
            <a:ext cx="973770" cy="648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34AC5B9-421B-4249-A366-EE1F0839B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2400" y="2776052"/>
            <a:ext cx="628105" cy="648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08CB0C6-A1F2-4EA3-965C-2525C8C2F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143" y="2713630"/>
            <a:ext cx="648000" cy="648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F4D9D46-7070-4D1F-BB0F-AB5AA20D66D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997"/>
          <a:stretch/>
        </p:blipFill>
        <p:spPr>
          <a:xfrm>
            <a:off x="510594" y="3744178"/>
            <a:ext cx="1109482" cy="6480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FB48952-8C55-40E1-8972-67BB3B47F3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5675" y="3722012"/>
            <a:ext cx="865113" cy="648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1EC66EA-FF6D-489E-9D3E-A421D81C09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090" y="5803248"/>
            <a:ext cx="628105" cy="6480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D519117-0EF7-477E-BCA9-A0F82E817A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58397" y="4769484"/>
            <a:ext cx="648000" cy="6480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E63DAA8-A0F3-409A-949D-1A5F32761F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89345" y="4773713"/>
            <a:ext cx="648000" cy="6480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20307097-DDED-42F4-A613-E5ADDFD50D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75777" y="5903690"/>
            <a:ext cx="561959" cy="64800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AD23D391-3E84-4795-AAF8-04BC7BE5645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97345" y="2725296"/>
            <a:ext cx="540000" cy="648000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29553DEF-4085-49FB-AF57-C26441C3EACA}"/>
              </a:ext>
            </a:extLst>
          </p:cNvPr>
          <p:cNvSpPr txBox="1"/>
          <p:nvPr/>
        </p:nvSpPr>
        <p:spPr>
          <a:xfrm>
            <a:off x="1611213" y="286463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perro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6253D37-91B6-4EBA-BB4D-C1AE543A7BC5}"/>
              </a:ext>
            </a:extLst>
          </p:cNvPr>
          <p:cNvSpPr txBox="1"/>
          <p:nvPr/>
        </p:nvSpPr>
        <p:spPr>
          <a:xfrm>
            <a:off x="1616519" y="594258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perro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FDFEF7F-E644-4B94-AD33-65B5DA02CE00}"/>
              </a:ext>
            </a:extLst>
          </p:cNvPr>
          <p:cNvSpPr txBox="1"/>
          <p:nvPr/>
        </p:nvSpPr>
        <p:spPr>
          <a:xfrm>
            <a:off x="10054939" y="489698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perro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4D9E88C-8D08-4F4F-8047-489DAE41B9E6}"/>
              </a:ext>
            </a:extLst>
          </p:cNvPr>
          <p:cNvSpPr txBox="1"/>
          <p:nvPr/>
        </p:nvSpPr>
        <p:spPr>
          <a:xfrm>
            <a:off x="5728981" y="286463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perro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D9DB77F-54CC-4910-B9C9-F39D109C734B}"/>
              </a:ext>
            </a:extLst>
          </p:cNvPr>
          <p:cNvSpPr txBox="1"/>
          <p:nvPr/>
        </p:nvSpPr>
        <p:spPr>
          <a:xfrm>
            <a:off x="5728955" y="490881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perro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3F2CFD0-F186-4E42-ACC7-44DBD338E194}"/>
              </a:ext>
            </a:extLst>
          </p:cNvPr>
          <p:cNvSpPr txBox="1"/>
          <p:nvPr/>
        </p:nvSpPr>
        <p:spPr>
          <a:xfrm>
            <a:off x="1616519" y="386134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no perro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A9D975D-0014-4445-8019-180C12051B3B}"/>
              </a:ext>
            </a:extLst>
          </p:cNvPr>
          <p:cNvSpPr txBox="1"/>
          <p:nvPr/>
        </p:nvSpPr>
        <p:spPr>
          <a:xfrm>
            <a:off x="5677525" y="604302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no perro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07B6656-BC3E-4006-9563-2824C63E3838}"/>
              </a:ext>
            </a:extLst>
          </p:cNvPr>
          <p:cNvSpPr txBox="1"/>
          <p:nvPr/>
        </p:nvSpPr>
        <p:spPr>
          <a:xfrm>
            <a:off x="9940672" y="381412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no perro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6F6DD62A-1375-4F8B-A887-A60219452FBA}"/>
              </a:ext>
            </a:extLst>
          </p:cNvPr>
          <p:cNvSpPr txBox="1"/>
          <p:nvPr/>
        </p:nvSpPr>
        <p:spPr>
          <a:xfrm>
            <a:off x="1618322" y="491087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perro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565AEA8C-913C-4874-AD04-0340B8EAFF7A}"/>
              </a:ext>
            </a:extLst>
          </p:cNvPr>
          <p:cNvSpPr txBox="1"/>
          <p:nvPr/>
        </p:nvSpPr>
        <p:spPr>
          <a:xfrm>
            <a:off x="9991906" y="286463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perro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0BA0F9-90CA-4B24-AE82-6819692E9DA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31775" y="5833332"/>
            <a:ext cx="608897" cy="648000"/>
          </a:xfrm>
          <a:prstGeom prst="rect">
            <a:avLst/>
          </a:prstGeom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B9C9F30E-080F-4C15-A94F-FA1BDF92C9B7}"/>
              </a:ext>
            </a:extLst>
          </p:cNvPr>
          <p:cNvSpPr txBox="1"/>
          <p:nvPr/>
        </p:nvSpPr>
        <p:spPr>
          <a:xfrm>
            <a:off x="5704021" y="384244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no perro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437C1462-1951-44A1-AF87-3797C879BE76}"/>
              </a:ext>
            </a:extLst>
          </p:cNvPr>
          <p:cNvSpPr txBox="1"/>
          <p:nvPr/>
        </p:nvSpPr>
        <p:spPr>
          <a:xfrm>
            <a:off x="10099013" y="604302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no perro</a:t>
            </a:r>
          </a:p>
        </p:txBody>
      </p:sp>
    </p:spTree>
    <p:extLst>
      <p:ext uri="{BB962C8B-B14F-4D97-AF65-F5344CB8AC3E}">
        <p14:creationId xmlns:p14="http://schemas.microsoft.com/office/powerpoint/2010/main" val="2008235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4C15A-B111-4B2A-B02E-3EBFD6B4D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SUPERVISED LEARNING – MÉTRICAS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DB31727A-BCCA-4969-8016-9AC10C7B2E1A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3575465" y="2410798"/>
            <a:ext cx="0" cy="29458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2A0787F5-BDEA-4C91-8EF9-C1A9EED20905}"/>
              </a:ext>
            </a:extLst>
          </p:cNvPr>
          <p:cNvCxnSpPr>
            <a:cxnSpLocks/>
          </p:cNvCxnSpPr>
          <p:nvPr/>
        </p:nvCxnSpPr>
        <p:spPr>
          <a:xfrm>
            <a:off x="1783735" y="3886143"/>
            <a:ext cx="357522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0A0BA1D1-03B2-482B-BEC3-EC4984CE6F64}"/>
              </a:ext>
            </a:extLst>
          </p:cNvPr>
          <p:cNvSpPr/>
          <p:nvPr/>
        </p:nvSpPr>
        <p:spPr>
          <a:xfrm>
            <a:off x="1791973" y="2415746"/>
            <a:ext cx="3566984" cy="2940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2E2CBA3C-EA8E-48D4-90EA-CFABDB2B02D4}"/>
              </a:ext>
            </a:extLst>
          </p:cNvPr>
          <p:cNvSpPr txBox="1"/>
          <p:nvPr/>
        </p:nvSpPr>
        <p:spPr>
          <a:xfrm>
            <a:off x="3246224" y="160143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0D1CD998-84A2-44C7-A0E9-5DDD72D93A52}"/>
              </a:ext>
            </a:extLst>
          </p:cNvPr>
          <p:cNvSpPr txBox="1"/>
          <p:nvPr/>
        </p:nvSpPr>
        <p:spPr>
          <a:xfrm rot="16200000">
            <a:off x="-553931" y="362651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PREDECIDO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70BD2D79-69E5-44C5-BAFF-D8592A9D99C1}"/>
              </a:ext>
            </a:extLst>
          </p:cNvPr>
          <p:cNvSpPr txBox="1"/>
          <p:nvPr/>
        </p:nvSpPr>
        <p:spPr>
          <a:xfrm>
            <a:off x="665798" y="291119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Perro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3E15A194-FB1B-451D-91DB-FE70E9885D17}"/>
              </a:ext>
            </a:extLst>
          </p:cNvPr>
          <p:cNvSpPr txBox="1"/>
          <p:nvPr/>
        </p:nvSpPr>
        <p:spPr>
          <a:xfrm>
            <a:off x="2316719" y="195490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Perro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878BE04D-E50F-438C-AE8D-F7BD7872077C}"/>
              </a:ext>
            </a:extLst>
          </p:cNvPr>
          <p:cNvSpPr txBox="1"/>
          <p:nvPr/>
        </p:nvSpPr>
        <p:spPr>
          <a:xfrm>
            <a:off x="407653" y="45264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No Perro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E53D1D50-9DB8-4516-87F0-77DF12A62E6D}"/>
              </a:ext>
            </a:extLst>
          </p:cNvPr>
          <p:cNvSpPr txBox="1"/>
          <p:nvPr/>
        </p:nvSpPr>
        <p:spPr>
          <a:xfrm>
            <a:off x="4020358" y="19385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No Perro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9AABD7F4-994B-4869-97F5-509D58FAE273}"/>
              </a:ext>
            </a:extLst>
          </p:cNvPr>
          <p:cNvSpPr txBox="1"/>
          <p:nvPr/>
        </p:nvSpPr>
        <p:spPr>
          <a:xfrm>
            <a:off x="2502668" y="29874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D063F3CE-6A72-4ED4-8027-ED320073BC0A}"/>
              </a:ext>
            </a:extLst>
          </p:cNvPr>
          <p:cNvSpPr txBox="1"/>
          <p:nvPr/>
        </p:nvSpPr>
        <p:spPr>
          <a:xfrm>
            <a:off x="4385843" y="297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885AFD5A-9C02-41B1-BF83-B852E66D9F87}"/>
              </a:ext>
            </a:extLst>
          </p:cNvPr>
          <p:cNvSpPr txBox="1"/>
          <p:nvPr/>
        </p:nvSpPr>
        <p:spPr>
          <a:xfrm>
            <a:off x="2539137" y="45379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A1F45C5C-5E9E-4FC8-9370-ACFD00A6CD27}"/>
              </a:ext>
            </a:extLst>
          </p:cNvPr>
          <p:cNvSpPr txBox="1"/>
          <p:nvPr/>
        </p:nvSpPr>
        <p:spPr>
          <a:xfrm>
            <a:off x="4422312" y="45264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60FCE7D-302A-4FF6-A8E5-2F04646603F4}"/>
              </a:ext>
            </a:extLst>
          </p:cNvPr>
          <p:cNvSpPr txBox="1"/>
          <p:nvPr/>
        </p:nvSpPr>
        <p:spPr>
          <a:xfrm>
            <a:off x="1839706" y="3427577"/>
            <a:ext cx="1688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Verdadero Positivo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9803119B-D1CA-40A7-BFC5-FFDAF171C6CC}"/>
              </a:ext>
            </a:extLst>
          </p:cNvPr>
          <p:cNvSpPr txBox="1"/>
          <p:nvPr/>
        </p:nvSpPr>
        <p:spPr>
          <a:xfrm>
            <a:off x="1969671" y="4886522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Falso Negativo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33DC27EE-BE91-4426-80E9-A419F715D1EC}"/>
              </a:ext>
            </a:extLst>
          </p:cNvPr>
          <p:cNvSpPr txBox="1"/>
          <p:nvPr/>
        </p:nvSpPr>
        <p:spPr>
          <a:xfrm>
            <a:off x="3576522" y="4886521"/>
            <a:ext cx="1766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Verdadero Negativo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6B5E71AB-D2C3-400E-B5F9-E652F9FD9399}"/>
              </a:ext>
            </a:extLst>
          </p:cNvPr>
          <p:cNvSpPr txBox="1"/>
          <p:nvPr/>
        </p:nvSpPr>
        <p:spPr>
          <a:xfrm>
            <a:off x="3841467" y="3421270"/>
            <a:ext cx="1300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Falso Positivo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02212867-7B7B-4435-9CBF-2D0C7BA629DF}"/>
                  </a:ext>
                </a:extLst>
              </p:cNvPr>
              <p:cNvSpPr txBox="1"/>
              <p:nvPr/>
            </p:nvSpPr>
            <p:spPr>
              <a:xfrm>
                <a:off x="5761202" y="2283141"/>
                <a:ext cx="6430798" cy="524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𝑜𝑏𝑠𝑒𝑟𝑣𝑎𝑐𝑖𝑜𝑛𝑒𝑠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𝑐𝑜𝑟𝑟𝑒𝑐𝑡𝑎𝑚𝑒𝑛𝑡𝑒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𝑖𝑑𝑒𝑛𝑡𝑖𝑓𝑖𝑐𝑎𝑑𝑎𝑠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𝑜𝑏𝑠𝑒𝑟𝑣𝑎𝑐𝑖𝑜𝑛𝑒𝑠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02212867-7B7B-4435-9CBF-2D0C7BA62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202" y="2283141"/>
                <a:ext cx="6430798" cy="5247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571A6A41-C0F9-4492-BCA3-151B888C3734}"/>
                  </a:ext>
                </a:extLst>
              </p:cNvPr>
              <p:cNvSpPr txBox="1"/>
              <p:nvPr/>
            </p:nvSpPr>
            <p:spPr>
              <a:xfrm>
                <a:off x="5827105" y="3729047"/>
                <a:ext cx="5558125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𝑣𝑒𝑟𝑑𝑎𝑑𝑒𝑟𝑜𝑠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𝑝𝑜𝑠𝑖𝑡𝑖𝑣𝑜𝑠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𝑣𝑒𝑟𝑑𝑎𝑑𝑒𝑟𝑜𝑠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𝑝𝑜𝑠𝑖𝑡𝑖𝑣𝑜𝑠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𝑓𝑎𝑙𝑠𝑜𝑠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𝑝𝑜𝑠𝑖𝑡𝑖𝑣𝑜𝑠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571A6A41-C0F9-4492-BCA3-151B888C3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105" y="3729047"/>
                <a:ext cx="5558125" cy="5745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2582E75-69AC-42C9-975A-C2D7CA94B133}"/>
                  </a:ext>
                </a:extLst>
              </p:cNvPr>
              <p:cNvSpPr txBox="1"/>
              <p:nvPr/>
            </p:nvSpPr>
            <p:spPr>
              <a:xfrm>
                <a:off x="5955281" y="5015046"/>
                <a:ext cx="5301772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𝑣𝑒𝑟𝑑𝑎𝑑𝑒𝑟𝑜𝑠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𝑝𝑜𝑠𝑖𝑡𝑖𝑣𝑜𝑠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𝑣𝑒𝑟𝑑𝑎𝑑𝑒𝑟𝑜𝑠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𝑝𝑜𝑠𝑖𝑡𝑖𝑣𝑜𝑠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𝑓𝑎𝑙𝑠𝑜𝑠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𝑛𝑒𝑔𝑎𝑡𝑖𝑣𝑜𝑠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2582E75-69AC-42C9-975A-C2D7CA94B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281" y="5015046"/>
                <a:ext cx="5301772" cy="574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301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4C15A-B111-4B2A-B02E-3EBFD6B4D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SUPERVISED LEARNING – MÉTRICAS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9D13446-DBB5-489F-8E5B-291583753819}"/>
              </a:ext>
            </a:extLst>
          </p:cNvPr>
          <p:cNvSpPr txBox="1"/>
          <p:nvPr/>
        </p:nvSpPr>
        <p:spPr>
          <a:xfrm>
            <a:off x="1507528" y="2167763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Angelina Jolie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4151583-B913-4A4A-9FC5-17B8BD19AAF8}"/>
              </a:ext>
            </a:extLst>
          </p:cNvPr>
          <p:cNvSpPr txBox="1"/>
          <p:nvPr/>
        </p:nvSpPr>
        <p:spPr>
          <a:xfrm>
            <a:off x="1507528" y="2656703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Penelope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Cruz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B6C3F8E-441C-430D-A5C3-3B4E7538E6DA}"/>
              </a:ext>
            </a:extLst>
          </p:cNvPr>
          <p:cNvSpPr txBox="1"/>
          <p:nvPr/>
        </p:nvSpPr>
        <p:spPr>
          <a:xfrm>
            <a:off x="1478674" y="314564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Megan Fox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046CB09-5C17-4B3C-AF5C-2FE05BD3B23F}"/>
              </a:ext>
            </a:extLst>
          </p:cNvPr>
          <p:cNvSpPr txBox="1"/>
          <p:nvPr/>
        </p:nvSpPr>
        <p:spPr>
          <a:xfrm>
            <a:off x="1478674" y="3634583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Jennifer Lawrence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F77481A-D4A4-4289-A212-F9699850EF3C}"/>
              </a:ext>
            </a:extLst>
          </p:cNvPr>
          <p:cNvSpPr txBox="1"/>
          <p:nvPr/>
        </p:nvSpPr>
        <p:spPr>
          <a:xfrm>
            <a:off x="1507528" y="4123523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Natalie Portman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DF82A81-9BDF-4A6C-AEB1-77F795832D6C}"/>
              </a:ext>
            </a:extLst>
          </p:cNvPr>
          <p:cNvSpPr txBox="1"/>
          <p:nvPr/>
        </p:nvSpPr>
        <p:spPr>
          <a:xfrm>
            <a:off x="1507528" y="4612463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Scarlett Johansson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8A56DC4-A29C-4CD3-A12F-7E588B00251F}"/>
              </a:ext>
            </a:extLst>
          </p:cNvPr>
          <p:cNvSpPr txBox="1"/>
          <p:nvPr/>
        </p:nvSpPr>
        <p:spPr>
          <a:xfrm>
            <a:off x="1507528" y="5101403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Anne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Hathaway</a:t>
            </a:r>
            <a:endParaRPr lang="es-P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6689DA-3886-4CA8-A638-CAFD544C6208}"/>
              </a:ext>
            </a:extLst>
          </p:cNvPr>
          <p:cNvSpPr txBox="1"/>
          <p:nvPr/>
        </p:nvSpPr>
        <p:spPr>
          <a:xfrm>
            <a:off x="4077734" y="163032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AJ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F0EDEB1-9A16-4F78-ACEC-6DDD408CCC68}"/>
              </a:ext>
            </a:extLst>
          </p:cNvPr>
          <p:cNvSpPr txBox="1"/>
          <p:nvPr/>
        </p:nvSpPr>
        <p:spPr>
          <a:xfrm>
            <a:off x="4872685" y="163032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D183302-DCA3-4DAE-A75E-151CF38150F2}"/>
              </a:ext>
            </a:extLst>
          </p:cNvPr>
          <p:cNvSpPr txBox="1"/>
          <p:nvPr/>
        </p:nvSpPr>
        <p:spPr>
          <a:xfrm>
            <a:off x="5700337" y="162422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MF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2BC0C6D-1F80-4312-ADB6-80F515C2DC5F}"/>
              </a:ext>
            </a:extLst>
          </p:cNvPr>
          <p:cNvSpPr txBox="1"/>
          <p:nvPr/>
        </p:nvSpPr>
        <p:spPr>
          <a:xfrm>
            <a:off x="6588903" y="162422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JL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E14F60A-1610-4CE2-8DB7-41B1DF312308}"/>
              </a:ext>
            </a:extLst>
          </p:cNvPr>
          <p:cNvSpPr txBox="1"/>
          <p:nvPr/>
        </p:nvSpPr>
        <p:spPr>
          <a:xfrm>
            <a:off x="7346023" y="162422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4EEC8D9-C8BF-43A0-ADE4-6F83071833C1}"/>
              </a:ext>
            </a:extLst>
          </p:cNvPr>
          <p:cNvSpPr txBox="1"/>
          <p:nvPr/>
        </p:nvSpPr>
        <p:spPr>
          <a:xfrm>
            <a:off x="8199323" y="162422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SJ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401EFC0-D3DF-4E0C-82C4-2C7ADDD433CA}"/>
              </a:ext>
            </a:extLst>
          </p:cNvPr>
          <p:cNvSpPr txBox="1"/>
          <p:nvPr/>
        </p:nvSpPr>
        <p:spPr>
          <a:xfrm>
            <a:off x="8963431" y="162422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AH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F720F37-467F-4385-887B-A1CB54D25A26}"/>
              </a:ext>
            </a:extLst>
          </p:cNvPr>
          <p:cNvSpPr txBox="1"/>
          <p:nvPr/>
        </p:nvSpPr>
        <p:spPr>
          <a:xfrm>
            <a:off x="4077734" y="21398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ED7044B-6F10-4DD1-94C7-8C39FE16F657}"/>
              </a:ext>
            </a:extLst>
          </p:cNvPr>
          <p:cNvSpPr txBox="1"/>
          <p:nvPr/>
        </p:nvSpPr>
        <p:spPr>
          <a:xfrm>
            <a:off x="4154678" y="2628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A3E26F2-6F90-4469-BABD-677DF37B456C}"/>
              </a:ext>
            </a:extLst>
          </p:cNvPr>
          <p:cNvSpPr txBox="1"/>
          <p:nvPr/>
        </p:nvSpPr>
        <p:spPr>
          <a:xfrm>
            <a:off x="4154678" y="31148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9B95723-68F6-4F61-BAFB-7407BA82F864}"/>
              </a:ext>
            </a:extLst>
          </p:cNvPr>
          <p:cNvSpPr txBox="1"/>
          <p:nvPr/>
        </p:nvSpPr>
        <p:spPr>
          <a:xfrm>
            <a:off x="4154678" y="36009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FC8998CA-7910-40FB-B60E-D13F29DED32F}"/>
              </a:ext>
            </a:extLst>
          </p:cNvPr>
          <p:cNvSpPr txBox="1"/>
          <p:nvPr/>
        </p:nvSpPr>
        <p:spPr>
          <a:xfrm>
            <a:off x="4141854" y="40869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660F407-4204-4C6A-82DA-AF16E69DF8BE}"/>
              </a:ext>
            </a:extLst>
          </p:cNvPr>
          <p:cNvSpPr txBox="1"/>
          <p:nvPr/>
        </p:nvSpPr>
        <p:spPr>
          <a:xfrm>
            <a:off x="4141854" y="45816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0DC514C9-01ED-4238-ACFE-16652EB61C0A}"/>
              </a:ext>
            </a:extLst>
          </p:cNvPr>
          <p:cNvSpPr txBox="1"/>
          <p:nvPr/>
        </p:nvSpPr>
        <p:spPr>
          <a:xfrm>
            <a:off x="4154678" y="50706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B9DCFB4E-AD9A-4C36-944D-E961D39F2F19}"/>
              </a:ext>
            </a:extLst>
          </p:cNvPr>
          <p:cNvSpPr txBox="1"/>
          <p:nvPr/>
        </p:nvSpPr>
        <p:spPr>
          <a:xfrm>
            <a:off x="4967027" y="21398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01F743A6-2BDA-4C4D-8483-D7F68FDF8D39}"/>
              </a:ext>
            </a:extLst>
          </p:cNvPr>
          <p:cNvSpPr txBox="1"/>
          <p:nvPr/>
        </p:nvSpPr>
        <p:spPr>
          <a:xfrm>
            <a:off x="4915731" y="2628798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55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98AD842-58F4-4B79-B7C3-80CEB89F5D20}"/>
              </a:ext>
            </a:extLst>
          </p:cNvPr>
          <p:cNvSpPr txBox="1"/>
          <p:nvPr/>
        </p:nvSpPr>
        <p:spPr>
          <a:xfrm>
            <a:off x="4979851" y="31148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DC26029E-EEF1-4970-A0B3-5B540F383123}"/>
              </a:ext>
            </a:extLst>
          </p:cNvPr>
          <p:cNvSpPr txBox="1"/>
          <p:nvPr/>
        </p:nvSpPr>
        <p:spPr>
          <a:xfrm>
            <a:off x="4979851" y="36009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23FA6351-FD6A-4CD3-B88D-7C7FAD5F1A10}"/>
              </a:ext>
            </a:extLst>
          </p:cNvPr>
          <p:cNvSpPr txBox="1"/>
          <p:nvPr/>
        </p:nvSpPr>
        <p:spPr>
          <a:xfrm>
            <a:off x="4967027" y="40869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D3A1D686-1899-408B-8557-BC8BC55EE93A}"/>
              </a:ext>
            </a:extLst>
          </p:cNvPr>
          <p:cNvSpPr txBox="1"/>
          <p:nvPr/>
        </p:nvSpPr>
        <p:spPr>
          <a:xfrm>
            <a:off x="4967027" y="45816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06A06A89-A02D-4D3D-9E5F-341215413E39}"/>
              </a:ext>
            </a:extLst>
          </p:cNvPr>
          <p:cNvSpPr txBox="1"/>
          <p:nvPr/>
        </p:nvSpPr>
        <p:spPr>
          <a:xfrm>
            <a:off x="4979851" y="50706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A214AD4A-8A46-42EB-B7B9-2205BF83A00B}"/>
              </a:ext>
            </a:extLst>
          </p:cNvPr>
          <p:cNvSpPr txBox="1"/>
          <p:nvPr/>
        </p:nvSpPr>
        <p:spPr>
          <a:xfrm>
            <a:off x="5792200" y="21398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0EF9D75D-71F6-4490-A773-21A3F256EFDB}"/>
              </a:ext>
            </a:extLst>
          </p:cNvPr>
          <p:cNvSpPr txBox="1"/>
          <p:nvPr/>
        </p:nvSpPr>
        <p:spPr>
          <a:xfrm>
            <a:off x="5805024" y="2628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4B597039-BAB4-4033-85FB-ABFDE73F15CA}"/>
              </a:ext>
            </a:extLst>
          </p:cNvPr>
          <p:cNvSpPr txBox="1"/>
          <p:nvPr/>
        </p:nvSpPr>
        <p:spPr>
          <a:xfrm>
            <a:off x="5740904" y="3114865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41BED969-8EF7-435B-B808-440B05E8A171}"/>
              </a:ext>
            </a:extLst>
          </p:cNvPr>
          <p:cNvSpPr txBox="1"/>
          <p:nvPr/>
        </p:nvSpPr>
        <p:spPr>
          <a:xfrm>
            <a:off x="5805024" y="36009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F4B6912F-9E9E-483E-90FA-642803652018}"/>
              </a:ext>
            </a:extLst>
          </p:cNvPr>
          <p:cNvSpPr txBox="1"/>
          <p:nvPr/>
        </p:nvSpPr>
        <p:spPr>
          <a:xfrm>
            <a:off x="5792200" y="40869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4693B2C6-6942-4849-8BA0-B2CA859112BA}"/>
              </a:ext>
            </a:extLst>
          </p:cNvPr>
          <p:cNvSpPr txBox="1"/>
          <p:nvPr/>
        </p:nvSpPr>
        <p:spPr>
          <a:xfrm>
            <a:off x="5792200" y="45816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71524B95-93F4-4376-8B2C-47812DA90910}"/>
              </a:ext>
            </a:extLst>
          </p:cNvPr>
          <p:cNvSpPr txBox="1"/>
          <p:nvPr/>
        </p:nvSpPr>
        <p:spPr>
          <a:xfrm>
            <a:off x="5805024" y="50706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ACE51F6F-4BF3-4D32-9BD9-D76A103A54BE}"/>
              </a:ext>
            </a:extLst>
          </p:cNvPr>
          <p:cNvSpPr txBox="1"/>
          <p:nvPr/>
        </p:nvSpPr>
        <p:spPr>
          <a:xfrm>
            <a:off x="6636547" y="21398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AA80FC82-C701-4EDD-A8DD-74D1964ACACF}"/>
              </a:ext>
            </a:extLst>
          </p:cNvPr>
          <p:cNvSpPr txBox="1"/>
          <p:nvPr/>
        </p:nvSpPr>
        <p:spPr>
          <a:xfrm>
            <a:off x="6649371" y="2628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C9FD33AC-31F4-4E44-8C93-DCE57D551E88}"/>
              </a:ext>
            </a:extLst>
          </p:cNvPr>
          <p:cNvSpPr txBox="1"/>
          <p:nvPr/>
        </p:nvSpPr>
        <p:spPr>
          <a:xfrm>
            <a:off x="6649371" y="31148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91F42E7A-DA6F-4888-8633-5A11EFDE1F6E}"/>
              </a:ext>
            </a:extLst>
          </p:cNvPr>
          <p:cNvSpPr txBox="1"/>
          <p:nvPr/>
        </p:nvSpPr>
        <p:spPr>
          <a:xfrm>
            <a:off x="6521131" y="3600932"/>
            <a:ext cx="56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123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647AE233-891C-4E4E-99B2-D4C3A5A2DCC3}"/>
              </a:ext>
            </a:extLst>
          </p:cNvPr>
          <p:cNvSpPr txBox="1"/>
          <p:nvPr/>
        </p:nvSpPr>
        <p:spPr>
          <a:xfrm>
            <a:off x="6636547" y="40869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A654973A-C24A-4F19-88CD-6B2B5573AD13}"/>
              </a:ext>
            </a:extLst>
          </p:cNvPr>
          <p:cNvSpPr txBox="1"/>
          <p:nvPr/>
        </p:nvSpPr>
        <p:spPr>
          <a:xfrm>
            <a:off x="6636547" y="45816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CBDFCF4F-B237-445C-AF96-F5873078E5AA}"/>
              </a:ext>
            </a:extLst>
          </p:cNvPr>
          <p:cNvSpPr txBox="1"/>
          <p:nvPr/>
        </p:nvSpPr>
        <p:spPr>
          <a:xfrm>
            <a:off x="6649371" y="50706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7529DD98-163D-445F-A2F1-41DE31F0CA31}"/>
              </a:ext>
            </a:extLst>
          </p:cNvPr>
          <p:cNvSpPr txBox="1"/>
          <p:nvPr/>
        </p:nvSpPr>
        <p:spPr>
          <a:xfrm>
            <a:off x="7461720" y="21398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E145E02A-208E-4C8D-96CB-8CAE2FA2CCF0}"/>
              </a:ext>
            </a:extLst>
          </p:cNvPr>
          <p:cNvSpPr txBox="1"/>
          <p:nvPr/>
        </p:nvSpPr>
        <p:spPr>
          <a:xfrm>
            <a:off x="7474544" y="2628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6F75C1C4-9C8B-49B3-9B21-5F7951C02E15}"/>
              </a:ext>
            </a:extLst>
          </p:cNvPr>
          <p:cNvSpPr txBox="1"/>
          <p:nvPr/>
        </p:nvSpPr>
        <p:spPr>
          <a:xfrm>
            <a:off x="7474544" y="31148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67C24B97-E4E1-403E-9CFA-98D3FE40BE00}"/>
              </a:ext>
            </a:extLst>
          </p:cNvPr>
          <p:cNvSpPr txBox="1"/>
          <p:nvPr/>
        </p:nvSpPr>
        <p:spPr>
          <a:xfrm>
            <a:off x="7474544" y="36009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1BB8B739-341D-4C7D-ADEF-7118329FD656}"/>
              </a:ext>
            </a:extLst>
          </p:cNvPr>
          <p:cNvSpPr txBox="1"/>
          <p:nvPr/>
        </p:nvSpPr>
        <p:spPr>
          <a:xfrm>
            <a:off x="7397600" y="4086999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4B93B802-142F-4660-9105-B91AAB4D2220}"/>
              </a:ext>
            </a:extLst>
          </p:cNvPr>
          <p:cNvSpPr txBox="1"/>
          <p:nvPr/>
        </p:nvSpPr>
        <p:spPr>
          <a:xfrm>
            <a:off x="7461720" y="45816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31CED7ED-06D5-4C5C-A434-14A92CD56A6D}"/>
              </a:ext>
            </a:extLst>
          </p:cNvPr>
          <p:cNvSpPr txBox="1"/>
          <p:nvPr/>
        </p:nvSpPr>
        <p:spPr>
          <a:xfrm>
            <a:off x="7474544" y="50706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5427CDDC-74F8-4C41-B2E1-C1885DAAAB7D}"/>
              </a:ext>
            </a:extLst>
          </p:cNvPr>
          <p:cNvSpPr txBox="1"/>
          <p:nvPr/>
        </p:nvSpPr>
        <p:spPr>
          <a:xfrm>
            <a:off x="8286893" y="21398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879F1CFE-56C5-4BF5-A68D-AD5028E1B6C9}"/>
              </a:ext>
            </a:extLst>
          </p:cNvPr>
          <p:cNvSpPr txBox="1"/>
          <p:nvPr/>
        </p:nvSpPr>
        <p:spPr>
          <a:xfrm>
            <a:off x="8299717" y="2628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721EF332-E257-4902-9270-E4FE08CA326C}"/>
              </a:ext>
            </a:extLst>
          </p:cNvPr>
          <p:cNvSpPr txBox="1"/>
          <p:nvPr/>
        </p:nvSpPr>
        <p:spPr>
          <a:xfrm>
            <a:off x="8299717" y="31148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0D79243D-3B50-47CC-B325-312A92970C79}"/>
              </a:ext>
            </a:extLst>
          </p:cNvPr>
          <p:cNvSpPr txBox="1"/>
          <p:nvPr/>
        </p:nvSpPr>
        <p:spPr>
          <a:xfrm>
            <a:off x="8299717" y="36009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95DB058B-8EB1-4BBF-97B5-AEF967240D1C}"/>
              </a:ext>
            </a:extLst>
          </p:cNvPr>
          <p:cNvSpPr txBox="1"/>
          <p:nvPr/>
        </p:nvSpPr>
        <p:spPr>
          <a:xfrm>
            <a:off x="8286893" y="40869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02D85773-B2FA-488E-95E8-3EE3BC97BF5D}"/>
              </a:ext>
            </a:extLst>
          </p:cNvPr>
          <p:cNvSpPr txBox="1"/>
          <p:nvPr/>
        </p:nvSpPr>
        <p:spPr>
          <a:xfrm>
            <a:off x="8222773" y="4581685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8F1BAE44-B086-4118-B50B-2CAF12F35114}"/>
              </a:ext>
            </a:extLst>
          </p:cNvPr>
          <p:cNvSpPr txBox="1"/>
          <p:nvPr/>
        </p:nvSpPr>
        <p:spPr>
          <a:xfrm>
            <a:off x="8299717" y="50706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30C77DEF-6B28-42D4-922B-DAF81A23168B}"/>
              </a:ext>
            </a:extLst>
          </p:cNvPr>
          <p:cNvSpPr txBox="1"/>
          <p:nvPr/>
        </p:nvSpPr>
        <p:spPr>
          <a:xfrm>
            <a:off x="9060503" y="21398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D7D15F99-02C5-4C9A-8FC7-CCD076DD3A25}"/>
              </a:ext>
            </a:extLst>
          </p:cNvPr>
          <p:cNvSpPr txBox="1"/>
          <p:nvPr/>
        </p:nvSpPr>
        <p:spPr>
          <a:xfrm>
            <a:off x="9073327" y="2628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E96CECC7-6C9B-403B-BB37-1977D81758F2}"/>
              </a:ext>
            </a:extLst>
          </p:cNvPr>
          <p:cNvSpPr txBox="1"/>
          <p:nvPr/>
        </p:nvSpPr>
        <p:spPr>
          <a:xfrm>
            <a:off x="9073327" y="31148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45A6B323-9A6C-48AE-A028-D57DE78B6403}"/>
              </a:ext>
            </a:extLst>
          </p:cNvPr>
          <p:cNvSpPr txBox="1"/>
          <p:nvPr/>
        </p:nvSpPr>
        <p:spPr>
          <a:xfrm>
            <a:off x="9073327" y="36009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40395EF4-3114-48A5-868A-B746D2091698}"/>
              </a:ext>
            </a:extLst>
          </p:cNvPr>
          <p:cNvSpPr txBox="1"/>
          <p:nvPr/>
        </p:nvSpPr>
        <p:spPr>
          <a:xfrm>
            <a:off x="9060503" y="40869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21FDF13D-6969-4494-A841-FA0C6587F495}"/>
              </a:ext>
            </a:extLst>
          </p:cNvPr>
          <p:cNvSpPr txBox="1"/>
          <p:nvPr/>
        </p:nvSpPr>
        <p:spPr>
          <a:xfrm>
            <a:off x="9060503" y="45816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E3146BF5-99C5-414D-B20F-421FFD10E217}"/>
              </a:ext>
            </a:extLst>
          </p:cNvPr>
          <p:cNvSpPr txBox="1"/>
          <p:nvPr/>
        </p:nvSpPr>
        <p:spPr>
          <a:xfrm>
            <a:off x="9009207" y="5070625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77B4FCE-BF36-43D9-9F8E-FB3FBB194A45}"/>
              </a:ext>
            </a:extLst>
          </p:cNvPr>
          <p:cNvSpPr txBox="1"/>
          <p:nvPr/>
        </p:nvSpPr>
        <p:spPr>
          <a:xfrm>
            <a:off x="5770619" y="115150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PREDECIDO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BB9C0239-86E1-493B-A5DE-F2884911B242}"/>
              </a:ext>
            </a:extLst>
          </p:cNvPr>
          <p:cNvSpPr txBox="1"/>
          <p:nvPr/>
        </p:nvSpPr>
        <p:spPr>
          <a:xfrm rot="16200000">
            <a:off x="599133" y="3449916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REAL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0A5B8E6-EB8E-4377-9E7C-2094EE52BA1A}"/>
              </a:ext>
            </a:extLst>
          </p:cNvPr>
          <p:cNvSpPr txBox="1"/>
          <p:nvPr/>
        </p:nvSpPr>
        <p:spPr>
          <a:xfrm>
            <a:off x="966407" y="5865341"/>
            <a:ext cx="5211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Calcular el </a:t>
            </a:r>
            <a:r>
              <a:rPr lang="es-PE" sz="1600" dirty="0" err="1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PE" sz="1600" dirty="0" err="1"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 de Scarlett Johansson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Calcula el </a:t>
            </a:r>
            <a:r>
              <a:rPr lang="es-PE" sz="1600" dirty="0" err="1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PE" sz="1600" dirty="0" err="1"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 de Anne </a:t>
            </a:r>
            <a:r>
              <a:rPr lang="es-PE" sz="1600" dirty="0" err="1">
                <a:latin typeface="Arial" panose="020B0604020202020204" pitchFamily="34" charset="0"/>
                <a:cs typeface="Arial" panose="020B0604020202020204" pitchFamily="34" charset="0"/>
              </a:rPr>
              <a:t>Hathaway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36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4ECD6-FDC0-4C9A-B880-F026C4A3B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AGENDA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59BA4E8-DA91-463B-B7F6-8AEB5A612E2B}"/>
              </a:ext>
            </a:extLst>
          </p:cNvPr>
          <p:cNvSpPr txBox="1"/>
          <p:nvPr/>
        </p:nvSpPr>
        <p:spPr>
          <a:xfrm>
            <a:off x="302079" y="1738184"/>
            <a:ext cx="715644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15963" indent="-715963">
              <a:buAutoNum type="romanUcPeriod"/>
            </a:pPr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¿QUE ES MACHINE LEARNING?</a:t>
            </a:r>
          </a:p>
          <a:p>
            <a:pPr marL="715963" indent="-715963">
              <a:buAutoNum type="romanUcPeriod"/>
            </a:pPr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ANÁLISIS SUPERVISADO</a:t>
            </a:r>
          </a:p>
          <a:p>
            <a:pPr marL="715963" indent="-715963">
              <a:buAutoNum type="romanUcPeriod"/>
            </a:pPr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ANÁLISIS NO SUPERVISADO</a:t>
            </a:r>
          </a:p>
          <a:p>
            <a:pPr marL="715963" indent="-715963">
              <a:buAutoNum type="romanUcPeriod"/>
            </a:pPr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RESUMEN</a:t>
            </a:r>
          </a:p>
        </p:txBody>
      </p:sp>
    </p:spTree>
    <p:extLst>
      <p:ext uri="{BB962C8B-B14F-4D97-AF65-F5344CB8AC3E}">
        <p14:creationId xmlns:p14="http://schemas.microsoft.com/office/powerpoint/2010/main" val="3536161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DA932-551F-419B-A56E-00A57F525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DATA SCIENCE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D5E3B3-B7C2-4D60-9486-BA3DE0C7CD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2816792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4C15A-B111-4B2A-B02E-3EBFD6B4D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UNSUPERVISED LEARNING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832AD9A-F5BE-4B85-BEF3-68E4A26F602C}"/>
              </a:ext>
            </a:extLst>
          </p:cNvPr>
          <p:cNvSpPr txBox="1"/>
          <p:nvPr/>
        </p:nvSpPr>
        <p:spPr>
          <a:xfrm>
            <a:off x="403654" y="1622854"/>
            <a:ext cx="113529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No existe la variable de respuesta y, solo </a:t>
            </a:r>
          </a:p>
          <a:p>
            <a:pPr marL="285750" indent="-285750">
              <a:spcBef>
                <a:spcPts val="1800"/>
              </a:spcBef>
              <a:buFontTx/>
              <a:buChar char="-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El objetivo es más abierto:</a:t>
            </a:r>
          </a:p>
          <a:p>
            <a:pPr marL="742950" lvl="1" indent="-285750">
              <a:buFontTx/>
              <a:buChar char="-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Encontrar grupos de observaciones que tengan </a:t>
            </a:r>
            <a:r>
              <a:rPr lang="es-PE" sz="2000" dirty="0" err="1">
                <a:latin typeface="Arial" panose="020B0604020202020204" pitchFamily="34" charset="0"/>
                <a:cs typeface="Arial" panose="020B0604020202020204" pitchFamily="34" charset="0"/>
              </a:rPr>
              <a:t>caresteríticas</a:t>
            </a: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 similares</a:t>
            </a:r>
          </a:p>
          <a:p>
            <a:pPr marL="742950" lvl="1" indent="-285750">
              <a:buFontTx/>
              <a:buChar char="-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Encontrar predictores que se comporten de manera similar</a:t>
            </a:r>
          </a:p>
          <a:p>
            <a:pPr marL="285750" indent="-285750">
              <a:spcBef>
                <a:spcPts val="1800"/>
              </a:spcBef>
              <a:buFontTx/>
              <a:buChar char="-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Es más complicado de evaluar que tan bien el algoritmo está realizando la tarea</a:t>
            </a:r>
            <a:endParaRPr lang="es-PE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spcBef>
                <a:spcPts val="1800"/>
              </a:spcBef>
              <a:buFontTx/>
              <a:buChar char="-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 veces se usa como un paso previo a el análisis supervisado</a:t>
            </a:r>
          </a:p>
          <a:p>
            <a:pPr marL="285750" indent="-285750">
              <a:spcBef>
                <a:spcPts val="1800"/>
              </a:spcBef>
              <a:buFontTx/>
              <a:buChar char="-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Principales técnicas: </a:t>
            </a:r>
            <a:r>
              <a:rPr lang="es-PE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clustering</a:t>
            </a: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análisis de componentes principales.</a:t>
            </a:r>
            <a:endParaRPr lang="es-P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96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CCD73-CCEE-4E07-A2D4-D36285F0A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DATA SCIENCE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3FD064-301F-4CA5-93A2-C0A7B39302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¿QUÉ ES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734021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62100-E9C2-4850-AA1E-C9E02DC98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¿QUÉ ES MACHINE LEARNING?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574483-B1D8-4238-9699-516E7D00F637}"/>
              </a:ext>
            </a:extLst>
          </p:cNvPr>
          <p:cNvSpPr txBox="1"/>
          <p:nvPr/>
        </p:nvSpPr>
        <p:spPr>
          <a:xfrm>
            <a:off x="708455" y="2108886"/>
            <a:ext cx="105856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“Es un campo de estudio que le da a las computadoras la habilidad de aprender sin ser programadas de manera explícita?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D1B39B9-C644-4C96-9F81-5216D9098E4D}"/>
              </a:ext>
            </a:extLst>
          </p:cNvPr>
          <p:cNvSpPr txBox="1"/>
          <p:nvPr/>
        </p:nvSpPr>
        <p:spPr>
          <a:xfrm>
            <a:off x="7801233" y="4127157"/>
            <a:ext cx="3207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Arthur Samuel, AI Pioneer (1959)</a:t>
            </a:r>
          </a:p>
        </p:txBody>
      </p:sp>
    </p:spTree>
    <p:extLst>
      <p:ext uri="{BB962C8B-B14F-4D97-AF65-F5344CB8AC3E}">
        <p14:creationId xmlns:p14="http://schemas.microsoft.com/office/powerpoint/2010/main" val="3277051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62100-E9C2-4850-AA1E-C9E02DC98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¿QUÉ ES MACHINE LEARNING?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574483-B1D8-4238-9699-516E7D00F637}"/>
              </a:ext>
            </a:extLst>
          </p:cNvPr>
          <p:cNvSpPr txBox="1"/>
          <p:nvPr/>
        </p:nvSpPr>
        <p:spPr>
          <a:xfrm>
            <a:off x="302079" y="1433384"/>
            <a:ext cx="105856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Machine </a:t>
            </a:r>
            <a:r>
              <a:rPr lang="es-PE" sz="200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 es un tipo de algoritmos que son “data-</a:t>
            </a:r>
            <a:r>
              <a:rPr lang="es-PE" sz="2000" dirty="0" err="1">
                <a:latin typeface="Arial" panose="020B0604020202020204" pitchFamily="34" charset="0"/>
                <a:cs typeface="Arial" panose="020B0604020202020204" pitchFamily="34" charset="0"/>
              </a:rPr>
              <a:t>driven</a:t>
            </a: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”. A diferencia de algoritmos clásicos, es la data quien define que una respuesta buena</a:t>
            </a:r>
          </a:p>
          <a:p>
            <a:endParaRPr lang="es-P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Ejemplo:</a:t>
            </a:r>
          </a:p>
          <a:p>
            <a:endParaRPr lang="es-P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Un algoritmo que no es de Machine </a:t>
            </a:r>
            <a:r>
              <a:rPr lang="es-PE" sz="200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 definiría que es una cara, al “objeto” que contenga dos ojos, una boca, nariz, etc. De ahí el algoritmo buscaría estas características en imágenes que este analizando</a:t>
            </a:r>
          </a:p>
          <a:p>
            <a:pPr marL="342900" indent="-342900">
              <a:buFontTx/>
              <a:buChar char="-"/>
            </a:pPr>
            <a:endParaRPr lang="es-P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Por otro lado, a un algoritmo de Machine </a:t>
            </a:r>
            <a:r>
              <a:rPr lang="es-PE" sz="200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 se le darían bastantes caras y no caras etiquetadas. De estos ejemplos (que se llaman “</a:t>
            </a:r>
            <a:r>
              <a:rPr lang="es-PE" sz="2000" i="1" dirty="0">
                <a:latin typeface="Arial" panose="020B0604020202020204" pitchFamily="34" charset="0"/>
                <a:cs typeface="Arial" panose="020B0604020202020204" pitchFamily="34" charset="0"/>
              </a:rPr>
              <a:t>training set</a:t>
            </a: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”) el algoritmo se </a:t>
            </a:r>
            <a:r>
              <a:rPr lang="es-PE" sz="2000" dirty="0" err="1">
                <a:latin typeface="Arial" panose="020B0604020202020204" pitchFamily="34" charset="0"/>
                <a:cs typeface="Arial" panose="020B0604020202020204" pitchFamily="34" charset="0"/>
              </a:rPr>
              <a:t>dara</a:t>
            </a: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 cuenta que es un cara y que no</a:t>
            </a:r>
          </a:p>
        </p:txBody>
      </p:sp>
    </p:spTree>
    <p:extLst>
      <p:ext uri="{BB962C8B-B14F-4D97-AF65-F5344CB8AC3E}">
        <p14:creationId xmlns:p14="http://schemas.microsoft.com/office/powerpoint/2010/main" val="2399158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7A826-79F7-4027-8DAE-5C086AC8B8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¿QUÉ ES MACHINE LEARNING?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FCCDAD9-50AA-4FC0-AE9E-F6165A7F3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47" y="1890149"/>
            <a:ext cx="856957" cy="900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9899AEF-E1B6-4F60-B619-AC4EA98C7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68" y="5874025"/>
            <a:ext cx="780498" cy="900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D094B81-F5B6-4580-8E03-BCBCBAE869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11" r="36451"/>
          <a:stretch/>
        </p:blipFill>
        <p:spPr>
          <a:xfrm>
            <a:off x="1037787" y="3923280"/>
            <a:ext cx="736679" cy="90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298B30D-6026-4E72-AAFD-8505E645AC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115" r="18633"/>
          <a:stretch/>
        </p:blipFill>
        <p:spPr>
          <a:xfrm>
            <a:off x="977647" y="2890239"/>
            <a:ext cx="826752" cy="90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D5DCA67-4FFC-414E-86F9-DE5E45B6AC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091" y="4898653"/>
            <a:ext cx="1444068" cy="900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9599DDA-E984-4977-8F26-270CDB7D1E9F}"/>
              </a:ext>
            </a:extLst>
          </p:cNvPr>
          <p:cNvSpPr txBox="1"/>
          <p:nvPr/>
        </p:nvSpPr>
        <p:spPr>
          <a:xfrm>
            <a:off x="2734966" y="215548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6A08FE2-1479-467E-9B59-54899627FB3F}"/>
              </a:ext>
            </a:extLst>
          </p:cNvPr>
          <p:cNvSpPr txBox="1"/>
          <p:nvPr/>
        </p:nvSpPr>
        <p:spPr>
          <a:xfrm>
            <a:off x="2734965" y="306446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no cara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9CF6EA9-EE16-4CB0-8EBB-F61939ECAF12}"/>
              </a:ext>
            </a:extLst>
          </p:cNvPr>
          <p:cNvSpPr txBox="1"/>
          <p:nvPr/>
        </p:nvSpPr>
        <p:spPr>
          <a:xfrm>
            <a:off x="2734966" y="418861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B6CDF12-7EA2-48AC-B5F5-9B9707C6816C}"/>
              </a:ext>
            </a:extLst>
          </p:cNvPr>
          <p:cNvSpPr txBox="1"/>
          <p:nvPr/>
        </p:nvSpPr>
        <p:spPr>
          <a:xfrm>
            <a:off x="2734966" y="613935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8D8D58C-FAC2-41C8-851F-E52C64A670A4}"/>
              </a:ext>
            </a:extLst>
          </p:cNvPr>
          <p:cNvSpPr txBox="1"/>
          <p:nvPr/>
        </p:nvSpPr>
        <p:spPr>
          <a:xfrm>
            <a:off x="2734964" y="507288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no cara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218140F-0647-41E5-803B-06E8E25B6C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8880" y="1988999"/>
            <a:ext cx="1441856" cy="10800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47266954-DE0A-4258-92D4-1244AE8D75CF}"/>
              </a:ext>
            </a:extLst>
          </p:cNvPr>
          <p:cNvSpPr txBox="1"/>
          <p:nvPr/>
        </p:nvSpPr>
        <p:spPr>
          <a:xfrm>
            <a:off x="8670328" y="346513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¿cara?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0DE2F64-DC78-421B-8053-FF9158862600}"/>
              </a:ext>
            </a:extLst>
          </p:cNvPr>
          <p:cNvSpPr txBox="1"/>
          <p:nvPr/>
        </p:nvSpPr>
        <p:spPr>
          <a:xfrm>
            <a:off x="1804399" y="1250991"/>
            <a:ext cx="1996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>
                <a:latin typeface="Arial" panose="020B0604020202020204" pitchFamily="34" charset="0"/>
                <a:cs typeface="Arial" panose="020B0604020202020204" pitchFamily="34" charset="0"/>
              </a:rPr>
              <a:t>TRAINING SET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45B9A51-4A24-4228-9382-9E846E28D6EF}"/>
              </a:ext>
            </a:extLst>
          </p:cNvPr>
          <p:cNvSpPr txBox="1"/>
          <p:nvPr/>
        </p:nvSpPr>
        <p:spPr>
          <a:xfrm>
            <a:off x="8638859" y="1298056"/>
            <a:ext cx="841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85290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7A826-79F7-4027-8DAE-5C086AC8B8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TIPOS DE PROBLEMAS DE MACHINE LEARNING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9026FB5-A86E-4B0C-9E05-8BAE826E2DB7}"/>
              </a:ext>
            </a:extLst>
          </p:cNvPr>
          <p:cNvSpPr txBox="1"/>
          <p:nvPr/>
        </p:nvSpPr>
        <p:spPr>
          <a:xfrm>
            <a:off x="996778" y="2240692"/>
            <a:ext cx="30123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err="1"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40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i="1" dirty="0">
                <a:latin typeface="Arial" panose="020B0604020202020204" pitchFamily="34" charset="0"/>
                <a:cs typeface="Arial" panose="020B0604020202020204" pitchFamily="34" charset="0"/>
              </a:rPr>
              <a:t>(análisis supervisado)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7B424F5-212C-45AB-916E-069AFA59D919}"/>
              </a:ext>
            </a:extLst>
          </p:cNvPr>
          <p:cNvSpPr txBox="1"/>
          <p:nvPr/>
        </p:nvSpPr>
        <p:spPr>
          <a:xfrm>
            <a:off x="996777" y="3549297"/>
            <a:ext cx="33554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err="1">
                <a:latin typeface="Arial" panose="020B0604020202020204" pitchFamily="34" charset="0"/>
                <a:cs typeface="Arial" panose="020B0604020202020204" pitchFamily="34" charset="0"/>
              </a:rPr>
              <a:t>Unsupervised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40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i="1" dirty="0">
                <a:latin typeface="Arial" panose="020B0604020202020204" pitchFamily="34" charset="0"/>
                <a:cs typeface="Arial" panose="020B0604020202020204" pitchFamily="34" charset="0"/>
              </a:rPr>
              <a:t>(análisis no supervisado)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EB44072-E075-4E57-AB50-6BCBBE390E21}"/>
              </a:ext>
            </a:extLst>
          </p:cNvPr>
          <p:cNvSpPr txBox="1"/>
          <p:nvPr/>
        </p:nvSpPr>
        <p:spPr>
          <a:xfrm>
            <a:off x="6952734" y="2425358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Generar predicciones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6521816-E7F2-4D53-825E-7A89ECE5C491}"/>
              </a:ext>
            </a:extLst>
          </p:cNvPr>
          <p:cNvSpPr txBox="1"/>
          <p:nvPr/>
        </p:nvSpPr>
        <p:spPr>
          <a:xfrm>
            <a:off x="6952733" y="3687796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Extraer estructuras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5E88CE4-A554-4DD0-AB07-A80DE6CB2225}"/>
              </a:ext>
            </a:extLst>
          </p:cNvPr>
          <p:cNvSpPr txBox="1"/>
          <p:nvPr/>
        </p:nvSpPr>
        <p:spPr>
          <a:xfrm>
            <a:off x="8872151" y="2009859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Generalización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36A9145-A3F6-42C4-9B25-AC92B830EFBA}"/>
              </a:ext>
            </a:extLst>
          </p:cNvPr>
          <p:cNvSpPr txBox="1"/>
          <p:nvPr/>
        </p:nvSpPr>
        <p:spPr>
          <a:xfrm>
            <a:off x="8872151" y="414946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Representación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70B50A3-C012-4965-B87B-0BDDD59B3327}"/>
              </a:ext>
            </a:extLst>
          </p:cNvPr>
          <p:cNvSpPr txBox="1"/>
          <p:nvPr/>
        </p:nvSpPr>
        <p:spPr>
          <a:xfrm>
            <a:off x="601362" y="5791200"/>
            <a:ext cx="1115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…. También existen otro tipo de problemas como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reinforcement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, semi-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reinforcement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, entre otros</a:t>
            </a:r>
          </a:p>
        </p:txBody>
      </p:sp>
    </p:spTree>
    <p:extLst>
      <p:ext uri="{BB962C8B-B14F-4D97-AF65-F5344CB8AC3E}">
        <p14:creationId xmlns:p14="http://schemas.microsoft.com/office/powerpoint/2010/main" val="333095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7A826-79F7-4027-8DAE-5C086AC8B8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TIPOS DE PROBLEMAS DE MACHINE LEARNING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9026FB5-A86E-4B0C-9E05-8BAE826E2DB7}"/>
              </a:ext>
            </a:extLst>
          </p:cNvPr>
          <p:cNvSpPr txBox="1"/>
          <p:nvPr/>
        </p:nvSpPr>
        <p:spPr>
          <a:xfrm>
            <a:off x="996778" y="2240692"/>
            <a:ext cx="30123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err="1"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40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i="1" dirty="0">
                <a:latin typeface="Arial" panose="020B0604020202020204" pitchFamily="34" charset="0"/>
                <a:cs typeface="Arial" panose="020B0604020202020204" pitchFamily="34" charset="0"/>
              </a:rPr>
              <a:t>(análisis supervisado)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7B424F5-212C-45AB-916E-069AFA59D919}"/>
              </a:ext>
            </a:extLst>
          </p:cNvPr>
          <p:cNvSpPr txBox="1"/>
          <p:nvPr/>
        </p:nvSpPr>
        <p:spPr>
          <a:xfrm>
            <a:off x="996777" y="3549297"/>
            <a:ext cx="33554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err="1">
                <a:latin typeface="Arial" panose="020B0604020202020204" pitchFamily="34" charset="0"/>
                <a:cs typeface="Arial" panose="020B0604020202020204" pitchFamily="34" charset="0"/>
              </a:rPr>
              <a:t>Unsupervised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40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i="1" dirty="0">
                <a:latin typeface="Arial" panose="020B0604020202020204" pitchFamily="34" charset="0"/>
                <a:cs typeface="Arial" panose="020B0604020202020204" pitchFamily="34" charset="0"/>
              </a:rPr>
              <a:t>(análisis no supervisado)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EB44072-E075-4E57-AB50-6BCBBE390E21}"/>
              </a:ext>
            </a:extLst>
          </p:cNvPr>
          <p:cNvSpPr txBox="1"/>
          <p:nvPr/>
        </p:nvSpPr>
        <p:spPr>
          <a:xfrm>
            <a:off x="6952734" y="2425358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Generar predicciones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6521816-E7F2-4D53-825E-7A89ECE5C491}"/>
              </a:ext>
            </a:extLst>
          </p:cNvPr>
          <p:cNvSpPr txBox="1"/>
          <p:nvPr/>
        </p:nvSpPr>
        <p:spPr>
          <a:xfrm>
            <a:off x="6952733" y="3687796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Extraer estructuras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5E88CE4-A554-4DD0-AB07-A80DE6CB2225}"/>
              </a:ext>
            </a:extLst>
          </p:cNvPr>
          <p:cNvSpPr txBox="1"/>
          <p:nvPr/>
        </p:nvSpPr>
        <p:spPr>
          <a:xfrm>
            <a:off x="8872151" y="2009859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Generalización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36A9145-A3F6-42C4-9B25-AC92B830EFBA}"/>
              </a:ext>
            </a:extLst>
          </p:cNvPr>
          <p:cNvSpPr txBox="1"/>
          <p:nvPr/>
        </p:nvSpPr>
        <p:spPr>
          <a:xfrm>
            <a:off x="8872151" y="414946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Representación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70B50A3-C012-4965-B87B-0BDDD59B3327}"/>
              </a:ext>
            </a:extLst>
          </p:cNvPr>
          <p:cNvSpPr txBox="1"/>
          <p:nvPr/>
        </p:nvSpPr>
        <p:spPr>
          <a:xfrm>
            <a:off x="601362" y="5791200"/>
            <a:ext cx="1115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…. También existen otro tipo de problemas como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reinforcement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, semi-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reinforcement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, entre otros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283C208-B8F3-4265-9E72-952BFF93402E}"/>
              </a:ext>
            </a:extLst>
          </p:cNvPr>
          <p:cNvSpPr txBox="1"/>
          <p:nvPr/>
        </p:nvSpPr>
        <p:spPr>
          <a:xfrm>
            <a:off x="10348743" y="2453113"/>
            <a:ext cx="1582484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labeled</a:t>
            </a:r>
            <a:r>
              <a:rPr lang="es-PE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774CEBB-AC0B-43A0-8E2B-DDA4DCC2AF8B}"/>
              </a:ext>
            </a:extLst>
          </p:cNvPr>
          <p:cNvSpPr txBox="1"/>
          <p:nvPr/>
        </p:nvSpPr>
        <p:spPr>
          <a:xfrm>
            <a:off x="10206076" y="3738358"/>
            <a:ext cx="1867819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unlabeled</a:t>
            </a:r>
            <a:r>
              <a:rPr lang="es-PE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113316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DA932-551F-419B-A56E-00A57F525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DATA SCIENCE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D5E3B3-B7C2-4D60-9486-BA3DE0C7CD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9737267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815</Words>
  <Application>Microsoft Office PowerPoint</Application>
  <PresentationFormat>Panorámica</PresentationFormat>
  <Paragraphs>242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Raavi</vt:lpstr>
      <vt:lpstr>Wingdings</vt:lpstr>
      <vt:lpstr>Tema de Office</vt:lpstr>
      <vt:lpstr>DATA SCIENCE</vt:lpstr>
      <vt:lpstr>AGENDA</vt:lpstr>
      <vt:lpstr>DATA SCIENCE</vt:lpstr>
      <vt:lpstr>¿QUÉ ES MACHINE LEARNING?</vt:lpstr>
      <vt:lpstr>¿QUÉ ES MACHINE LEARNING?</vt:lpstr>
      <vt:lpstr>¿QUÉ ES MACHINE LEARNING?</vt:lpstr>
      <vt:lpstr>TIPOS DE PROBLEMAS DE MACHINE LEARNING</vt:lpstr>
      <vt:lpstr>TIPOS DE PROBLEMAS DE MACHINE LEARNING</vt:lpstr>
      <vt:lpstr>DATA SCIENCE</vt:lpstr>
      <vt:lpstr>SUPERVISED LEARNING</vt:lpstr>
      <vt:lpstr>SUPERVISED LEARNING</vt:lpstr>
      <vt:lpstr>SUPERVISED LEARNING</vt:lpstr>
      <vt:lpstr>SUPERVISED LEARNING</vt:lpstr>
      <vt:lpstr>SUPERVISED LEARNING</vt:lpstr>
      <vt:lpstr>SUPERVISED LEARNING – MÉTRICAS</vt:lpstr>
      <vt:lpstr>SUPERVISED LEARNING – MÉTRICAS</vt:lpstr>
      <vt:lpstr>SUPERVISED LEARNING – MÉTRICAS</vt:lpstr>
      <vt:lpstr>SUPERVISED LEARNING – MÉTRICAS</vt:lpstr>
      <vt:lpstr>SUPERVISED LEARNING – MÉTRICAS</vt:lpstr>
      <vt:lpstr>DATA SCIENCE</vt:lpstr>
      <vt:lpstr>UNSUPERVISED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Carlos Gamero Loayza</dc:creator>
  <cp:lastModifiedBy>Carlos Gamero Loayza</cp:lastModifiedBy>
  <cp:revision>17</cp:revision>
  <dcterms:created xsi:type="dcterms:W3CDTF">2017-10-20T18:56:00Z</dcterms:created>
  <dcterms:modified xsi:type="dcterms:W3CDTF">2017-10-21T01:52:38Z</dcterms:modified>
</cp:coreProperties>
</file>