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57" r:id="rId3"/>
    <p:sldId id="364" r:id="rId4"/>
    <p:sldId id="373" r:id="rId5"/>
    <p:sldId id="311" r:id="rId6"/>
    <p:sldId id="358" r:id="rId7"/>
    <p:sldId id="361" r:id="rId8"/>
    <p:sldId id="360" r:id="rId9"/>
    <p:sldId id="375" r:id="rId10"/>
    <p:sldId id="359" r:id="rId11"/>
    <p:sldId id="381" r:id="rId12"/>
    <p:sldId id="378" r:id="rId13"/>
    <p:sldId id="382" r:id="rId14"/>
    <p:sldId id="363" r:id="rId15"/>
    <p:sldId id="365" r:id="rId16"/>
    <p:sldId id="372" r:id="rId17"/>
    <p:sldId id="366" r:id="rId18"/>
    <p:sldId id="367" r:id="rId19"/>
    <p:sldId id="368" r:id="rId20"/>
    <p:sldId id="369" r:id="rId21"/>
    <p:sldId id="374" r:id="rId22"/>
    <p:sldId id="371" r:id="rId23"/>
    <p:sldId id="384" r:id="rId24"/>
    <p:sldId id="383" r:id="rId25"/>
    <p:sldId id="379" r:id="rId26"/>
    <p:sldId id="380"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370" r:id="rId46"/>
    <p:sldId id="343" r:id="rId47"/>
    <p:sldId id="349" r:id="rId48"/>
  </p:sldIdLst>
  <p:sldSz cx="9144000" cy="6858000" type="screen4x3"/>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DFF528-F799-432C-BF03-B3C58D2CB43B}">
          <p14:sldIdLst>
            <p14:sldId id="256"/>
            <p14:sldId id="357"/>
            <p14:sldId id="364"/>
            <p14:sldId id="373"/>
            <p14:sldId id="311"/>
            <p14:sldId id="358"/>
            <p14:sldId id="361"/>
            <p14:sldId id="360"/>
            <p14:sldId id="375"/>
            <p14:sldId id="359"/>
            <p14:sldId id="381"/>
            <p14:sldId id="378"/>
            <p14:sldId id="382"/>
            <p14:sldId id="363"/>
            <p14:sldId id="365"/>
            <p14:sldId id="372"/>
            <p14:sldId id="366"/>
            <p14:sldId id="367"/>
            <p14:sldId id="368"/>
            <p14:sldId id="369"/>
            <p14:sldId id="374"/>
            <p14:sldId id="371"/>
            <p14:sldId id="384"/>
            <p14:sldId id="383"/>
            <p14:sldId id="379"/>
            <p14:sldId id="380"/>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370"/>
            <p14:sldId id="343"/>
            <p14:sldId id="34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giménez" initials="cg" lastIdx="3" clrIdx="0">
    <p:extLst>
      <p:ext uri="{19B8F6BF-5375-455C-9EA6-DF929625EA0E}">
        <p15:presenceInfo xmlns:p15="http://schemas.microsoft.com/office/powerpoint/2012/main" userId="dc7c6ec339b62f1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099" autoAdjust="0"/>
  </p:normalViewPr>
  <p:slideViewPr>
    <p:cSldViewPr>
      <p:cViewPr>
        <p:scale>
          <a:sx n="100" d="100"/>
          <a:sy n="100" d="100"/>
        </p:scale>
        <p:origin x="974" y="-1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Y"/>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562AF7-3269-435C-8E35-9630DABA824D}" type="datetimeFigureOut">
              <a:rPr lang="es-PY" smtClean="0"/>
              <a:t>7/7/2023</a:t>
            </a:fld>
            <a:endParaRPr lang="es-PY"/>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Y"/>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Y"/>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B5B7C0-B6A5-482B-BFEC-802C30750CCA}" type="slidenum">
              <a:rPr lang="es-PY" smtClean="0"/>
              <a:t>‹#›</a:t>
            </a:fld>
            <a:endParaRPr lang="es-PY"/>
          </a:p>
        </p:txBody>
      </p:sp>
    </p:spTree>
    <p:extLst>
      <p:ext uri="{BB962C8B-B14F-4D97-AF65-F5344CB8AC3E}">
        <p14:creationId xmlns:p14="http://schemas.microsoft.com/office/powerpoint/2010/main" val="74747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14</a:t>
            </a:fld>
            <a:endParaRPr lang="es-PY"/>
          </a:p>
        </p:txBody>
      </p:sp>
    </p:spTree>
    <p:extLst>
      <p:ext uri="{BB962C8B-B14F-4D97-AF65-F5344CB8AC3E}">
        <p14:creationId xmlns:p14="http://schemas.microsoft.com/office/powerpoint/2010/main" val="3761733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23</a:t>
            </a:fld>
            <a:endParaRPr lang="es-PY"/>
          </a:p>
        </p:txBody>
      </p:sp>
    </p:spTree>
    <p:extLst>
      <p:ext uri="{BB962C8B-B14F-4D97-AF65-F5344CB8AC3E}">
        <p14:creationId xmlns:p14="http://schemas.microsoft.com/office/powerpoint/2010/main" val="3299634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24</a:t>
            </a:fld>
            <a:endParaRPr lang="es-PY"/>
          </a:p>
        </p:txBody>
      </p:sp>
    </p:spTree>
    <p:extLst>
      <p:ext uri="{BB962C8B-B14F-4D97-AF65-F5344CB8AC3E}">
        <p14:creationId xmlns:p14="http://schemas.microsoft.com/office/powerpoint/2010/main" val="2329538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25</a:t>
            </a:fld>
            <a:endParaRPr lang="es-PY"/>
          </a:p>
        </p:txBody>
      </p:sp>
    </p:spTree>
    <p:extLst>
      <p:ext uri="{BB962C8B-B14F-4D97-AF65-F5344CB8AC3E}">
        <p14:creationId xmlns:p14="http://schemas.microsoft.com/office/powerpoint/2010/main" val="89965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26</a:t>
            </a:fld>
            <a:endParaRPr lang="es-PY"/>
          </a:p>
        </p:txBody>
      </p:sp>
    </p:spTree>
    <p:extLst>
      <p:ext uri="{BB962C8B-B14F-4D97-AF65-F5344CB8AC3E}">
        <p14:creationId xmlns:p14="http://schemas.microsoft.com/office/powerpoint/2010/main" val="392407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27</a:t>
            </a:fld>
            <a:endParaRPr lang="es-PY"/>
          </a:p>
        </p:txBody>
      </p:sp>
    </p:spTree>
    <p:extLst>
      <p:ext uri="{BB962C8B-B14F-4D97-AF65-F5344CB8AC3E}">
        <p14:creationId xmlns:p14="http://schemas.microsoft.com/office/powerpoint/2010/main" val="4080928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28</a:t>
            </a:fld>
            <a:endParaRPr lang="es-PY"/>
          </a:p>
        </p:txBody>
      </p:sp>
    </p:spTree>
    <p:extLst>
      <p:ext uri="{BB962C8B-B14F-4D97-AF65-F5344CB8AC3E}">
        <p14:creationId xmlns:p14="http://schemas.microsoft.com/office/powerpoint/2010/main" val="3087551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29</a:t>
            </a:fld>
            <a:endParaRPr lang="es-PY"/>
          </a:p>
        </p:txBody>
      </p:sp>
    </p:spTree>
    <p:extLst>
      <p:ext uri="{BB962C8B-B14F-4D97-AF65-F5344CB8AC3E}">
        <p14:creationId xmlns:p14="http://schemas.microsoft.com/office/powerpoint/2010/main" val="3020272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30</a:t>
            </a:fld>
            <a:endParaRPr lang="es-PY"/>
          </a:p>
        </p:txBody>
      </p:sp>
    </p:spTree>
    <p:extLst>
      <p:ext uri="{BB962C8B-B14F-4D97-AF65-F5344CB8AC3E}">
        <p14:creationId xmlns:p14="http://schemas.microsoft.com/office/powerpoint/2010/main" val="2779732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31</a:t>
            </a:fld>
            <a:endParaRPr lang="es-PY"/>
          </a:p>
        </p:txBody>
      </p:sp>
    </p:spTree>
    <p:extLst>
      <p:ext uri="{BB962C8B-B14F-4D97-AF65-F5344CB8AC3E}">
        <p14:creationId xmlns:p14="http://schemas.microsoft.com/office/powerpoint/2010/main" val="679625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32</a:t>
            </a:fld>
            <a:endParaRPr lang="es-PY"/>
          </a:p>
        </p:txBody>
      </p:sp>
    </p:spTree>
    <p:extLst>
      <p:ext uri="{BB962C8B-B14F-4D97-AF65-F5344CB8AC3E}">
        <p14:creationId xmlns:p14="http://schemas.microsoft.com/office/powerpoint/2010/main" val="2824639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15</a:t>
            </a:fld>
            <a:endParaRPr lang="es-PY"/>
          </a:p>
        </p:txBody>
      </p:sp>
    </p:spTree>
    <p:extLst>
      <p:ext uri="{BB962C8B-B14F-4D97-AF65-F5344CB8AC3E}">
        <p14:creationId xmlns:p14="http://schemas.microsoft.com/office/powerpoint/2010/main" val="2839724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33</a:t>
            </a:fld>
            <a:endParaRPr lang="es-PY"/>
          </a:p>
        </p:txBody>
      </p:sp>
    </p:spTree>
    <p:extLst>
      <p:ext uri="{BB962C8B-B14F-4D97-AF65-F5344CB8AC3E}">
        <p14:creationId xmlns:p14="http://schemas.microsoft.com/office/powerpoint/2010/main" val="1172043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34</a:t>
            </a:fld>
            <a:endParaRPr lang="es-PY"/>
          </a:p>
        </p:txBody>
      </p:sp>
    </p:spTree>
    <p:extLst>
      <p:ext uri="{BB962C8B-B14F-4D97-AF65-F5344CB8AC3E}">
        <p14:creationId xmlns:p14="http://schemas.microsoft.com/office/powerpoint/2010/main" val="3194893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35</a:t>
            </a:fld>
            <a:endParaRPr lang="es-PY"/>
          </a:p>
        </p:txBody>
      </p:sp>
    </p:spTree>
    <p:extLst>
      <p:ext uri="{BB962C8B-B14F-4D97-AF65-F5344CB8AC3E}">
        <p14:creationId xmlns:p14="http://schemas.microsoft.com/office/powerpoint/2010/main" val="2460036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36</a:t>
            </a:fld>
            <a:endParaRPr lang="es-PY"/>
          </a:p>
        </p:txBody>
      </p:sp>
    </p:spTree>
    <p:extLst>
      <p:ext uri="{BB962C8B-B14F-4D97-AF65-F5344CB8AC3E}">
        <p14:creationId xmlns:p14="http://schemas.microsoft.com/office/powerpoint/2010/main" val="1310968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37</a:t>
            </a:fld>
            <a:endParaRPr lang="es-PY"/>
          </a:p>
        </p:txBody>
      </p:sp>
    </p:spTree>
    <p:extLst>
      <p:ext uri="{BB962C8B-B14F-4D97-AF65-F5344CB8AC3E}">
        <p14:creationId xmlns:p14="http://schemas.microsoft.com/office/powerpoint/2010/main" val="2731537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38</a:t>
            </a:fld>
            <a:endParaRPr lang="es-PY"/>
          </a:p>
        </p:txBody>
      </p:sp>
    </p:spTree>
    <p:extLst>
      <p:ext uri="{BB962C8B-B14F-4D97-AF65-F5344CB8AC3E}">
        <p14:creationId xmlns:p14="http://schemas.microsoft.com/office/powerpoint/2010/main" val="898692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39</a:t>
            </a:fld>
            <a:endParaRPr lang="es-PY"/>
          </a:p>
        </p:txBody>
      </p:sp>
    </p:spTree>
    <p:extLst>
      <p:ext uri="{BB962C8B-B14F-4D97-AF65-F5344CB8AC3E}">
        <p14:creationId xmlns:p14="http://schemas.microsoft.com/office/powerpoint/2010/main" val="3730995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40</a:t>
            </a:fld>
            <a:endParaRPr lang="es-PY"/>
          </a:p>
        </p:txBody>
      </p:sp>
    </p:spTree>
    <p:extLst>
      <p:ext uri="{BB962C8B-B14F-4D97-AF65-F5344CB8AC3E}">
        <p14:creationId xmlns:p14="http://schemas.microsoft.com/office/powerpoint/2010/main" val="9310795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41</a:t>
            </a:fld>
            <a:endParaRPr lang="es-PY"/>
          </a:p>
        </p:txBody>
      </p:sp>
    </p:spTree>
    <p:extLst>
      <p:ext uri="{BB962C8B-B14F-4D97-AF65-F5344CB8AC3E}">
        <p14:creationId xmlns:p14="http://schemas.microsoft.com/office/powerpoint/2010/main" val="1653862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42</a:t>
            </a:fld>
            <a:endParaRPr lang="es-PY"/>
          </a:p>
        </p:txBody>
      </p:sp>
    </p:spTree>
    <p:extLst>
      <p:ext uri="{BB962C8B-B14F-4D97-AF65-F5344CB8AC3E}">
        <p14:creationId xmlns:p14="http://schemas.microsoft.com/office/powerpoint/2010/main" val="121590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16</a:t>
            </a:fld>
            <a:endParaRPr lang="es-PY"/>
          </a:p>
        </p:txBody>
      </p:sp>
    </p:spTree>
    <p:extLst>
      <p:ext uri="{BB962C8B-B14F-4D97-AF65-F5344CB8AC3E}">
        <p14:creationId xmlns:p14="http://schemas.microsoft.com/office/powerpoint/2010/main" val="1372572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43</a:t>
            </a:fld>
            <a:endParaRPr lang="es-PY"/>
          </a:p>
        </p:txBody>
      </p:sp>
    </p:spTree>
    <p:extLst>
      <p:ext uri="{BB962C8B-B14F-4D97-AF65-F5344CB8AC3E}">
        <p14:creationId xmlns:p14="http://schemas.microsoft.com/office/powerpoint/2010/main" val="3269347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44</a:t>
            </a:fld>
            <a:endParaRPr lang="es-PY"/>
          </a:p>
        </p:txBody>
      </p:sp>
    </p:spTree>
    <p:extLst>
      <p:ext uri="{BB962C8B-B14F-4D97-AF65-F5344CB8AC3E}">
        <p14:creationId xmlns:p14="http://schemas.microsoft.com/office/powerpoint/2010/main" val="3976766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45</a:t>
            </a:fld>
            <a:endParaRPr lang="es-PY"/>
          </a:p>
        </p:txBody>
      </p:sp>
    </p:spTree>
    <p:extLst>
      <p:ext uri="{BB962C8B-B14F-4D97-AF65-F5344CB8AC3E}">
        <p14:creationId xmlns:p14="http://schemas.microsoft.com/office/powerpoint/2010/main" val="2788777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17</a:t>
            </a:fld>
            <a:endParaRPr lang="es-PY"/>
          </a:p>
        </p:txBody>
      </p:sp>
    </p:spTree>
    <p:extLst>
      <p:ext uri="{BB962C8B-B14F-4D97-AF65-F5344CB8AC3E}">
        <p14:creationId xmlns:p14="http://schemas.microsoft.com/office/powerpoint/2010/main" val="2126603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18</a:t>
            </a:fld>
            <a:endParaRPr lang="es-PY"/>
          </a:p>
        </p:txBody>
      </p:sp>
    </p:spTree>
    <p:extLst>
      <p:ext uri="{BB962C8B-B14F-4D97-AF65-F5344CB8AC3E}">
        <p14:creationId xmlns:p14="http://schemas.microsoft.com/office/powerpoint/2010/main" val="332223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19</a:t>
            </a:fld>
            <a:endParaRPr lang="es-PY"/>
          </a:p>
        </p:txBody>
      </p:sp>
    </p:spTree>
    <p:extLst>
      <p:ext uri="{BB962C8B-B14F-4D97-AF65-F5344CB8AC3E}">
        <p14:creationId xmlns:p14="http://schemas.microsoft.com/office/powerpoint/2010/main" val="3017677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20</a:t>
            </a:fld>
            <a:endParaRPr lang="es-PY"/>
          </a:p>
        </p:txBody>
      </p:sp>
    </p:spTree>
    <p:extLst>
      <p:ext uri="{BB962C8B-B14F-4D97-AF65-F5344CB8AC3E}">
        <p14:creationId xmlns:p14="http://schemas.microsoft.com/office/powerpoint/2010/main" val="2647550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21</a:t>
            </a:fld>
            <a:endParaRPr lang="es-PY"/>
          </a:p>
        </p:txBody>
      </p:sp>
    </p:spTree>
    <p:extLst>
      <p:ext uri="{BB962C8B-B14F-4D97-AF65-F5344CB8AC3E}">
        <p14:creationId xmlns:p14="http://schemas.microsoft.com/office/powerpoint/2010/main" val="136185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EB5B7C0-B6A5-482B-BFEC-802C30750CCA}" type="slidenum">
              <a:rPr lang="es-PY" smtClean="0"/>
              <a:t>22</a:t>
            </a:fld>
            <a:endParaRPr lang="es-PY"/>
          </a:p>
        </p:txBody>
      </p:sp>
    </p:spTree>
    <p:extLst>
      <p:ext uri="{BB962C8B-B14F-4D97-AF65-F5344CB8AC3E}">
        <p14:creationId xmlns:p14="http://schemas.microsoft.com/office/powerpoint/2010/main" val="178752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PY"/>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Y"/>
          </a:p>
        </p:txBody>
      </p:sp>
      <p:sp>
        <p:nvSpPr>
          <p:cNvPr id="4" name="3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329688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Y"/>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3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1290078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PY"/>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3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163374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Y"/>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3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88667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Y"/>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35225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Y"/>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4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427751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PY"/>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7" name="6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8" name="7 Marcador de pie de página"/>
          <p:cNvSpPr>
            <a:spLocks noGrp="1"/>
          </p:cNvSpPr>
          <p:nvPr>
            <p:ph type="ftr" sz="quarter" idx="11"/>
          </p:nvPr>
        </p:nvSpPr>
        <p:spPr/>
        <p:txBody>
          <a:bodyPr/>
          <a:lstStyle/>
          <a:p>
            <a:endParaRPr lang="es-PY"/>
          </a:p>
        </p:txBody>
      </p:sp>
      <p:sp>
        <p:nvSpPr>
          <p:cNvPr id="9" name="8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185349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Y"/>
          </a:p>
        </p:txBody>
      </p:sp>
      <p:sp>
        <p:nvSpPr>
          <p:cNvPr id="3" name="2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4" name="3 Marcador de pie de página"/>
          <p:cNvSpPr>
            <a:spLocks noGrp="1"/>
          </p:cNvSpPr>
          <p:nvPr>
            <p:ph type="ftr" sz="quarter" idx="11"/>
          </p:nvPr>
        </p:nvSpPr>
        <p:spPr/>
        <p:txBody>
          <a:bodyPr/>
          <a:lstStyle/>
          <a:p>
            <a:endParaRPr lang="es-PY"/>
          </a:p>
        </p:txBody>
      </p:sp>
      <p:sp>
        <p:nvSpPr>
          <p:cNvPr id="5" name="4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386455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3" name="2 Marcador de pie de página"/>
          <p:cNvSpPr>
            <a:spLocks noGrp="1"/>
          </p:cNvSpPr>
          <p:nvPr>
            <p:ph type="ftr" sz="quarter" idx="11"/>
          </p:nvPr>
        </p:nvSpPr>
        <p:spPr/>
        <p:txBody>
          <a:bodyPr/>
          <a:lstStyle/>
          <a:p>
            <a:endParaRPr lang="es-PY"/>
          </a:p>
        </p:txBody>
      </p:sp>
      <p:sp>
        <p:nvSpPr>
          <p:cNvPr id="4" name="3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335896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Y"/>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299878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Y"/>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Y"/>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3C0C11-5846-4541-840A-F4777461F7A4}" type="datetimeFigureOut">
              <a:rPr lang="es-PY" smtClean="0"/>
              <a:t>7/7/2023</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DF5F15E0-2C62-40B1-B69F-DD58A92E02CF}" type="slidenum">
              <a:rPr lang="es-PY" smtClean="0"/>
              <a:t>‹#›</a:t>
            </a:fld>
            <a:endParaRPr lang="es-PY"/>
          </a:p>
        </p:txBody>
      </p:sp>
    </p:spTree>
    <p:extLst>
      <p:ext uri="{BB962C8B-B14F-4D97-AF65-F5344CB8AC3E}">
        <p14:creationId xmlns:p14="http://schemas.microsoft.com/office/powerpoint/2010/main" val="252865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PY"/>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C0C11-5846-4541-840A-F4777461F7A4}" type="datetimeFigureOut">
              <a:rPr lang="es-PY" smtClean="0"/>
              <a:t>7/7/2023</a:t>
            </a:fld>
            <a:endParaRPr lang="es-PY"/>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Y"/>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F15E0-2C62-40B1-B69F-DD58A92E02CF}" type="slidenum">
              <a:rPr lang="es-PY" smtClean="0"/>
              <a:t>‹#›</a:t>
            </a:fld>
            <a:endParaRPr lang="es-PY"/>
          </a:p>
        </p:txBody>
      </p:sp>
    </p:spTree>
    <p:extLst>
      <p:ext uri="{BB962C8B-B14F-4D97-AF65-F5344CB8AC3E}">
        <p14:creationId xmlns:p14="http://schemas.microsoft.com/office/powerpoint/2010/main" val="3527580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lerryws.xyz/posts/Install-Jupyter-Notebook-in-QGIS3"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qgis.org/pyqgis/master/" TargetMode="External"/><Relationship Id="rId4" Type="http://schemas.openxmlformats.org/officeDocument/2006/relationships/hyperlink" Target="https://api.qgis.org/api/3.28/index.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cs.qgis.org/3.28/pdf/es/QGIS-3.28-PyQGISDeveloperCookbook-es.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qgis.org/pyqgis/master/"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webgeodatavore.github.io/pyqgis-samples/" TargetMode="External"/><Relationship Id="rId4" Type="http://schemas.openxmlformats.org/officeDocument/2006/relationships/hyperlink" Target="https://docs.qgis.org/3.28/en/docs/pyqgis_developer_cookbook/intro.html"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api.qgis.org/api/classQgsRasterLayer.html" TargetMode="External"/><Relationship Id="rId3" Type="http://schemas.openxmlformats.org/officeDocument/2006/relationships/hyperlink" Target="https://www.cs.upc.edu/~bejar/ecsdi/Laboratorio/Python.pdf" TargetMode="External"/><Relationship Id="rId7" Type="http://schemas.openxmlformats.org/officeDocument/2006/relationships/hyperlink" Target="https://qgis.org/pyqgis/master" TargetMode="External"/><Relationship Id="rId2" Type="http://schemas.openxmlformats.org/officeDocument/2006/relationships/hyperlink" Target="https://recursospython.com/guias-y-manuales/clases-y-orientacion-a-objetos/" TargetMode="External"/><Relationship Id="rId1" Type="http://schemas.openxmlformats.org/officeDocument/2006/relationships/slideLayout" Target="../slideLayouts/slideLayout2.xml"/><Relationship Id="rId6" Type="http://schemas.openxmlformats.org/officeDocument/2006/relationships/hyperlink" Target="https://docs.qgis.org/3.28/es/docs/user_manual/processing/modeler.html" TargetMode="External"/><Relationship Id="rId5" Type="http://schemas.openxmlformats.org/officeDocument/2006/relationships/hyperlink" Target="https://docs.qgis.org/3.28/es/docs/user_manual/" TargetMode="External"/><Relationship Id="rId4" Type="http://schemas.openxmlformats.org/officeDocument/2006/relationships/hyperlink" Target="https://docs.qgis.org/3.28/pdf/es/QGIS-3.28-PyQGISDeveloperCookbook-es.pdf" TargetMode="External"/><Relationship Id="rId9" Type="http://schemas.openxmlformats.org/officeDocument/2006/relationships/hyperlink" Target="https://github.com/gicait/python-for-geospatial-data-analysis"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qgis.org/pyqgis/master/" TargetMode="External"/><Relationship Id="rId7" Type="http://schemas.openxmlformats.org/officeDocument/2006/relationships/image" Target="../media/image3.png"/><Relationship Id="rId2" Type="http://schemas.openxmlformats.org/officeDocument/2006/relationships/hyperlink" Target="https://api.qgis.org/api/3.28/index.htm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olab.research.google.com/drive/1PDayQOXGJLxtyDunPSgeMEDbRrs10Btu?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0FCC320D-89CD-2EE4-9A8E-9BFD9C4FF67B}"/>
              </a:ext>
            </a:extLst>
          </p:cNvPr>
          <p:cNvSpPr txBox="1">
            <a:spLocks/>
          </p:cNvSpPr>
          <p:nvPr/>
        </p:nvSpPr>
        <p:spPr>
          <a:xfrm>
            <a:off x="179511" y="1535597"/>
            <a:ext cx="8372648" cy="223224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4000" b="1" dirty="0">
                <a:solidFill>
                  <a:schemeClr val="tx2"/>
                </a:solidFill>
                <a:latin typeface="Arial" panose="020B0604020202020204" pitchFamily="34" charset="0"/>
                <a:cs typeface="Arial" panose="020B0604020202020204" pitchFamily="34" charset="0"/>
              </a:rPr>
              <a:t>CURSO INTRODUCTORIO</a:t>
            </a:r>
          </a:p>
          <a:p>
            <a:r>
              <a:rPr lang="es-MX" sz="4000" b="1" dirty="0">
                <a:solidFill>
                  <a:schemeClr val="tx2"/>
                </a:solidFill>
                <a:latin typeface="Arial" panose="020B0604020202020204" pitchFamily="34" charset="0"/>
                <a:cs typeface="Arial" panose="020B0604020202020204" pitchFamily="34" charset="0"/>
              </a:rPr>
              <a:t> </a:t>
            </a:r>
          </a:p>
          <a:p>
            <a:r>
              <a:rPr lang="es-MX" sz="4000" b="1" dirty="0">
                <a:solidFill>
                  <a:schemeClr val="tx2"/>
                </a:solidFill>
                <a:latin typeface="Arial" panose="020B0604020202020204" pitchFamily="34" charset="0"/>
                <a:cs typeface="Arial" panose="020B0604020202020204" pitchFamily="34" charset="0"/>
              </a:rPr>
              <a:t>A </a:t>
            </a:r>
          </a:p>
          <a:p>
            <a:endParaRPr lang="es-MX" sz="4000" b="1" dirty="0">
              <a:solidFill>
                <a:schemeClr val="tx2"/>
              </a:solidFill>
              <a:latin typeface="Arial" panose="020B0604020202020204" pitchFamily="34" charset="0"/>
              <a:cs typeface="Arial" panose="020B0604020202020204" pitchFamily="34" charset="0"/>
            </a:endParaRPr>
          </a:p>
          <a:p>
            <a:r>
              <a:rPr lang="es-MX" sz="4000" b="1" dirty="0">
                <a:solidFill>
                  <a:schemeClr val="tx2"/>
                </a:solidFill>
                <a:latin typeface="Arial" panose="020B0604020202020204" pitchFamily="34" charset="0"/>
                <a:cs typeface="Arial" panose="020B0604020202020204" pitchFamily="34" charset="0"/>
              </a:rPr>
              <a:t>PYQGIS</a:t>
            </a:r>
          </a:p>
        </p:txBody>
      </p:sp>
      <p:pic>
        <p:nvPicPr>
          <p:cNvPr id="6" name="Gráfico 6">
            <a:extLst>
              <a:ext uri="{FF2B5EF4-FFF2-40B4-BE49-F238E27FC236}">
                <a16:creationId xmlns:a16="http://schemas.microsoft.com/office/drawing/2014/main" id="{C7CA8E13-8A6D-4755-CBB7-17629F1A4EE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56176" y="5983966"/>
            <a:ext cx="2664296" cy="775612"/>
          </a:xfrm>
          <a:prstGeom prst="rect">
            <a:avLst/>
          </a:prstGeom>
        </p:spPr>
      </p:pic>
      <p:pic>
        <p:nvPicPr>
          <p:cNvPr id="7" name="Imagen 12" descr="Icono&#10;&#10;Descripción generada automáticamente">
            <a:extLst>
              <a:ext uri="{FF2B5EF4-FFF2-40B4-BE49-F238E27FC236}">
                <a16:creationId xmlns:a16="http://schemas.microsoft.com/office/drawing/2014/main" id="{D444E50B-8F51-5F71-55D2-76AABDEA4D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5733256"/>
            <a:ext cx="1836813" cy="936031"/>
          </a:xfrm>
          <a:prstGeom prst="rect">
            <a:avLst/>
          </a:prstGeom>
        </p:spPr>
      </p:pic>
      <p:sp>
        <p:nvSpPr>
          <p:cNvPr id="8" name="TextBox 7">
            <a:extLst>
              <a:ext uri="{FF2B5EF4-FFF2-40B4-BE49-F238E27FC236}">
                <a16:creationId xmlns:a16="http://schemas.microsoft.com/office/drawing/2014/main" id="{08B48C0C-9B5E-D361-D95B-594F79E00E0C}"/>
              </a:ext>
            </a:extLst>
          </p:cNvPr>
          <p:cNvSpPr txBox="1"/>
          <p:nvPr/>
        </p:nvSpPr>
        <p:spPr>
          <a:xfrm>
            <a:off x="2746349" y="4725144"/>
            <a:ext cx="3382849" cy="1200329"/>
          </a:xfrm>
          <a:prstGeom prst="rect">
            <a:avLst/>
          </a:prstGeom>
          <a:noFill/>
        </p:spPr>
        <p:txBody>
          <a:bodyPr wrap="none" rtlCol="0">
            <a:spAutoFit/>
          </a:bodyPr>
          <a:lstStyle/>
          <a:p>
            <a:pPr algn="ctr"/>
            <a:r>
              <a:rPr lang="en-US" sz="2400" dirty="0">
                <a:solidFill>
                  <a:schemeClr val="tx2"/>
                </a:solidFill>
              </a:rPr>
              <a:t>Ing. </a:t>
            </a:r>
            <a:r>
              <a:rPr lang="en-US" sz="2400" dirty="0" err="1">
                <a:solidFill>
                  <a:schemeClr val="tx2"/>
                </a:solidFill>
              </a:rPr>
              <a:t>Amb</a:t>
            </a:r>
            <a:r>
              <a:rPr lang="en-US" sz="2400" dirty="0">
                <a:solidFill>
                  <a:schemeClr val="tx2"/>
                </a:solidFill>
              </a:rPr>
              <a:t>. Carlos Gi</a:t>
            </a:r>
            <a:r>
              <a:rPr lang="es-PY" sz="2400" dirty="0" err="1">
                <a:solidFill>
                  <a:schemeClr val="tx2"/>
                </a:solidFill>
              </a:rPr>
              <a:t>ménez</a:t>
            </a:r>
            <a:endParaRPr lang="es-PY" sz="2400" dirty="0">
              <a:solidFill>
                <a:schemeClr val="tx2"/>
              </a:solidFill>
            </a:endParaRPr>
          </a:p>
          <a:p>
            <a:pPr algn="ctr"/>
            <a:endParaRPr lang="es-PY" sz="2400" dirty="0">
              <a:solidFill>
                <a:schemeClr val="tx2"/>
              </a:solidFill>
            </a:endParaRPr>
          </a:p>
          <a:p>
            <a:pPr algn="ctr"/>
            <a:r>
              <a:rPr lang="es-PY" sz="2400" dirty="0">
                <a:solidFill>
                  <a:schemeClr val="tx2"/>
                </a:solidFill>
              </a:rPr>
              <a:t>Julio - 2023</a:t>
            </a:r>
            <a:endParaRPr lang="en-US" sz="2400" dirty="0">
              <a:solidFill>
                <a:schemeClr val="tx2"/>
              </a:solidFill>
            </a:endParaRPr>
          </a:p>
        </p:txBody>
      </p:sp>
    </p:spTree>
    <p:extLst>
      <p:ext uri="{BB962C8B-B14F-4D97-AF65-F5344CB8AC3E}">
        <p14:creationId xmlns:p14="http://schemas.microsoft.com/office/powerpoint/2010/main" val="1517780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2E531-C17B-64CE-19CB-C68F8EEF2ACC}"/>
              </a:ext>
            </a:extLst>
          </p:cNvPr>
          <p:cNvSpPr txBox="1"/>
          <p:nvPr/>
        </p:nvSpPr>
        <p:spPr>
          <a:xfrm>
            <a:off x="431540" y="836712"/>
            <a:ext cx="8280920" cy="646331"/>
          </a:xfrm>
          <a:prstGeom prst="rect">
            <a:avLst/>
          </a:prstGeom>
          <a:noFill/>
        </p:spPr>
        <p:txBody>
          <a:bodyPr wrap="square" rtlCol="0">
            <a:spAutoFit/>
          </a:bodyPr>
          <a:lstStyle/>
          <a:p>
            <a:endParaRPr lang="es-PY" dirty="0"/>
          </a:p>
          <a:p>
            <a:endParaRPr lang="en-US" dirty="0"/>
          </a:p>
        </p:txBody>
      </p:sp>
      <p:sp>
        <p:nvSpPr>
          <p:cNvPr id="5" name="TextBox 4">
            <a:extLst>
              <a:ext uri="{FF2B5EF4-FFF2-40B4-BE49-F238E27FC236}">
                <a16:creationId xmlns:a16="http://schemas.microsoft.com/office/drawing/2014/main" id="{9290703A-E1EA-339A-7C48-C88B81CC78AF}"/>
              </a:ext>
            </a:extLst>
          </p:cNvPr>
          <p:cNvSpPr txBox="1"/>
          <p:nvPr/>
        </p:nvSpPr>
        <p:spPr>
          <a:xfrm>
            <a:off x="309938" y="980728"/>
            <a:ext cx="8352928" cy="6494085"/>
          </a:xfrm>
          <a:prstGeom prst="rect">
            <a:avLst/>
          </a:prstGeom>
          <a:noFill/>
        </p:spPr>
        <p:txBody>
          <a:bodyPr wrap="square">
            <a:spAutoFit/>
          </a:bodyPr>
          <a:lstStyle/>
          <a:p>
            <a:endParaRPr lang="en-US" sz="1600" dirty="0"/>
          </a:p>
          <a:p>
            <a:r>
              <a:rPr lang="en-US" sz="1600" b="1" dirty="0" err="1"/>
              <a:t>Objeto</a:t>
            </a:r>
            <a:r>
              <a:rPr lang="en-US" sz="1600" b="1" dirty="0"/>
              <a:t>: </a:t>
            </a:r>
            <a:r>
              <a:rPr lang="es-PY" sz="1600" dirty="0"/>
              <a:t>Un objeto es una instancia de una clase. Representa una entidad del mundo real o un concepto abstracto con características y acciones específicas. Cada objeto tiene su propio conjunto de valores para los atributos y puede realizar las operaciones definidas en los métodos de su clase.</a:t>
            </a:r>
          </a:p>
          <a:p>
            <a:endParaRPr lang="en-US" sz="1600" b="1" dirty="0"/>
          </a:p>
          <a:p>
            <a:r>
              <a:rPr lang="en-US" sz="1600" b="1" dirty="0" err="1"/>
              <a:t>Atributo</a:t>
            </a:r>
            <a:r>
              <a:rPr lang="en-US" sz="1600" b="1" dirty="0"/>
              <a:t>:</a:t>
            </a:r>
            <a:r>
              <a:rPr lang="en-US" sz="1600" dirty="0"/>
              <a:t> </a:t>
            </a:r>
            <a:r>
              <a:rPr lang="es-PY" sz="1600" dirty="0"/>
              <a:t>También conocido como propiedad o variable de instancia, un atributo es una característica o dato asociado a un objeto. Puede ser cualquier tipo de dato, como números, texto, arreglos o incluso otros objetos.</a:t>
            </a:r>
          </a:p>
          <a:p>
            <a:endParaRPr lang="es-PY" sz="1600" dirty="0"/>
          </a:p>
          <a:p>
            <a:r>
              <a:rPr lang="en-US" sz="1600" b="1" dirty="0" err="1"/>
              <a:t>Método</a:t>
            </a:r>
            <a:r>
              <a:rPr lang="en-US" sz="1600" b="1" dirty="0"/>
              <a:t>: </a:t>
            </a:r>
            <a:r>
              <a:rPr lang="es-PY" sz="1600" dirty="0"/>
              <a:t>Un método es una función asociada a una clase u objeto que define su comportamiento. Los métodos representan las acciones que un objeto puede realizar y pueden acceder y manipular los atributos del objeto.</a:t>
            </a:r>
          </a:p>
          <a:p>
            <a:endParaRPr lang="es-PY" sz="1600" dirty="0"/>
          </a:p>
          <a:p>
            <a:r>
              <a:rPr lang="es-PY" sz="1600" dirty="0"/>
              <a:t>Para usar una clase en un programa, se debe </a:t>
            </a:r>
            <a:r>
              <a:rPr lang="es-PY" sz="1600" b="1" dirty="0"/>
              <a:t>construir un objeto </a:t>
            </a:r>
            <a:r>
              <a:rPr lang="es-PY" sz="1600" dirty="0"/>
              <a:t>a partir de ella, a esto se le llama crear una </a:t>
            </a:r>
            <a:r>
              <a:rPr lang="es-PY" sz="1600" b="1" dirty="0"/>
              <a:t>instancia</a:t>
            </a:r>
            <a:r>
              <a:rPr lang="es-PY" sz="1600" dirty="0"/>
              <a:t> de la clase o instanciar (</a:t>
            </a:r>
            <a:r>
              <a:rPr lang="es-PY" sz="1600" dirty="0" err="1"/>
              <a:t>instance</a:t>
            </a:r>
            <a:r>
              <a:rPr lang="es-PY" sz="1600" dirty="0"/>
              <a:t> </a:t>
            </a:r>
            <a:r>
              <a:rPr lang="es-PY" sz="1600" dirty="0" err="1"/>
              <a:t>of</a:t>
            </a:r>
            <a:r>
              <a:rPr lang="es-PY" sz="1600" dirty="0"/>
              <a:t>  a </a:t>
            </a:r>
            <a:r>
              <a:rPr lang="es-PY" sz="1600" dirty="0" err="1"/>
              <a:t>class</a:t>
            </a:r>
            <a:r>
              <a:rPr lang="es-PY" sz="1600" dirty="0"/>
              <a:t>, en inglés)</a:t>
            </a:r>
          </a:p>
          <a:p>
            <a:endParaRPr lang="es-PY" sz="1600" dirty="0"/>
          </a:p>
          <a:p>
            <a:r>
              <a:rPr lang="es-PY" sz="1600" dirty="0"/>
              <a:t>Para crear instanciar o crear una instancia, se debe inicializar la misma con algunos de los parámetros que la misma requiere, es ahí cuando se construye un nuevo </a:t>
            </a:r>
            <a:r>
              <a:rPr lang="es-PY" sz="1600" b="1" dirty="0"/>
              <a:t>objeto. </a:t>
            </a:r>
            <a:r>
              <a:rPr lang="es-PY" sz="1600" b="1" dirty="0" err="1"/>
              <a:t>Ej</a:t>
            </a:r>
            <a:r>
              <a:rPr lang="es-PY" sz="1600" b="1" dirty="0"/>
              <a:t>:</a:t>
            </a:r>
          </a:p>
          <a:p>
            <a:pPr marL="285750" indent="-285750">
              <a:buFont typeface="Arial" panose="020B0604020202020204" pitchFamily="34" charset="0"/>
              <a:buChar char="•"/>
            </a:pPr>
            <a:r>
              <a:rPr lang="es-PY" sz="1600" dirty="0"/>
              <a:t>La clase bici() acepta o recibe 3 parámetros: </a:t>
            </a:r>
            <a:r>
              <a:rPr lang="es-PY" sz="1600" dirty="0" err="1"/>
              <a:t>tipo_sillin</a:t>
            </a:r>
            <a:r>
              <a:rPr lang="es-PY" sz="1600" dirty="0"/>
              <a:t>, </a:t>
            </a:r>
            <a:r>
              <a:rPr lang="es-PY" sz="1600" dirty="0" err="1"/>
              <a:t>num_radios</a:t>
            </a:r>
            <a:r>
              <a:rPr lang="es-PY" sz="1600" dirty="0"/>
              <a:t> y </a:t>
            </a:r>
            <a:r>
              <a:rPr lang="es-PY" sz="1600" dirty="0" err="1"/>
              <a:t>diam_rueda</a:t>
            </a:r>
            <a:endParaRPr lang="es-PY" sz="1600" dirty="0"/>
          </a:p>
          <a:p>
            <a:pPr marL="742950" lvl="1" indent="-285750">
              <a:buFont typeface="Courier New" panose="02070309020205020404" pitchFamily="49" charset="0"/>
              <a:buChar char="o"/>
            </a:pPr>
            <a:r>
              <a:rPr lang="es-PY" sz="1600" dirty="0" err="1"/>
              <a:t>mi_bici</a:t>
            </a:r>
            <a:r>
              <a:rPr lang="es-PY" sz="1600" dirty="0"/>
              <a:t> = bici(“grande”,28,560)</a:t>
            </a:r>
          </a:p>
          <a:p>
            <a:pPr marL="285750" indent="-285750">
              <a:buFont typeface="Arial" panose="020B0604020202020204" pitchFamily="34" charset="0"/>
              <a:buChar char="•"/>
            </a:pPr>
            <a:r>
              <a:rPr lang="es-PY" sz="1600" dirty="0"/>
              <a:t>Se puede utilizar una función de la clase bici() utilizando el objeto creado</a:t>
            </a:r>
          </a:p>
          <a:p>
            <a:pPr marL="742950" lvl="1" indent="-285750">
              <a:buFont typeface="Courier New" panose="02070309020205020404" pitchFamily="49" charset="0"/>
              <a:buChar char="o"/>
            </a:pPr>
            <a:r>
              <a:rPr lang="es-PY" sz="1600" dirty="0" err="1"/>
              <a:t>mi_bici.pedalear</a:t>
            </a:r>
            <a:r>
              <a:rPr lang="es-PY" sz="1600" dirty="0"/>
              <a:t>() lo que haría que el objeto </a:t>
            </a:r>
            <a:r>
              <a:rPr lang="es-PY" sz="1600" dirty="0" err="1"/>
              <a:t>mi_bici</a:t>
            </a:r>
            <a:r>
              <a:rPr lang="es-PY" sz="1600" dirty="0"/>
              <a:t> ejecute las acciones(código) dentro de dicha función, utilizando o no los parámetros </a:t>
            </a:r>
            <a:r>
              <a:rPr lang="es-PY" sz="1600" dirty="0" err="1"/>
              <a:t>proveidos</a:t>
            </a:r>
            <a:r>
              <a:rPr lang="es-PY" sz="1600" dirty="0"/>
              <a:t>.</a:t>
            </a:r>
          </a:p>
          <a:p>
            <a:pPr marL="285750" indent="-285750">
              <a:buFont typeface="Arial" panose="020B0604020202020204" pitchFamily="34" charset="0"/>
              <a:buChar char="•"/>
            </a:pPr>
            <a:endParaRPr lang="es-PY" sz="1600" dirty="0"/>
          </a:p>
          <a:p>
            <a:endParaRPr lang="en-US" sz="1600" dirty="0"/>
          </a:p>
          <a:p>
            <a:endParaRPr lang="en-US" sz="1600" dirty="0"/>
          </a:p>
        </p:txBody>
      </p:sp>
      <p:sp>
        <p:nvSpPr>
          <p:cNvPr id="8" name="Título 1">
            <a:extLst>
              <a:ext uri="{FF2B5EF4-FFF2-40B4-BE49-F238E27FC236}">
                <a16:creationId xmlns:a16="http://schemas.microsoft.com/office/drawing/2014/main" id="{CACB673A-609D-1B7D-50C5-DDD7A6EE0782}"/>
              </a:ext>
            </a:extLst>
          </p:cNvPr>
          <p:cNvSpPr>
            <a:spLocks noGrp="1"/>
          </p:cNvSpPr>
          <p:nvPr>
            <p:ph type="title"/>
          </p:nvPr>
        </p:nvSpPr>
        <p:spPr>
          <a:xfrm>
            <a:off x="309938" y="-235273"/>
            <a:ext cx="8532846"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2.3 Repaso de Python: Clases, objetos, atributos, métodos y otros</a:t>
            </a:r>
          </a:p>
        </p:txBody>
      </p:sp>
    </p:spTree>
    <p:extLst>
      <p:ext uri="{BB962C8B-B14F-4D97-AF65-F5344CB8AC3E}">
        <p14:creationId xmlns:p14="http://schemas.microsoft.com/office/powerpoint/2010/main" val="1779922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2E531-C17B-64CE-19CB-C68F8EEF2ACC}"/>
              </a:ext>
            </a:extLst>
          </p:cNvPr>
          <p:cNvSpPr txBox="1"/>
          <p:nvPr/>
        </p:nvSpPr>
        <p:spPr>
          <a:xfrm>
            <a:off x="431540" y="836712"/>
            <a:ext cx="8280920" cy="646331"/>
          </a:xfrm>
          <a:prstGeom prst="rect">
            <a:avLst/>
          </a:prstGeom>
          <a:noFill/>
        </p:spPr>
        <p:txBody>
          <a:bodyPr wrap="square" rtlCol="0">
            <a:spAutoFit/>
          </a:bodyPr>
          <a:lstStyle/>
          <a:p>
            <a:endParaRPr lang="es-PY" dirty="0"/>
          </a:p>
          <a:p>
            <a:endParaRPr lang="en-US" dirty="0"/>
          </a:p>
        </p:txBody>
      </p:sp>
      <p:sp>
        <p:nvSpPr>
          <p:cNvPr id="8" name="Título 1">
            <a:extLst>
              <a:ext uri="{FF2B5EF4-FFF2-40B4-BE49-F238E27FC236}">
                <a16:creationId xmlns:a16="http://schemas.microsoft.com/office/drawing/2014/main" id="{CACB673A-609D-1B7D-50C5-DDD7A6EE0782}"/>
              </a:ext>
            </a:extLst>
          </p:cNvPr>
          <p:cNvSpPr>
            <a:spLocks noGrp="1"/>
          </p:cNvSpPr>
          <p:nvPr>
            <p:ph type="title"/>
          </p:nvPr>
        </p:nvSpPr>
        <p:spPr>
          <a:xfrm>
            <a:off x="309938" y="-235273"/>
            <a:ext cx="8532846"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2.3.1 Repaso de Python: Clases  - Atributos de instancia</a:t>
            </a:r>
          </a:p>
        </p:txBody>
      </p:sp>
      <p:sp>
        <p:nvSpPr>
          <p:cNvPr id="4" name="TextBox 3">
            <a:extLst>
              <a:ext uri="{FF2B5EF4-FFF2-40B4-BE49-F238E27FC236}">
                <a16:creationId xmlns:a16="http://schemas.microsoft.com/office/drawing/2014/main" id="{634661B3-0A47-E315-91B6-7DAA5FAC3E8E}"/>
              </a:ext>
            </a:extLst>
          </p:cNvPr>
          <p:cNvSpPr txBox="1"/>
          <p:nvPr/>
        </p:nvSpPr>
        <p:spPr>
          <a:xfrm>
            <a:off x="276064" y="1539365"/>
            <a:ext cx="4572000" cy="2308324"/>
          </a:xfrm>
          <a:prstGeom prst="rect">
            <a:avLst/>
          </a:prstGeom>
          <a:noFill/>
        </p:spPr>
        <p:txBody>
          <a:bodyPr wrap="square">
            <a:spAutoFit/>
          </a:bodyPr>
          <a:lstStyle/>
          <a:p>
            <a:pPr marL="457200" lvl="0" indent="-342900" algn="l" rtl="0">
              <a:spcBef>
                <a:spcPts val="0"/>
              </a:spcBef>
              <a:spcAft>
                <a:spcPts val="0"/>
              </a:spcAft>
              <a:buSzPts val="1800"/>
              <a:buChar char="●"/>
            </a:pPr>
            <a:r>
              <a:rPr lang="en-US" dirty="0" err="1"/>
              <a:t>Atributos</a:t>
            </a:r>
            <a:r>
              <a:rPr lang="en-US" dirty="0"/>
              <a:t> de </a:t>
            </a:r>
            <a:r>
              <a:rPr lang="en-US" dirty="0" err="1"/>
              <a:t>instancia</a:t>
            </a:r>
            <a:r>
              <a:rPr lang="en-US" dirty="0"/>
              <a:t>  </a:t>
            </a:r>
          </a:p>
          <a:p>
            <a:pPr marL="914400" lvl="1" indent="-317500" algn="l" rtl="0">
              <a:spcBef>
                <a:spcPts val="0"/>
              </a:spcBef>
              <a:spcAft>
                <a:spcPts val="0"/>
              </a:spcAft>
              <a:buSzPts val="1400"/>
              <a:buChar char="○"/>
            </a:pPr>
            <a:r>
              <a:rPr lang="en-US" dirty="0" err="1"/>
              <a:t>Estan</a:t>
            </a:r>
            <a:r>
              <a:rPr lang="en-US" dirty="0"/>
              <a:t> </a:t>
            </a:r>
            <a:r>
              <a:rPr lang="en-US" dirty="0" err="1"/>
              <a:t>asociadas</a:t>
            </a:r>
            <a:r>
              <a:rPr lang="en-US" dirty="0"/>
              <a:t> a un </a:t>
            </a:r>
            <a:r>
              <a:rPr lang="en-US" dirty="0" err="1"/>
              <a:t>objeto</a:t>
            </a:r>
            <a:r>
              <a:rPr lang="en-US" dirty="0"/>
              <a:t> </a:t>
            </a:r>
            <a:r>
              <a:rPr lang="en-US" dirty="0" err="1"/>
              <a:t>en</a:t>
            </a:r>
            <a:r>
              <a:rPr lang="en-US" dirty="0"/>
              <a:t> particular</a:t>
            </a:r>
          </a:p>
          <a:p>
            <a:pPr marL="914400" lvl="1" indent="-317500" algn="l" rtl="0">
              <a:spcBef>
                <a:spcPts val="0"/>
              </a:spcBef>
              <a:spcAft>
                <a:spcPts val="0"/>
              </a:spcAft>
              <a:buSzPts val="1400"/>
              <a:buChar char="○"/>
            </a:pPr>
            <a:r>
              <a:rPr lang="en-US" dirty="0" err="1"/>
              <a:t>Cada</a:t>
            </a:r>
            <a:r>
              <a:rPr lang="en-US" dirty="0"/>
              <a:t> </a:t>
            </a:r>
            <a:r>
              <a:rPr lang="en-US" dirty="0" err="1"/>
              <a:t>objeto</a:t>
            </a:r>
            <a:r>
              <a:rPr lang="en-US" dirty="0"/>
              <a:t> </a:t>
            </a:r>
            <a:r>
              <a:rPr lang="en-US" dirty="0" err="1"/>
              <a:t>puede</a:t>
            </a:r>
            <a:r>
              <a:rPr lang="en-US" dirty="0"/>
              <a:t> </a:t>
            </a:r>
            <a:r>
              <a:rPr lang="en-US" dirty="0" err="1"/>
              <a:t>tener</a:t>
            </a:r>
            <a:r>
              <a:rPr lang="en-US" dirty="0"/>
              <a:t> un valor </a:t>
            </a:r>
            <a:r>
              <a:rPr lang="en-US" dirty="0" err="1"/>
              <a:t>diferente</a:t>
            </a:r>
            <a:r>
              <a:rPr lang="en-US" dirty="0"/>
              <a:t> para un </a:t>
            </a:r>
            <a:r>
              <a:rPr lang="en-US" dirty="0" err="1"/>
              <a:t>atributo</a:t>
            </a:r>
            <a:r>
              <a:rPr lang="en-US" dirty="0"/>
              <a:t> de </a:t>
            </a:r>
            <a:r>
              <a:rPr lang="en-US" dirty="0" err="1"/>
              <a:t>instancia</a:t>
            </a:r>
            <a:endParaRPr lang="en-US" dirty="0"/>
          </a:p>
          <a:p>
            <a:pPr marL="914400" lvl="1" indent="-317500" algn="l" rtl="0">
              <a:spcBef>
                <a:spcPts val="0"/>
              </a:spcBef>
              <a:spcAft>
                <a:spcPts val="0"/>
              </a:spcAft>
              <a:buSzPts val="1400"/>
              <a:buChar char="○"/>
            </a:pPr>
            <a:r>
              <a:rPr lang="en-US" dirty="0"/>
              <a:t>Se </a:t>
            </a:r>
            <a:r>
              <a:rPr lang="en-US" dirty="0" err="1"/>
              <a:t>definen</a:t>
            </a:r>
            <a:r>
              <a:rPr lang="en-US" dirty="0"/>
              <a:t> </a:t>
            </a:r>
            <a:r>
              <a:rPr lang="en-US" dirty="0" err="1"/>
              <a:t>dentro</a:t>
            </a:r>
            <a:r>
              <a:rPr lang="en-US" dirty="0"/>
              <a:t> del constructor __</a:t>
            </a:r>
            <a:r>
              <a:rPr lang="en-US" dirty="0" err="1"/>
              <a:t>init</a:t>
            </a:r>
            <a:r>
              <a:rPr lang="en-US" dirty="0"/>
              <a:t>__()</a:t>
            </a:r>
          </a:p>
        </p:txBody>
      </p:sp>
      <p:pic>
        <p:nvPicPr>
          <p:cNvPr id="6" name="Picture 5">
            <a:extLst>
              <a:ext uri="{FF2B5EF4-FFF2-40B4-BE49-F238E27FC236}">
                <a16:creationId xmlns:a16="http://schemas.microsoft.com/office/drawing/2014/main" id="{15CD7BF7-3342-46D3-3CDE-F40B15B28EED}"/>
              </a:ext>
            </a:extLst>
          </p:cNvPr>
          <p:cNvPicPr>
            <a:picLocks noChangeAspect="1"/>
          </p:cNvPicPr>
          <p:nvPr/>
        </p:nvPicPr>
        <p:blipFill>
          <a:blip r:embed="rId2"/>
          <a:stretch>
            <a:fillRect/>
          </a:stretch>
        </p:blipFill>
        <p:spPr>
          <a:xfrm>
            <a:off x="520250" y="4216355"/>
            <a:ext cx="8192210" cy="1646063"/>
          </a:xfrm>
          <a:prstGeom prst="rect">
            <a:avLst/>
          </a:prstGeom>
        </p:spPr>
      </p:pic>
    </p:spTree>
    <p:extLst>
      <p:ext uri="{BB962C8B-B14F-4D97-AF65-F5344CB8AC3E}">
        <p14:creationId xmlns:p14="http://schemas.microsoft.com/office/powerpoint/2010/main" val="3346981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2E531-C17B-64CE-19CB-C68F8EEF2ACC}"/>
              </a:ext>
            </a:extLst>
          </p:cNvPr>
          <p:cNvSpPr txBox="1"/>
          <p:nvPr/>
        </p:nvSpPr>
        <p:spPr>
          <a:xfrm>
            <a:off x="431540" y="836712"/>
            <a:ext cx="8280920" cy="646331"/>
          </a:xfrm>
          <a:prstGeom prst="rect">
            <a:avLst/>
          </a:prstGeom>
          <a:noFill/>
        </p:spPr>
        <p:txBody>
          <a:bodyPr wrap="square" rtlCol="0">
            <a:spAutoFit/>
          </a:bodyPr>
          <a:lstStyle/>
          <a:p>
            <a:endParaRPr lang="es-PY" dirty="0"/>
          </a:p>
          <a:p>
            <a:endParaRPr lang="en-US" dirty="0"/>
          </a:p>
        </p:txBody>
      </p:sp>
      <p:sp>
        <p:nvSpPr>
          <p:cNvPr id="8" name="Título 1">
            <a:extLst>
              <a:ext uri="{FF2B5EF4-FFF2-40B4-BE49-F238E27FC236}">
                <a16:creationId xmlns:a16="http://schemas.microsoft.com/office/drawing/2014/main" id="{CACB673A-609D-1B7D-50C5-DDD7A6EE0782}"/>
              </a:ext>
            </a:extLst>
          </p:cNvPr>
          <p:cNvSpPr>
            <a:spLocks noGrp="1"/>
          </p:cNvSpPr>
          <p:nvPr>
            <p:ph type="title"/>
          </p:nvPr>
        </p:nvSpPr>
        <p:spPr>
          <a:xfrm>
            <a:off x="309938" y="-235273"/>
            <a:ext cx="8532846"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2.3.2 Repaso de Python: Clases  - Atributos de clase</a:t>
            </a:r>
          </a:p>
        </p:txBody>
      </p:sp>
      <p:sp>
        <p:nvSpPr>
          <p:cNvPr id="4" name="TextBox 3">
            <a:extLst>
              <a:ext uri="{FF2B5EF4-FFF2-40B4-BE49-F238E27FC236}">
                <a16:creationId xmlns:a16="http://schemas.microsoft.com/office/drawing/2014/main" id="{634661B3-0A47-E315-91B6-7DAA5FAC3E8E}"/>
              </a:ext>
            </a:extLst>
          </p:cNvPr>
          <p:cNvSpPr txBox="1"/>
          <p:nvPr/>
        </p:nvSpPr>
        <p:spPr>
          <a:xfrm>
            <a:off x="276064" y="1539365"/>
            <a:ext cx="4572000" cy="2308324"/>
          </a:xfrm>
          <a:prstGeom prst="rect">
            <a:avLst/>
          </a:prstGeom>
          <a:noFill/>
        </p:spPr>
        <p:txBody>
          <a:bodyPr wrap="square">
            <a:spAutoFit/>
          </a:bodyPr>
          <a:lstStyle/>
          <a:p>
            <a:pPr marL="457200" lvl="0" indent="-342900" algn="l" rtl="0">
              <a:spcBef>
                <a:spcPts val="0"/>
              </a:spcBef>
              <a:spcAft>
                <a:spcPts val="0"/>
              </a:spcAft>
              <a:buSzPts val="1800"/>
              <a:buChar char="●"/>
            </a:pPr>
            <a:r>
              <a:rPr lang="en-US" dirty="0" err="1"/>
              <a:t>Atributos</a:t>
            </a:r>
            <a:r>
              <a:rPr lang="en-US" dirty="0"/>
              <a:t> de </a:t>
            </a:r>
            <a:r>
              <a:rPr lang="en-US" dirty="0" err="1"/>
              <a:t>clase</a:t>
            </a:r>
            <a:endParaRPr lang="en-US" dirty="0"/>
          </a:p>
          <a:p>
            <a:pPr marL="914400" lvl="1" indent="-317500" algn="l" rtl="0">
              <a:spcBef>
                <a:spcPts val="0"/>
              </a:spcBef>
              <a:spcAft>
                <a:spcPts val="0"/>
              </a:spcAft>
              <a:buSzPts val="1400"/>
              <a:buChar char="○"/>
            </a:pPr>
            <a:r>
              <a:rPr lang="en-US" dirty="0" err="1"/>
              <a:t>Estan</a:t>
            </a:r>
            <a:r>
              <a:rPr lang="en-US" dirty="0"/>
              <a:t> </a:t>
            </a:r>
            <a:r>
              <a:rPr lang="en-US" dirty="0" err="1"/>
              <a:t>asociados</a:t>
            </a:r>
            <a:r>
              <a:rPr lang="en-US" dirty="0"/>
              <a:t> a la </a:t>
            </a:r>
            <a:r>
              <a:rPr lang="en-US" dirty="0" err="1"/>
              <a:t>clase</a:t>
            </a:r>
            <a:endParaRPr lang="en-US" dirty="0"/>
          </a:p>
          <a:p>
            <a:pPr marL="914400" lvl="1" indent="-317500" algn="l" rtl="0">
              <a:spcBef>
                <a:spcPts val="0"/>
              </a:spcBef>
              <a:spcAft>
                <a:spcPts val="0"/>
              </a:spcAft>
              <a:buSzPts val="1400"/>
              <a:buChar char="○"/>
            </a:pPr>
            <a:r>
              <a:rPr lang="en-US" dirty="0" err="1"/>
              <a:t>Cada</a:t>
            </a:r>
            <a:r>
              <a:rPr lang="en-US" dirty="0"/>
              <a:t> </a:t>
            </a:r>
            <a:r>
              <a:rPr lang="en-US" dirty="0" err="1"/>
              <a:t>objeto</a:t>
            </a:r>
            <a:r>
              <a:rPr lang="en-US" dirty="0"/>
              <a:t> o </a:t>
            </a:r>
            <a:r>
              <a:rPr lang="en-US" dirty="0" err="1"/>
              <a:t>instancia</a:t>
            </a:r>
            <a:r>
              <a:rPr lang="en-US" dirty="0"/>
              <a:t> de </a:t>
            </a:r>
            <a:r>
              <a:rPr lang="en-US" dirty="0" err="1"/>
              <a:t>clase</a:t>
            </a:r>
            <a:r>
              <a:rPr lang="en-US" dirty="0"/>
              <a:t> </a:t>
            </a:r>
            <a:r>
              <a:rPr lang="en-US" dirty="0" err="1"/>
              <a:t>tendr</a:t>
            </a:r>
            <a:r>
              <a:rPr lang="es-PY" dirty="0"/>
              <a:t>á el mismo valor para el atributo de clase</a:t>
            </a:r>
            <a:endParaRPr lang="en-US" dirty="0"/>
          </a:p>
          <a:p>
            <a:pPr marL="914400" lvl="1" indent="-317500" algn="l" rtl="0">
              <a:spcBef>
                <a:spcPts val="0"/>
              </a:spcBef>
              <a:spcAft>
                <a:spcPts val="0"/>
              </a:spcAft>
              <a:buSzPts val="1400"/>
              <a:buChar char="○"/>
            </a:pPr>
            <a:r>
              <a:rPr lang="en-US" dirty="0"/>
              <a:t>Se define </a:t>
            </a:r>
            <a:r>
              <a:rPr lang="en-US" dirty="0" err="1"/>
              <a:t>afuera</a:t>
            </a:r>
            <a:r>
              <a:rPr lang="en-US" dirty="0"/>
              <a:t> del constructor __</a:t>
            </a:r>
            <a:r>
              <a:rPr lang="en-US" dirty="0" err="1"/>
              <a:t>init</a:t>
            </a:r>
            <a:r>
              <a:rPr lang="en-US" dirty="0"/>
              <a:t>__()</a:t>
            </a:r>
          </a:p>
          <a:p>
            <a:pPr marL="914400" lvl="1" indent="-317500" algn="l" rtl="0">
              <a:spcBef>
                <a:spcPts val="0"/>
              </a:spcBef>
              <a:spcAft>
                <a:spcPts val="0"/>
              </a:spcAft>
              <a:buSzPts val="1400"/>
              <a:buChar char="○"/>
            </a:pPr>
            <a:r>
              <a:rPr lang="en-US" dirty="0" err="1"/>
              <a:t>Puede</a:t>
            </a:r>
            <a:r>
              <a:rPr lang="en-US" dirty="0"/>
              <a:t> ser </a:t>
            </a:r>
            <a:r>
              <a:rPr lang="en-US" dirty="0" err="1"/>
              <a:t>accesado</a:t>
            </a:r>
            <a:r>
              <a:rPr lang="en-US" dirty="0"/>
              <a:t> </a:t>
            </a:r>
            <a:r>
              <a:rPr lang="en-US" dirty="0" err="1"/>
              <a:t>desde</a:t>
            </a:r>
            <a:r>
              <a:rPr lang="en-US" dirty="0"/>
              <a:t> la </a:t>
            </a:r>
            <a:r>
              <a:rPr lang="en-US" dirty="0" err="1"/>
              <a:t>clase</a:t>
            </a:r>
            <a:endParaRPr lang="en-US" dirty="0"/>
          </a:p>
        </p:txBody>
      </p:sp>
      <p:pic>
        <p:nvPicPr>
          <p:cNvPr id="6" name="Picture 5">
            <a:extLst>
              <a:ext uri="{FF2B5EF4-FFF2-40B4-BE49-F238E27FC236}">
                <a16:creationId xmlns:a16="http://schemas.microsoft.com/office/drawing/2014/main" id="{15CD7BF7-3342-46D3-3CDE-F40B15B28EED}"/>
              </a:ext>
            </a:extLst>
          </p:cNvPr>
          <p:cNvPicPr>
            <a:picLocks noChangeAspect="1"/>
          </p:cNvPicPr>
          <p:nvPr/>
        </p:nvPicPr>
        <p:blipFill>
          <a:blip r:embed="rId2"/>
          <a:stretch>
            <a:fillRect/>
          </a:stretch>
        </p:blipFill>
        <p:spPr>
          <a:xfrm>
            <a:off x="520250" y="4216355"/>
            <a:ext cx="8192210" cy="1646063"/>
          </a:xfrm>
          <a:prstGeom prst="rect">
            <a:avLst/>
          </a:prstGeom>
        </p:spPr>
      </p:pic>
    </p:spTree>
    <p:extLst>
      <p:ext uri="{BB962C8B-B14F-4D97-AF65-F5344CB8AC3E}">
        <p14:creationId xmlns:p14="http://schemas.microsoft.com/office/powerpoint/2010/main" val="8841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2E531-C17B-64CE-19CB-C68F8EEF2ACC}"/>
              </a:ext>
            </a:extLst>
          </p:cNvPr>
          <p:cNvSpPr txBox="1"/>
          <p:nvPr/>
        </p:nvSpPr>
        <p:spPr>
          <a:xfrm>
            <a:off x="431540" y="836712"/>
            <a:ext cx="8280920" cy="646331"/>
          </a:xfrm>
          <a:prstGeom prst="rect">
            <a:avLst/>
          </a:prstGeom>
          <a:noFill/>
        </p:spPr>
        <p:txBody>
          <a:bodyPr wrap="square" rtlCol="0">
            <a:spAutoFit/>
          </a:bodyPr>
          <a:lstStyle/>
          <a:p>
            <a:endParaRPr lang="es-PY" dirty="0"/>
          </a:p>
          <a:p>
            <a:endParaRPr lang="en-US" dirty="0"/>
          </a:p>
        </p:txBody>
      </p:sp>
      <p:sp>
        <p:nvSpPr>
          <p:cNvPr id="8" name="Título 1">
            <a:extLst>
              <a:ext uri="{FF2B5EF4-FFF2-40B4-BE49-F238E27FC236}">
                <a16:creationId xmlns:a16="http://schemas.microsoft.com/office/drawing/2014/main" id="{CACB673A-609D-1B7D-50C5-DDD7A6EE0782}"/>
              </a:ext>
            </a:extLst>
          </p:cNvPr>
          <p:cNvSpPr>
            <a:spLocks noGrp="1"/>
          </p:cNvSpPr>
          <p:nvPr>
            <p:ph type="title"/>
          </p:nvPr>
        </p:nvSpPr>
        <p:spPr>
          <a:xfrm>
            <a:off x="309938" y="-235273"/>
            <a:ext cx="8532846"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2.3.3 Repaso de Python: Clases  </a:t>
            </a:r>
            <a:br>
              <a:rPr lang="es-MX" sz="3500" b="1" dirty="0">
                <a:solidFill>
                  <a:schemeClr val="tx2"/>
                </a:solidFill>
                <a:latin typeface="Arial" panose="020B0604020202020204" pitchFamily="34" charset="0"/>
                <a:cs typeface="Arial" panose="020B0604020202020204" pitchFamily="34" charset="0"/>
              </a:rPr>
            </a:br>
            <a:r>
              <a:rPr lang="es-MX" sz="3500" b="1" dirty="0">
                <a:solidFill>
                  <a:schemeClr val="tx2"/>
                </a:solidFill>
                <a:latin typeface="Arial" panose="020B0604020202020204" pitchFamily="34" charset="0"/>
                <a:cs typeface="Arial" panose="020B0604020202020204" pitchFamily="34" charset="0"/>
              </a:rPr>
              <a:t>Herencia</a:t>
            </a:r>
          </a:p>
        </p:txBody>
      </p:sp>
      <p:sp>
        <p:nvSpPr>
          <p:cNvPr id="4" name="TextBox 3">
            <a:extLst>
              <a:ext uri="{FF2B5EF4-FFF2-40B4-BE49-F238E27FC236}">
                <a16:creationId xmlns:a16="http://schemas.microsoft.com/office/drawing/2014/main" id="{634661B3-0A47-E315-91B6-7DAA5FAC3E8E}"/>
              </a:ext>
            </a:extLst>
          </p:cNvPr>
          <p:cNvSpPr txBox="1"/>
          <p:nvPr/>
        </p:nvSpPr>
        <p:spPr>
          <a:xfrm>
            <a:off x="315009" y="1159877"/>
            <a:ext cx="7248264" cy="2031325"/>
          </a:xfrm>
          <a:prstGeom prst="rect">
            <a:avLst/>
          </a:prstGeom>
          <a:noFill/>
        </p:spPr>
        <p:txBody>
          <a:bodyPr wrap="square">
            <a:spAutoFit/>
          </a:bodyPr>
          <a:lstStyle/>
          <a:p>
            <a:pPr marL="457200" lvl="0" indent="-342900" algn="l" rtl="0">
              <a:spcBef>
                <a:spcPts val="0"/>
              </a:spcBef>
              <a:spcAft>
                <a:spcPts val="0"/>
              </a:spcAft>
              <a:buSzPts val="1800"/>
              <a:buChar char="●"/>
            </a:pPr>
            <a:r>
              <a:rPr lang="en-US" dirty="0" err="1"/>
              <a:t>Herencia</a:t>
            </a:r>
            <a:endParaRPr lang="en-US" dirty="0"/>
          </a:p>
          <a:p>
            <a:pPr marL="742950" lvl="1" indent="-285750">
              <a:buFont typeface="Courier New" panose="02070309020205020404" pitchFamily="49" charset="0"/>
              <a:buChar char="o"/>
            </a:pPr>
            <a:r>
              <a:rPr lang="es-ES" dirty="0">
                <a:effectLst/>
                <a:latin typeface="Segoe UI Web (West European)"/>
              </a:rPr>
              <a:t>Las clases pueden derivarse de otra clase. </a:t>
            </a:r>
          </a:p>
          <a:p>
            <a:pPr marL="742950" lvl="1" indent="-285750">
              <a:buFont typeface="Courier New" panose="02070309020205020404" pitchFamily="49" charset="0"/>
              <a:buChar char="o"/>
            </a:pPr>
            <a:r>
              <a:rPr lang="es-ES" dirty="0">
                <a:effectLst/>
                <a:latin typeface="Segoe UI Web (West European)"/>
              </a:rPr>
              <a:t>La clase derivada 'hereda' todas las características de la clase base. </a:t>
            </a:r>
          </a:p>
          <a:p>
            <a:pPr marL="742950" lvl="1" indent="-285750">
              <a:buFont typeface="Courier New" panose="02070309020205020404" pitchFamily="49" charset="0"/>
              <a:buChar char="o"/>
            </a:pPr>
            <a:r>
              <a:rPr lang="es-ES" dirty="0">
                <a:effectLst/>
                <a:latin typeface="Segoe UI Web (West European)"/>
              </a:rPr>
              <a:t>Esto le permite construir una jerarquía de clases donde las clases se especializan cada vez más sin tener que implementar todas las características.</a:t>
            </a:r>
          </a:p>
        </p:txBody>
      </p:sp>
      <p:pic>
        <p:nvPicPr>
          <p:cNvPr id="5" name="Picture 4">
            <a:extLst>
              <a:ext uri="{FF2B5EF4-FFF2-40B4-BE49-F238E27FC236}">
                <a16:creationId xmlns:a16="http://schemas.microsoft.com/office/drawing/2014/main" id="{9673B39C-D999-AC40-8F70-8E9F9E0F620E}"/>
              </a:ext>
            </a:extLst>
          </p:cNvPr>
          <p:cNvPicPr>
            <a:picLocks noChangeAspect="1"/>
          </p:cNvPicPr>
          <p:nvPr/>
        </p:nvPicPr>
        <p:blipFill>
          <a:blip r:embed="rId2"/>
          <a:stretch>
            <a:fillRect/>
          </a:stretch>
        </p:blipFill>
        <p:spPr>
          <a:xfrm>
            <a:off x="3851920" y="3068960"/>
            <a:ext cx="5153980" cy="3672408"/>
          </a:xfrm>
          <a:prstGeom prst="rect">
            <a:avLst/>
          </a:prstGeom>
        </p:spPr>
      </p:pic>
    </p:spTree>
    <p:extLst>
      <p:ext uri="{BB962C8B-B14F-4D97-AF65-F5344CB8AC3E}">
        <p14:creationId xmlns:p14="http://schemas.microsoft.com/office/powerpoint/2010/main" val="391318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310636"/>
            <a:ext cx="5098053"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3. </a:t>
            </a:r>
            <a:r>
              <a:rPr lang="es-MX" sz="3500" b="1" dirty="0" err="1">
                <a:solidFill>
                  <a:schemeClr val="tx2"/>
                </a:solidFill>
                <a:latin typeface="Arial" panose="020B0604020202020204" pitchFamily="34" charset="0"/>
                <a:cs typeface="Arial" panose="020B0604020202020204" pitchFamily="34" charset="0"/>
              </a:rPr>
              <a:t>PyQGIS</a:t>
            </a: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431540" y="836712"/>
            <a:ext cx="8280920" cy="646331"/>
          </a:xfrm>
          <a:prstGeom prst="rect">
            <a:avLst/>
          </a:prstGeom>
          <a:noFill/>
        </p:spPr>
        <p:txBody>
          <a:bodyPr wrap="square" rtlCol="0">
            <a:spAutoFit/>
          </a:bodyPr>
          <a:lstStyle/>
          <a:p>
            <a:endParaRPr lang="es-PY" dirty="0"/>
          </a:p>
          <a:p>
            <a:endParaRPr lang="en-US" dirty="0"/>
          </a:p>
        </p:txBody>
      </p:sp>
      <p:sp>
        <p:nvSpPr>
          <p:cNvPr id="5" name="TextBox 4">
            <a:extLst>
              <a:ext uri="{FF2B5EF4-FFF2-40B4-BE49-F238E27FC236}">
                <a16:creationId xmlns:a16="http://schemas.microsoft.com/office/drawing/2014/main" id="{9290703A-E1EA-339A-7C48-C88B81CC78AF}"/>
              </a:ext>
            </a:extLst>
          </p:cNvPr>
          <p:cNvSpPr txBox="1"/>
          <p:nvPr/>
        </p:nvSpPr>
        <p:spPr>
          <a:xfrm>
            <a:off x="251520" y="862676"/>
            <a:ext cx="8352928" cy="5016758"/>
          </a:xfrm>
          <a:prstGeom prst="rect">
            <a:avLst/>
          </a:prstGeom>
          <a:noFill/>
        </p:spPr>
        <p:txBody>
          <a:bodyPr wrap="square">
            <a:spAutoFit/>
          </a:bodyPr>
          <a:lstStyle/>
          <a:p>
            <a:endParaRPr lang="en-US" sz="1600" dirty="0"/>
          </a:p>
          <a:p>
            <a:r>
              <a:rPr lang="es-PY" sz="1800" kern="100" dirty="0">
                <a:effectLst/>
                <a:latin typeface="Calibri" panose="020F0502020204030204" pitchFamily="34" charset="0"/>
                <a:ea typeface="Calibri" panose="020F0502020204030204" pitchFamily="34" charset="0"/>
                <a:cs typeface="Times New Roman" panose="02020603050405020304" pitchFamily="18" charset="0"/>
              </a:rPr>
              <a:t>PYQGIS es una biblioteca de enlace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wrapper</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de Python para acceder a la API de QGIS. Proporciona una interfaz de programación en Python que permite interactuar con todas las funcionalidades y objetos de QGIS desde un entorno de programación en Python.</a:t>
            </a:r>
          </a:p>
          <a:p>
            <a:endParaRPr lang="es-PY" kern="100" dirty="0">
              <a:latin typeface="Calibri" panose="020F0502020204030204" pitchFamily="34" charset="0"/>
              <a:ea typeface="Calibri" panose="020F0502020204030204" pitchFamily="34" charset="0"/>
              <a:cs typeface="Times New Roman" panose="02020603050405020304" pitchFamily="18" charset="0"/>
            </a:endParaRPr>
          </a:p>
          <a:p>
            <a:r>
              <a:rPr lang="es-PY" sz="1800" kern="100" dirty="0">
                <a:effectLst/>
                <a:latin typeface="Calibri" panose="020F0502020204030204" pitchFamily="34" charset="0"/>
                <a:ea typeface="Calibri" panose="020F0502020204030204" pitchFamily="34" charset="0"/>
                <a:cs typeface="Times New Roman" panose="02020603050405020304" pitchFamily="18" charset="0"/>
              </a:rPr>
              <a:t>En términos técnicos, PYQGIS se basa en el uso de la biblioteca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PyQt</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que es un conjunto de enlaces de Python para la biblioteca Qt. Qt es un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framework</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de desarrollo de aplicaciones multiplataforma que se utiliza ampliamente en la industria del software.</a:t>
            </a:r>
          </a:p>
          <a:p>
            <a:endParaRPr lang="es-PY" kern="100" dirty="0">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PYQGIS hace posible escribir scripts, complementos y aplicaciones personalizadas para QGIS utilizando Python como lenguaje de programación. </a:t>
            </a:r>
          </a:p>
          <a:p>
            <a:endParaRPr lang="es-ES" kern="100" dirty="0">
              <a:latin typeface="Calibri" panose="020F0502020204030204" pitchFamily="34" charset="0"/>
              <a:ea typeface="Calibri" panose="020F0502020204030204" pitchFamily="34" charset="0"/>
              <a:cs typeface="Times New Roman" panose="02020603050405020304" pitchFamily="18" charset="0"/>
            </a:endParaRPr>
          </a:p>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Proporciona una forma poderosa y flexible de interactuar con los datos geoespaciales y las funcionalidades de QGIS, lo que permite la automatización de tareas, el análisis geoespacial y el desarrollo de herramientas personalizadas dentro del entorno de QGIS.</a:t>
            </a:r>
          </a:p>
          <a:p>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pic>
        <p:nvPicPr>
          <p:cNvPr id="7" name="Gráfico 6">
            <a:extLst>
              <a:ext uri="{FF2B5EF4-FFF2-40B4-BE49-F238E27FC236}">
                <a16:creationId xmlns:a16="http://schemas.microsoft.com/office/drawing/2014/main" id="{34B6CEEE-028C-D098-46B1-3C6BD93EABA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1566" y="202954"/>
            <a:ext cx="2664296" cy="775612"/>
          </a:xfrm>
          <a:prstGeom prst="rect">
            <a:avLst/>
          </a:prstGeom>
        </p:spPr>
      </p:pic>
    </p:spTree>
    <p:extLst>
      <p:ext uri="{BB962C8B-B14F-4D97-AF65-F5344CB8AC3E}">
        <p14:creationId xmlns:p14="http://schemas.microsoft.com/office/powerpoint/2010/main" val="326403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E1A69E-BE35-ACE8-B4EB-DFA822807710}"/>
              </a:ext>
            </a:extLst>
          </p:cNvPr>
          <p:cNvPicPr>
            <a:picLocks noChangeAspect="1"/>
          </p:cNvPicPr>
          <p:nvPr/>
        </p:nvPicPr>
        <p:blipFill>
          <a:blip r:embed="rId3"/>
          <a:stretch>
            <a:fillRect/>
          </a:stretch>
        </p:blipFill>
        <p:spPr>
          <a:xfrm>
            <a:off x="1785798" y="2072236"/>
            <a:ext cx="7308304" cy="4766494"/>
          </a:xfrm>
          <a:prstGeom prst="rect">
            <a:avLst/>
          </a:prstGeom>
        </p:spPr>
      </p:pic>
      <p:sp>
        <p:nvSpPr>
          <p:cNvPr id="2" name="Título 1"/>
          <p:cNvSpPr>
            <a:spLocks noGrp="1"/>
          </p:cNvSpPr>
          <p:nvPr>
            <p:ph type="title"/>
          </p:nvPr>
        </p:nvSpPr>
        <p:spPr>
          <a:xfrm>
            <a:off x="251520" y="-168361"/>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3.1 Acceso a PYQGIS: Consola</a:t>
            </a:r>
          </a:p>
        </p:txBody>
      </p:sp>
      <p:sp>
        <p:nvSpPr>
          <p:cNvPr id="3" name="TextBox 2">
            <a:extLst>
              <a:ext uri="{FF2B5EF4-FFF2-40B4-BE49-F238E27FC236}">
                <a16:creationId xmlns:a16="http://schemas.microsoft.com/office/drawing/2014/main" id="{41A2E531-C17B-64CE-19CB-C68F8EEF2ACC}"/>
              </a:ext>
            </a:extLst>
          </p:cNvPr>
          <p:cNvSpPr txBox="1"/>
          <p:nvPr/>
        </p:nvSpPr>
        <p:spPr>
          <a:xfrm>
            <a:off x="431540" y="836712"/>
            <a:ext cx="8280920" cy="646331"/>
          </a:xfrm>
          <a:prstGeom prst="rect">
            <a:avLst/>
          </a:prstGeom>
          <a:noFill/>
        </p:spPr>
        <p:txBody>
          <a:bodyPr wrap="square" rtlCol="0">
            <a:spAutoFit/>
          </a:bodyPr>
          <a:lstStyle/>
          <a:p>
            <a:endParaRPr lang="es-PY" dirty="0"/>
          </a:p>
          <a:p>
            <a:endParaRPr lang="en-US" dirty="0"/>
          </a:p>
        </p:txBody>
      </p:sp>
      <p:sp>
        <p:nvSpPr>
          <p:cNvPr id="5" name="TextBox 4">
            <a:extLst>
              <a:ext uri="{FF2B5EF4-FFF2-40B4-BE49-F238E27FC236}">
                <a16:creationId xmlns:a16="http://schemas.microsoft.com/office/drawing/2014/main" id="{9290703A-E1EA-339A-7C48-C88B81CC78AF}"/>
              </a:ext>
            </a:extLst>
          </p:cNvPr>
          <p:cNvSpPr txBox="1"/>
          <p:nvPr/>
        </p:nvSpPr>
        <p:spPr>
          <a:xfrm>
            <a:off x="269522" y="1024942"/>
            <a:ext cx="8850949" cy="923330"/>
          </a:xfrm>
          <a:prstGeom prst="rect">
            <a:avLst/>
          </a:prstGeom>
          <a:noFill/>
        </p:spPr>
        <p:txBody>
          <a:bodyPr wrap="square">
            <a:spAutoFit/>
          </a:bodyPr>
          <a:lstStyle/>
          <a:p>
            <a:r>
              <a:rPr lang="es-PY" sz="1800" kern="100" dirty="0">
                <a:effectLst/>
                <a:latin typeface="Calibri" panose="020F0502020204030204" pitchFamily="34" charset="0"/>
                <a:ea typeface="Calibri" panose="020F0502020204030204" pitchFamily="34" charset="0"/>
                <a:cs typeface="Times New Roman" panose="02020603050405020304" pitchFamily="18" charset="0"/>
              </a:rPr>
              <a:t>A través de la consola de Python de QGIS: es posible ingresar el código que será ejecutado por el interprete de Python. La consola es utilizada normalmente para testeos rápidos, no así para tareas más complejas que involucran mucho código.</a:t>
            </a:r>
            <a:endParaRPr lang="en-US" sz="1600" dirty="0"/>
          </a:p>
        </p:txBody>
      </p:sp>
      <p:sp>
        <p:nvSpPr>
          <p:cNvPr id="17" name="TextBox 16">
            <a:extLst>
              <a:ext uri="{FF2B5EF4-FFF2-40B4-BE49-F238E27FC236}">
                <a16:creationId xmlns:a16="http://schemas.microsoft.com/office/drawing/2014/main" id="{B21076FF-3AF7-8BF4-74B4-BF7B9052D226}"/>
              </a:ext>
            </a:extLst>
          </p:cNvPr>
          <p:cNvSpPr txBox="1"/>
          <p:nvPr/>
        </p:nvSpPr>
        <p:spPr>
          <a:xfrm>
            <a:off x="201318" y="6581001"/>
            <a:ext cx="5814392" cy="276999"/>
          </a:xfrm>
          <a:prstGeom prst="rect">
            <a:avLst/>
          </a:prstGeom>
          <a:noFill/>
        </p:spPr>
        <p:txBody>
          <a:bodyPr wrap="square">
            <a:spAutoFit/>
          </a:bodyPr>
          <a:lstStyle/>
          <a:p>
            <a:r>
              <a:rPr lang="es-PY" sz="1200" dirty="0"/>
              <a:t>Elaboración propia</a:t>
            </a:r>
          </a:p>
        </p:txBody>
      </p:sp>
      <p:cxnSp>
        <p:nvCxnSpPr>
          <p:cNvPr id="23" name="Straight Arrow Connector 22">
            <a:extLst>
              <a:ext uri="{FF2B5EF4-FFF2-40B4-BE49-F238E27FC236}">
                <a16:creationId xmlns:a16="http://schemas.microsoft.com/office/drawing/2014/main" id="{A5DCF4B3-F853-2B29-6B84-C82C04320E47}"/>
              </a:ext>
            </a:extLst>
          </p:cNvPr>
          <p:cNvCxnSpPr>
            <a:cxnSpLocks/>
          </p:cNvCxnSpPr>
          <p:nvPr/>
        </p:nvCxnSpPr>
        <p:spPr>
          <a:xfrm flipH="1" flipV="1">
            <a:off x="3779912" y="2452540"/>
            <a:ext cx="144016" cy="8640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5CDA7BB8-BC7C-5758-A2D1-3259DD00A992}"/>
              </a:ext>
            </a:extLst>
          </p:cNvPr>
          <p:cNvSpPr txBox="1"/>
          <p:nvPr/>
        </p:nvSpPr>
        <p:spPr>
          <a:xfrm>
            <a:off x="2711380" y="4915294"/>
            <a:ext cx="5762413" cy="671915"/>
          </a:xfrm>
          <a:prstGeom prst="rect">
            <a:avLst/>
          </a:prstGeom>
          <a:noFill/>
        </p:spPr>
        <p:txBody>
          <a:bodyPr wrap="square">
            <a:spAutoFit/>
          </a:bodyPr>
          <a:lstStyle/>
          <a:p>
            <a:pPr marL="457200">
              <a:lnSpc>
                <a:spcPct val="107000"/>
              </a:lnSpc>
              <a:spcAft>
                <a:spcPts val="800"/>
              </a:spcAft>
            </a:pPr>
            <a:r>
              <a:rPr lang="es-PY"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Ventana de resultados: </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aquí se despliegan resultados, mensajes, errores y el código ejecutado</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B80CD960-826E-7B7B-9113-5F2B5447592D}"/>
              </a:ext>
            </a:extLst>
          </p:cNvPr>
          <p:cNvSpPr txBox="1"/>
          <p:nvPr/>
        </p:nvSpPr>
        <p:spPr>
          <a:xfrm>
            <a:off x="2667972" y="6091477"/>
            <a:ext cx="5984952" cy="375552"/>
          </a:xfrm>
          <a:prstGeom prst="rect">
            <a:avLst/>
          </a:prstGeom>
          <a:noFill/>
        </p:spPr>
        <p:txBody>
          <a:bodyPr wrap="square">
            <a:spAutoFit/>
          </a:bodyPr>
          <a:lstStyle/>
          <a:p>
            <a:pPr marL="457200">
              <a:lnSpc>
                <a:spcPct val="107000"/>
              </a:lnSpc>
              <a:spcAft>
                <a:spcPts val="800"/>
              </a:spcAft>
            </a:pPr>
            <a:r>
              <a:rPr lang="es-PY"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Terminal: </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Aquí se ingresa el código a ser ejecutado</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4440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993E67BA-1878-FDA6-C9E4-FEA74A2698F7}"/>
              </a:ext>
            </a:extLst>
          </p:cNvPr>
          <p:cNvPicPr>
            <a:picLocks noChangeAspect="1"/>
          </p:cNvPicPr>
          <p:nvPr/>
        </p:nvPicPr>
        <p:blipFill>
          <a:blip r:embed="rId3"/>
          <a:stretch>
            <a:fillRect/>
          </a:stretch>
        </p:blipFill>
        <p:spPr>
          <a:xfrm>
            <a:off x="1547664" y="2308728"/>
            <a:ext cx="7596336" cy="4549272"/>
          </a:xfrm>
          <a:prstGeom prst="rect">
            <a:avLst/>
          </a:prstGeom>
        </p:spPr>
      </p:pic>
      <p:sp>
        <p:nvSpPr>
          <p:cNvPr id="3" name="TextBox 2">
            <a:extLst>
              <a:ext uri="{FF2B5EF4-FFF2-40B4-BE49-F238E27FC236}">
                <a16:creationId xmlns:a16="http://schemas.microsoft.com/office/drawing/2014/main" id="{41A2E531-C17B-64CE-19CB-C68F8EEF2ACC}"/>
              </a:ext>
            </a:extLst>
          </p:cNvPr>
          <p:cNvSpPr txBox="1"/>
          <p:nvPr/>
        </p:nvSpPr>
        <p:spPr>
          <a:xfrm>
            <a:off x="431540" y="836712"/>
            <a:ext cx="8280920" cy="646331"/>
          </a:xfrm>
          <a:prstGeom prst="rect">
            <a:avLst/>
          </a:prstGeom>
          <a:noFill/>
        </p:spPr>
        <p:txBody>
          <a:bodyPr wrap="square" rtlCol="0">
            <a:spAutoFit/>
          </a:bodyPr>
          <a:lstStyle/>
          <a:p>
            <a:endParaRPr lang="es-PY" dirty="0"/>
          </a:p>
          <a:p>
            <a:endParaRPr lang="en-US" dirty="0"/>
          </a:p>
        </p:txBody>
      </p:sp>
      <p:sp>
        <p:nvSpPr>
          <p:cNvPr id="5" name="TextBox 4">
            <a:extLst>
              <a:ext uri="{FF2B5EF4-FFF2-40B4-BE49-F238E27FC236}">
                <a16:creationId xmlns:a16="http://schemas.microsoft.com/office/drawing/2014/main" id="{9290703A-E1EA-339A-7C48-C88B81CC78AF}"/>
              </a:ext>
            </a:extLst>
          </p:cNvPr>
          <p:cNvSpPr txBox="1"/>
          <p:nvPr/>
        </p:nvSpPr>
        <p:spPr>
          <a:xfrm>
            <a:off x="391344" y="914234"/>
            <a:ext cx="8352928" cy="1323439"/>
          </a:xfrm>
          <a:prstGeom prst="rect">
            <a:avLst/>
          </a:prstGeom>
          <a:noFill/>
        </p:spPr>
        <p:txBody>
          <a:bodyPr wrap="square">
            <a:spAutoFit/>
          </a:bodyPr>
          <a:lstStyle/>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través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del editor de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código</a:t>
            </a:r>
            <a:r>
              <a:rPr lang="en-US" sz="1600" kern="100" dirty="0">
                <a:latin typeface="Calibri" panose="020F0502020204030204" pitchFamily="34" charset="0"/>
                <a:ea typeface="Calibri" panose="020F0502020204030204" pitchFamily="34" charset="0"/>
                <a:cs typeface="Times New Roman" panose="02020603050405020304" pitchFamily="18" charset="0"/>
              </a:rPr>
              <a:t>, es </a:t>
            </a:r>
            <a:r>
              <a:rPr lang="en-US" sz="1600" kern="100" dirty="0" err="1">
                <a:latin typeface="Calibri" panose="020F0502020204030204" pitchFamily="34" charset="0"/>
                <a:ea typeface="Calibri" panose="020F0502020204030204" pitchFamily="34" charset="0"/>
                <a:cs typeface="Times New Roman" panose="02020603050405020304" pitchFamily="18" charset="0"/>
              </a:rPr>
              <a:t>posible</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cargar</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crear</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editar</a:t>
            </a:r>
            <a:r>
              <a:rPr lang="en-US" sz="1600" kern="100" dirty="0">
                <a:latin typeface="Calibri" panose="020F0502020204030204" pitchFamily="34" charset="0"/>
                <a:ea typeface="Calibri" panose="020F0502020204030204" pitchFamily="34" charset="0"/>
                <a:cs typeface="Times New Roman" panose="02020603050405020304" pitchFamily="18" charset="0"/>
              </a:rPr>
              <a:t> y </a:t>
            </a:r>
            <a:r>
              <a:rPr lang="en-US" sz="1600" kern="100" dirty="0" err="1">
                <a:latin typeface="Calibri" panose="020F0502020204030204" pitchFamily="34" charset="0"/>
                <a:ea typeface="Calibri" panose="020F0502020204030204" pitchFamily="34" charset="0"/>
                <a:cs typeface="Times New Roman" panose="02020603050405020304" pitchFamily="18" charset="0"/>
              </a:rPr>
              <a:t>ejecutar</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código</a:t>
            </a:r>
            <a:r>
              <a:rPr lang="en-US" sz="1600" kern="100" dirty="0">
                <a:latin typeface="Calibri" panose="020F0502020204030204" pitchFamily="34" charset="0"/>
                <a:ea typeface="Calibri" panose="020F0502020204030204" pitchFamily="34" charset="0"/>
                <a:cs typeface="Times New Roman" panose="02020603050405020304" pitchFamily="18" charset="0"/>
              </a:rPr>
              <a:t> de Python,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casi</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como</a:t>
            </a:r>
            <a:r>
              <a:rPr lang="en-US" sz="1600" kern="100" dirty="0">
                <a:latin typeface="Calibri" panose="020F0502020204030204" pitchFamily="34" charset="0"/>
                <a:ea typeface="Calibri" panose="020F0502020204030204" pitchFamily="34" charset="0"/>
                <a:cs typeface="Times New Roman" panose="02020603050405020304" pitchFamily="18" charset="0"/>
              </a:rPr>
              <a:t> un </a:t>
            </a:r>
            <a:r>
              <a:rPr lang="en-US" sz="1600" kern="100" dirty="0" err="1">
                <a:latin typeface="Calibri" panose="020F0502020204030204" pitchFamily="34" charset="0"/>
                <a:ea typeface="Calibri" panose="020F0502020204030204" pitchFamily="34" charset="0"/>
                <a:cs typeface="Times New Roman" panose="02020603050405020304" pitchFamily="18" charset="0"/>
              </a:rPr>
              <a:t>guión</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en</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donde</a:t>
            </a:r>
            <a:r>
              <a:rPr lang="en-US" sz="1600" kern="100" dirty="0">
                <a:latin typeface="Calibri" panose="020F0502020204030204" pitchFamily="34" charset="0"/>
                <a:ea typeface="Calibri" panose="020F0502020204030204" pitchFamily="34" charset="0"/>
                <a:cs typeface="Times New Roman" panose="02020603050405020304" pitchFamily="18" charset="0"/>
              </a:rPr>
              <a:t> es </a:t>
            </a:r>
            <a:r>
              <a:rPr lang="en-US" sz="1600" kern="100" dirty="0" err="1">
                <a:latin typeface="Calibri" panose="020F0502020204030204" pitchFamily="34" charset="0"/>
                <a:ea typeface="Calibri" panose="020F0502020204030204" pitchFamily="34" charset="0"/>
                <a:cs typeface="Times New Roman" panose="02020603050405020304" pitchFamily="18" charset="0"/>
              </a:rPr>
              <a:t>posible</a:t>
            </a:r>
            <a:r>
              <a:rPr lang="en-US" sz="1600" kern="100" dirty="0">
                <a:latin typeface="Calibri" panose="020F0502020204030204" pitchFamily="34" charset="0"/>
                <a:ea typeface="Calibri" panose="020F0502020204030204" pitchFamily="34" charset="0"/>
                <a:cs typeface="Times New Roman" panose="02020603050405020304" pitchFamily="18" charset="0"/>
              </a:rPr>
              <a:t> plasma </a:t>
            </a:r>
            <a:r>
              <a:rPr lang="en-US" sz="1600" kern="100" dirty="0" err="1">
                <a:latin typeface="Calibri" panose="020F0502020204030204" pitchFamily="34" charset="0"/>
                <a:ea typeface="Calibri" panose="020F0502020204030204" pitchFamily="34" charset="0"/>
                <a:cs typeface="Times New Roman" panose="02020603050405020304" pitchFamily="18" charset="0"/>
              </a:rPr>
              <a:t>una</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secuencia</a:t>
            </a:r>
            <a:r>
              <a:rPr lang="en-US" sz="1600" kern="100" dirty="0">
                <a:latin typeface="Calibri" panose="020F0502020204030204" pitchFamily="34" charset="0"/>
                <a:ea typeface="Calibri" panose="020F0502020204030204" pitchFamily="34" charset="0"/>
                <a:cs typeface="Times New Roman" panose="02020603050405020304" pitchFamily="18" charset="0"/>
              </a:rPr>
              <a:t> de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código</a:t>
            </a:r>
            <a:r>
              <a:rPr lang="en-US" sz="1600" kern="100" dirty="0">
                <a:latin typeface="Calibri" panose="020F0502020204030204" pitchFamily="34" charset="0"/>
                <a:ea typeface="Calibri" panose="020F0502020204030204" pitchFamily="34" charset="0"/>
                <a:cs typeface="Times New Roman" panose="02020603050405020304" pitchFamily="18" charset="0"/>
              </a:rPr>
              <a:t> o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comunmente</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llamado</a:t>
            </a:r>
            <a:r>
              <a:rPr lang="en-US" sz="1600" kern="100" dirty="0">
                <a:latin typeface="Calibri" panose="020F0502020204030204" pitchFamily="34" charset="0"/>
                <a:ea typeface="Calibri" panose="020F0502020204030204" pitchFamily="34" charset="0"/>
                <a:cs typeface="Times New Roman" panose="02020603050405020304" pitchFamily="18" charset="0"/>
              </a:rPr>
              <a:t> Script, que </a:t>
            </a:r>
            <a:r>
              <a:rPr lang="en-US" sz="1600" kern="100" dirty="0" err="1">
                <a:latin typeface="Calibri" panose="020F0502020204030204" pitchFamily="34" charset="0"/>
                <a:ea typeface="Calibri" panose="020F0502020204030204" pitchFamily="34" charset="0"/>
                <a:cs typeface="Times New Roman" panose="02020603050405020304" pitchFamily="18" charset="0"/>
              </a:rPr>
              <a:t>ejecutará</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tareas</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más</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complejas</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Estos</a:t>
            </a:r>
            <a:r>
              <a:rPr lang="en-US" sz="1600" kern="100" dirty="0">
                <a:latin typeface="Calibri" panose="020F0502020204030204" pitchFamily="34" charset="0"/>
                <a:ea typeface="Calibri" panose="020F0502020204030204" pitchFamily="34" charset="0"/>
                <a:cs typeface="Times New Roman" panose="02020603050405020304" pitchFamily="18" charset="0"/>
              </a:rPr>
              <a:t> scripts se </a:t>
            </a:r>
            <a:r>
              <a:rPr lang="en-US" sz="1600" kern="100" dirty="0" err="1">
                <a:latin typeface="Calibri" panose="020F0502020204030204" pitchFamily="34" charset="0"/>
                <a:ea typeface="Calibri" panose="020F0502020204030204" pitchFamily="34" charset="0"/>
                <a:cs typeface="Times New Roman" panose="02020603050405020304" pitchFamily="18" charset="0"/>
              </a:rPr>
              <a:t>pueden</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exportar</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como</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archivos</a:t>
            </a:r>
            <a:r>
              <a:rPr lang="en-US" sz="1600" kern="100" dirty="0">
                <a:latin typeface="Calibri" panose="020F0502020204030204" pitchFamily="34" charset="0"/>
                <a:ea typeface="Calibri" panose="020F0502020204030204" pitchFamily="34" charset="0"/>
                <a:cs typeface="Times New Roman" panose="02020603050405020304" pitchFamily="18" charset="0"/>
              </a:rPr>
              <a:t> de Python con </a:t>
            </a:r>
            <a:r>
              <a:rPr lang="en-US" sz="1600" kern="100" dirty="0" err="1">
                <a:latin typeface="Calibri" panose="020F0502020204030204" pitchFamily="34" charset="0"/>
                <a:ea typeface="Calibri" panose="020F0502020204030204" pitchFamily="34" charset="0"/>
                <a:cs typeface="Times New Roman" panose="02020603050405020304" pitchFamily="18" charset="0"/>
              </a:rPr>
              <a:t>extensión</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py</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así</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mismo</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los</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archivos</a:t>
            </a:r>
            <a:r>
              <a:rPr lang="en-US" sz="1600" kern="100" dirty="0">
                <a:latin typeface="Calibri" panose="020F0502020204030204" pitchFamily="34" charset="0"/>
                <a:ea typeface="Calibri" panose="020F0502020204030204" pitchFamily="34" charset="0"/>
                <a:cs typeface="Times New Roman" panose="02020603050405020304" pitchFamily="18" charset="0"/>
              </a:rPr>
              <a:t> con </a:t>
            </a:r>
            <a:r>
              <a:rPr lang="en-US" sz="1600" kern="100" dirty="0" err="1">
                <a:latin typeface="Calibri" panose="020F0502020204030204" pitchFamily="34" charset="0"/>
                <a:ea typeface="Calibri" panose="020F0502020204030204" pitchFamily="34" charset="0"/>
                <a:cs typeface="Times New Roman" panose="02020603050405020304" pitchFamily="18" charset="0"/>
              </a:rPr>
              <a:t>esta</a:t>
            </a:r>
            <a:r>
              <a:rPr lang="en-US" sz="1600" kern="100" dirty="0">
                <a:latin typeface="Calibri" panose="020F0502020204030204" pitchFamily="34" charset="0"/>
                <a:ea typeface="Calibri" panose="020F0502020204030204" pitchFamily="34" charset="0"/>
                <a:cs typeface="Times New Roman" panose="02020603050405020304" pitchFamily="18" charset="0"/>
              </a:rPr>
              <a:t> extension se </a:t>
            </a:r>
            <a:r>
              <a:rPr lang="en-US" sz="1600" kern="100" dirty="0" err="1">
                <a:latin typeface="Calibri" panose="020F0502020204030204" pitchFamily="34" charset="0"/>
                <a:ea typeface="Calibri" panose="020F0502020204030204" pitchFamily="34" charset="0"/>
                <a:cs typeface="Times New Roman" panose="02020603050405020304" pitchFamily="18" charset="0"/>
              </a:rPr>
              <a:t>pueden</a:t>
            </a:r>
            <a:r>
              <a:rPr lang="en-US" sz="1600" kern="100" dirty="0">
                <a:latin typeface="Calibri" panose="020F0502020204030204" pitchFamily="34" charset="0"/>
                <a:ea typeface="Calibri" panose="020F0502020204030204" pitchFamily="34" charset="0"/>
                <a:cs typeface="Times New Roman" panose="02020603050405020304" pitchFamily="18" charset="0"/>
              </a:rPr>
              <a:t> importer </a:t>
            </a:r>
            <a:r>
              <a:rPr lang="en-US" sz="1600" kern="100" dirty="0" err="1">
                <a:latin typeface="Calibri" panose="020F0502020204030204" pitchFamily="34" charset="0"/>
                <a:ea typeface="Calibri" panose="020F0502020204030204" pitchFamily="34" charset="0"/>
                <a:cs typeface="Times New Roman" panose="02020603050405020304" pitchFamily="18" charset="0"/>
              </a:rPr>
              <a:t>dentro</a:t>
            </a:r>
            <a:r>
              <a:rPr lang="en-US" sz="1600" kern="100" dirty="0">
                <a:latin typeface="Calibri" panose="020F0502020204030204" pitchFamily="34" charset="0"/>
                <a:ea typeface="Calibri" panose="020F0502020204030204" pitchFamily="34" charset="0"/>
                <a:cs typeface="Times New Roman" panose="02020603050405020304" pitchFamily="18" charset="0"/>
              </a:rPr>
              <a:t> del editor de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código</a:t>
            </a:r>
            <a:r>
              <a:rPr lang="en-US" sz="1600" kern="100" dirty="0">
                <a:latin typeface="Calibri" panose="020F0502020204030204" pitchFamily="34" charset="0"/>
                <a:ea typeface="Calibri" panose="020F0502020204030204" pitchFamily="34" charset="0"/>
                <a:cs typeface="Times New Roman" panose="02020603050405020304" pitchFamily="18" charset="0"/>
              </a:rPr>
              <a:t>.</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21076FF-3AF7-8BF4-74B4-BF7B9052D226}"/>
              </a:ext>
            </a:extLst>
          </p:cNvPr>
          <p:cNvSpPr txBox="1"/>
          <p:nvPr/>
        </p:nvSpPr>
        <p:spPr>
          <a:xfrm>
            <a:off x="201318" y="6581001"/>
            <a:ext cx="5814392" cy="276999"/>
          </a:xfrm>
          <a:prstGeom prst="rect">
            <a:avLst/>
          </a:prstGeom>
          <a:noFill/>
        </p:spPr>
        <p:txBody>
          <a:bodyPr wrap="square">
            <a:spAutoFit/>
          </a:bodyPr>
          <a:lstStyle/>
          <a:p>
            <a:r>
              <a:rPr lang="es-PY" sz="1200" dirty="0"/>
              <a:t>Elaboración propia</a:t>
            </a:r>
          </a:p>
        </p:txBody>
      </p:sp>
      <p:sp>
        <p:nvSpPr>
          <p:cNvPr id="4" name="Título 1">
            <a:extLst>
              <a:ext uri="{FF2B5EF4-FFF2-40B4-BE49-F238E27FC236}">
                <a16:creationId xmlns:a16="http://schemas.microsoft.com/office/drawing/2014/main" id="{2DDDA20C-28E9-FB9F-CC93-19CF2E4FD7F8}"/>
              </a:ext>
            </a:extLst>
          </p:cNvPr>
          <p:cNvSpPr txBox="1">
            <a:spLocks/>
          </p:cNvSpPr>
          <p:nvPr/>
        </p:nvSpPr>
        <p:spPr>
          <a:xfrm>
            <a:off x="399728" y="-285238"/>
            <a:ext cx="8632576" cy="16514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3500" b="1" dirty="0">
                <a:solidFill>
                  <a:schemeClr val="tx2"/>
                </a:solidFill>
                <a:latin typeface="Arial" panose="020B0604020202020204" pitchFamily="34" charset="0"/>
                <a:cs typeface="Arial" panose="020B0604020202020204" pitchFamily="34" charset="0"/>
              </a:rPr>
              <a:t>3.2 Acceso a PYQGIS: Editor de código</a:t>
            </a:r>
          </a:p>
        </p:txBody>
      </p:sp>
      <p:cxnSp>
        <p:nvCxnSpPr>
          <p:cNvPr id="8" name="Conector recto de flecha 7">
            <a:extLst>
              <a:ext uri="{FF2B5EF4-FFF2-40B4-BE49-F238E27FC236}">
                <a16:creationId xmlns:a16="http://schemas.microsoft.com/office/drawing/2014/main" id="{444F9CED-FB25-3ED8-BFB9-A784EB6AC258}"/>
              </a:ext>
            </a:extLst>
          </p:cNvPr>
          <p:cNvCxnSpPr>
            <a:cxnSpLocks/>
          </p:cNvCxnSpPr>
          <p:nvPr/>
        </p:nvCxnSpPr>
        <p:spPr>
          <a:xfrm>
            <a:off x="2771800" y="3861048"/>
            <a:ext cx="0" cy="726265"/>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 name="CuadroTexto 12">
            <a:extLst>
              <a:ext uri="{FF2B5EF4-FFF2-40B4-BE49-F238E27FC236}">
                <a16:creationId xmlns:a16="http://schemas.microsoft.com/office/drawing/2014/main" id="{356C0F9E-DBE7-CA62-10C6-1C919A69C18F}"/>
              </a:ext>
            </a:extLst>
          </p:cNvPr>
          <p:cNvSpPr txBox="1"/>
          <p:nvPr/>
        </p:nvSpPr>
        <p:spPr>
          <a:xfrm>
            <a:off x="2483768" y="3208579"/>
            <a:ext cx="1080120" cy="646331"/>
          </a:xfrm>
          <a:prstGeom prst="rect">
            <a:avLst/>
          </a:prstGeom>
          <a:noFill/>
        </p:spPr>
        <p:txBody>
          <a:bodyPr wrap="square" rtlCol="0">
            <a:spAutoFit/>
          </a:bodyPr>
          <a:lstStyle/>
          <a:p>
            <a:r>
              <a:rPr lang="es-PY" dirty="0"/>
              <a:t>Mostrar editor</a:t>
            </a:r>
            <a:endParaRPr lang="en-DE" dirty="0"/>
          </a:p>
        </p:txBody>
      </p:sp>
      <p:cxnSp>
        <p:nvCxnSpPr>
          <p:cNvPr id="14" name="Conector recto de flecha 13">
            <a:extLst>
              <a:ext uri="{FF2B5EF4-FFF2-40B4-BE49-F238E27FC236}">
                <a16:creationId xmlns:a16="http://schemas.microsoft.com/office/drawing/2014/main" id="{32FD4C42-0A7A-5CC5-B96B-495BA551627C}"/>
              </a:ext>
            </a:extLst>
          </p:cNvPr>
          <p:cNvCxnSpPr>
            <a:cxnSpLocks/>
          </p:cNvCxnSpPr>
          <p:nvPr/>
        </p:nvCxnSpPr>
        <p:spPr>
          <a:xfrm>
            <a:off x="7092280" y="3854910"/>
            <a:ext cx="0" cy="726265"/>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5" name="CuadroTexto 14">
            <a:extLst>
              <a:ext uri="{FF2B5EF4-FFF2-40B4-BE49-F238E27FC236}">
                <a16:creationId xmlns:a16="http://schemas.microsoft.com/office/drawing/2014/main" id="{765FFEFB-23E7-E98E-EBE7-D39E2E311A77}"/>
              </a:ext>
            </a:extLst>
          </p:cNvPr>
          <p:cNvSpPr txBox="1"/>
          <p:nvPr/>
        </p:nvSpPr>
        <p:spPr>
          <a:xfrm>
            <a:off x="6552220" y="3485928"/>
            <a:ext cx="1080120" cy="369332"/>
          </a:xfrm>
          <a:prstGeom prst="rect">
            <a:avLst/>
          </a:prstGeom>
          <a:noFill/>
        </p:spPr>
        <p:txBody>
          <a:bodyPr wrap="square" rtlCol="0">
            <a:spAutoFit/>
          </a:bodyPr>
          <a:lstStyle/>
          <a:p>
            <a:r>
              <a:rPr lang="es-PY" dirty="0"/>
              <a:t>El editor</a:t>
            </a:r>
            <a:endParaRPr lang="en-DE" dirty="0"/>
          </a:p>
        </p:txBody>
      </p:sp>
      <p:cxnSp>
        <p:nvCxnSpPr>
          <p:cNvPr id="16" name="Conector recto de flecha 15">
            <a:extLst>
              <a:ext uri="{FF2B5EF4-FFF2-40B4-BE49-F238E27FC236}">
                <a16:creationId xmlns:a16="http://schemas.microsoft.com/office/drawing/2014/main" id="{1C632415-4EF2-5CF5-F586-409230A7040A}"/>
              </a:ext>
            </a:extLst>
          </p:cNvPr>
          <p:cNvCxnSpPr>
            <a:cxnSpLocks/>
          </p:cNvCxnSpPr>
          <p:nvPr/>
        </p:nvCxnSpPr>
        <p:spPr>
          <a:xfrm>
            <a:off x="5004048" y="3854909"/>
            <a:ext cx="0" cy="726265"/>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8" name="CuadroTexto 17">
            <a:extLst>
              <a:ext uri="{FF2B5EF4-FFF2-40B4-BE49-F238E27FC236}">
                <a16:creationId xmlns:a16="http://schemas.microsoft.com/office/drawing/2014/main" id="{185C3222-B199-EEF7-91AB-8074BCB77646}"/>
              </a:ext>
            </a:extLst>
          </p:cNvPr>
          <p:cNvSpPr txBox="1"/>
          <p:nvPr/>
        </p:nvSpPr>
        <p:spPr>
          <a:xfrm>
            <a:off x="4644007" y="3208578"/>
            <a:ext cx="1080120" cy="646331"/>
          </a:xfrm>
          <a:prstGeom prst="rect">
            <a:avLst/>
          </a:prstGeom>
          <a:noFill/>
        </p:spPr>
        <p:txBody>
          <a:bodyPr wrap="square" rtlCol="0">
            <a:spAutoFit/>
          </a:bodyPr>
          <a:lstStyle/>
          <a:p>
            <a:r>
              <a:rPr lang="es-PY" dirty="0"/>
              <a:t>Ejecutar código</a:t>
            </a:r>
            <a:endParaRPr lang="en-DE" dirty="0"/>
          </a:p>
        </p:txBody>
      </p:sp>
      <p:cxnSp>
        <p:nvCxnSpPr>
          <p:cNvPr id="19" name="Conector recto de flecha 18">
            <a:extLst>
              <a:ext uri="{FF2B5EF4-FFF2-40B4-BE49-F238E27FC236}">
                <a16:creationId xmlns:a16="http://schemas.microsoft.com/office/drawing/2014/main" id="{9EC16360-C468-4E87-AD7D-8A0F96ABD1C9}"/>
              </a:ext>
            </a:extLst>
          </p:cNvPr>
          <p:cNvCxnSpPr>
            <a:cxnSpLocks/>
          </p:cNvCxnSpPr>
          <p:nvPr/>
        </p:nvCxnSpPr>
        <p:spPr>
          <a:xfrm>
            <a:off x="4427984" y="4218041"/>
            <a:ext cx="0" cy="36313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1" name="CuadroTexto 20">
            <a:extLst>
              <a:ext uri="{FF2B5EF4-FFF2-40B4-BE49-F238E27FC236}">
                <a16:creationId xmlns:a16="http://schemas.microsoft.com/office/drawing/2014/main" id="{40A65F75-2C8A-C071-4133-53CDFA36D9FB}"/>
              </a:ext>
            </a:extLst>
          </p:cNvPr>
          <p:cNvSpPr txBox="1"/>
          <p:nvPr/>
        </p:nvSpPr>
        <p:spPr>
          <a:xfrm>
            <a:off x="4058942" y="3726476"/>
            <a:ext cx="1170129" cy="523220"/>
          </a:xfrm>
          <a:prstGeom prst="rect">
            <a:avLst/>
          </a:prstGeom>
          <a:noFill/>
        </p:spPr>
        <p:txBody>
          <a:bodyPr wrap="square" rtlCol="0">
            <a:spAutoFit/>
          </a:bodyPr>
          <a:lstStyle/>
          <a:p>
            <a:r>
              <a:rPr lang="es-PY" sz="1400" dirty="0"/>
              <a:t>Abrir un archivo</a:t>
            </a:r>
            <a:endParaRPr lang="en-DE" sz="1400" dirty="0"/>
          </a:p>
        </p:txBody>
      </p:sp>
      <p:cxnSp>
        <p:nvCxnSpPr>
          <p:cNvPr id="22" name="Conector recto de flecha 21">
            <a:extLst>
              <a:ext uri="{FF2B5EF4-FFF2-40B4-BE49-F238E27FC236}">
                <a16:creationId xmlns:a16="http://schemas.microsoft.com/office/drawing/2014/main" id="{65216456-8F10-4DAE-C7EB-BE129A9B7827}"/>
              </a:ext>
            </a:extLst>
          </p:cNvPr>
          <p:cNvCxnSpPr>
            <a:cxnSpLocks/>
          </p:cNvCxnSpPr>
          <p:nvPr/>
        </p:nvCxnSpPr>
        <p:spPr>
          <a:xfrm>
            <a:off x="5724127" y="4218040"/>
            <a:ext cx="0" cy="363133"/>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 name="CuadroTexto 22">
            <a:extLst>
              <a:ext uri="{FF2B5EF4-FFF2-40B4-BE49-F238E27FC236}">
                <a16:creationId xmlns:a16="http://schemas.microsoft.com/office/drawing/2014/main" id="{1FC9467B-FA3B-2B0E-76C2-000E410F8BF4}"/>
              </a:ext>
            </a:extLst>
          </p:cNvPr>
          <p:cNvSpPr txBox="1"/>
          <p:nvPr/>
        </p:nvSpPr>
        <p:spPr>
          <a:xfrm>
            <a:off x="5283079" y="3923584"/>
            <a:ext cx="1170129" cy="307777"/>
          </a:xfrm>
          <a:prstGeom prst="rect">
            <a:avLst/>
          </a:prstGeom>
          <a:noFill/>
        </p:spPr>
        <p:txBody>
          <a:bodyPr wrap="square" rtlCol="0">
            <a:spAutoFit/>
          </a:bodyPr>
          <a:lstStyle/>
          <a:p>
            <a:r>
              <a:rPr lang="es-PY" sz="1400" dirty="0"/>
              <a:t>Comentario</a:t>
            </a:r>
            <a:endParaRPr lang="en-DE" sz="1400" dirty="0"/>
          </a:p>
        </p:txBody>
      </p:sp>
      <p:cxnSp>
        <p:nvCxnSpPr>
          <p:cNvPr id="24" name="Conector recto de flecha 23">
            <a:extLst>
              <a:ext uri="{FF2B5EF4-FFF2-40B4-BE49-F238E27FC236}">
                <a16:creationId xmlns:a16="http://schemas.microsoft.com/office/drawing/2014/main" id="{6F7E4C90-3E66-DE66-E82E-66A18C73819E}"/>
              </a:ext>
            </a:extLst>
          </p:cNvPr>
          <p:cNvCxnSpPr>
            <a:cxnSpLocks/>
          </p:cNvCxnSpPr>
          <p:nvPr/>
        </p:nvCxnSpPr>
        <p:spPr>
          <a:xfrm>
            <a:off x="3491880" y="4293096"/>
            <a:ext cx="936104" cy="504376"/>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8" name="CuadroTexto 27">
            <a:extLst>
              <a:ext uri="{FF2B5EF4-FFF2-40B4-BE49-F238E27FC236}">
                <a16:creationId xmlns:a16="http://schemas.microsoft.com/office/drawing/2014/main" id="{F8A06795-232B-FE17-206D-CCBF4C8DB3C6}"/>
              </a:ext>
            </a:extLst>
          </p:cNvPr>
          <p:cNvSpPr txBox="1"/>
          <p:nvPr/>
        </p:nvSpPr>
        <p:spPr>
          <a:xfrm>
            <a:off x="3185846" y="3812393"/>
            <a:ext cx="1170129" cy="523220"/>
          </a:xfrm>
          <a:prstGeom prst="rect">
            <a:avLst/>
          </a:prstGeom>
          <a:noFill/>
        </p:spPr>
        <p:txBody>
          <a:bodyPr wrap="square" rtlCol="0">
            <a:spAutoFit/>
          </a:bodyPr>
          <a:lstStyle/>
          <a:p>
            <a:r>
              <a:rPr lang="es-PY" sz="1400" dirty="0"/>
              <a:t>Nuevo </a:t>
            </a:r>
          </a:p>
          <a:p>
            <a:r>
              <a:rPr lang="es-PY" sz="1400" dirty="0"/>
              <a:t>script</a:t>
            </a:r>
            <a:endParaRPr lang="en-DE" sz="1400" dirty="0"/>
          </a:p>
        </p:txBody>
      </p:sp>
    </p:spTree>
    <p:extLst>
      <p:ext uri="{BB962C8B-B14F-4D97-AF65-F5344CB8AC3E}">
        <p14:creationId xmlns:p14="http://schemas.microsoft.com/office/powerpoint/2010/main" val="372029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2E531-C17B-64CE-19CB-C68F8EEF2ACC}"/>
              </a:ext>
            </a:extLst>
          </p:cNvPr>
          <p:cNvSpPr txBox="1"/>
          <p:nvPr/>
        </p:nvSpPr>
        <p:spPr>
          <a:xfrm>
            <a:off x="431540" y="836712"/>
            <a:ext cx="8280920" cy="646331"/>
          </a:xfrm>
          <a:prstGeom prst="rect">
            <a:avLst/>
          </a:prstGeom>
          <a:noFill/>
        </p:spPr>
        <p:txBody>
          <a:bodyPr wrap="square" rtlCol="0">
            <a:spAutoFit/>
          </a:bodyPr>
          <a:lstStyle/>
          <a:p>
            <a:endParaRPr lang="es-PY" dirty="0"/>
          </a:p>
          <a:p>
            <a:endParaRPr lang="en-US" dirty="0"/>
          </a:p>
        </p:txBody>
      </p:sp>
      <p:sp>
        <p:nvSpPr>
          <p:cNvPr id="5" name="TextBox 4">
            <a:extLst>
              <a:ext uri="{FF2B5EF4-FFF2-40B4-BE49-F238E27FC236}">
                <a16:creationId xmlns:a16="http://schemas.microsoft.com/office/drawing/2014/main" id="{9290703A-E1EA-339A-7C48-C88B81CC78AF}"/>
              </a:ext>
            </a:extLst>
          </p:cNvPr>
          <p:cNvSpPr txBox="1"/>
          <p:nvPr/>
        </p:nvSpPr>
        <p:spPr>
          <a:xfrm>
            <a:off x="269522" y="1004088"/>
            <a:ext cx="8352928" cy="369332"/>
          </a:xfrm>
          <a:prstGeom prst="rect">
            <a:avLst/>
          </a:prstGeom>
          <a:noFill/>
        </p:spPr>
        <p:txBody>
          <a:bodyPr wrap="square">
            <a:spAutoFit/>
          </a:bodyPr>
          <a:lstStyle/>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A través del </a:t>
            </a:r>
            <a:r>
              <a:rPr lang="es-ES" sz="1800" kern="100" dirty="0" err="1">
                <a:effectLst/>
                <a:latin typeface="Calibri" panose="020F0502020204030204" pitchFamily="34" charset="0"/>
                <a:ea typeface="Calibri" panose="020F0502020204030204" pitchFamily="34" charset="0"/>
                <a:cs typeface="Times New Roman" panose="02020603050405020304" pitchFamily="18" charset="0"/>
              </a:rPr>
              <a:t>model</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kern="100" dirty="0" err="1">
                <a:effectLst/>
                <a:latin typeface="Calibri" panose="020F0502020204030204" pitchFamily="34" charset="0"/>
                <a:ea typeface="Calibri" panose="020F0502020204030204" pitchFamily="34" charset="0"/>
                <a:cs typeface="Times New Roman" panose="02020603050405020304" pitchFamily="18" charset="0"/>
              </a:rPr>
              <a:t>designer</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s-ES" sz="1800" kern="100" dirty="0" err="1">
                <a:effectLst/>
                <a:latin typeface="Calibri" panose="020F0502020204030204" pitchFamily="34" charset="0"/>
                <a:ea typeface="Calibri" panose="020F0502020204030204" pitchFamily="34" charset="0"/>
                <a:cs typeface="Times New Roman" panose="02020603050405020304" pitchFamily="18" charset="0"/>
              </a:rPr>
              <a:t>graphical</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kern="100" dirty="0" err="1">
                <a:effectLst/>
                <a:latin typeface="Calibri" panose="020F0502020204030204" pitchFamily="34" charset="0"/>
                <a:ea typeface="Calibri" panose="020F0502020204030204" pitchFamily="34" charset="0"/>
                <a:cs typeface="Times New Roman" panose="02020603050405020304" pitchFamily="18" charset="0"/>
              </a:rPr>
              <a:t>modeler</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 modelador gráfico </a:t>
            </a:r>
            <a:endParaRPr lang="en-US" sz="1600" dirty="0"/>
          </a:p>
        </p:txBody>
      </p:sp>
      <p:sp>
        <p:nvSpPr>
          <p:cNvPr id="17" name="TextBox 16">
            <a:extLst>
              <a:ext uri="{FF2B5EF4-FFF2-40B4-BE49-F238E27FC236}">
                <a16:creationId xmlns:a16="http://schemas.microsoft.com/office/drawing/2014/main" id="{B21076FF-3AF7-8BF4-74B4-BF7B9052D226}"/>
              </a:ext>
            </a:extLst>
          </p:cNvPr>
          <p:cNvSpPr txBox="1"/>
          <p:nvPr/>
        </p:nvSpPr>
        <p:spPr>
          <a:xfrm>
            <a:off x="201318" y="6581001"/>
            <a:ext cx="5814392" cy="276999"/>
          </a:xfrm>
          <a:prstGeom prst="rect">
            <a:avLst/>
          </a:prstGeom>
          <a:noFill/>
        </p:spPr>
        <p:txBody>
          <a:bodyPr wrap="square">
            <a:spAutoFit/>
          </a:bodyPr>
          <a:lstStyle/>
          <a:p>
            <a:r>
              <a:rPr lang="es-PY" sz="1200" dirty="0"/>
              <a:t>Elaboración propia</a:t>
            </a:r>
          </a:p>
        </p:txBody>
      </p:sp>
      <p:pic>
        <p:nvPicPr>
          <p:cNvPr id="6" name="Picture 5">
            <a:extLst>
              <a:ext uri="{FF2B5EF4-FFF2-40B4-BE49-F238E27FC236}">
                <a16:creationId xmlns:a16="http://schemas.microsoft.com/office/drawing/2014/main" id="{962F078B-AB6F-6B53-FB8C-C82E5C000995}"/>
              </a:ext>
            </a:extLst>
          </p:cNvPr>
          <p:cNvPicPr>
            <a:picLocks noChangeAspect="1"/>
          </p:cNvPicPr>
          <p:nvPr/>
        </p:nvPicPr>
        <p:blipFill>
          <a:blip r:embed="rId3"/>
          <a:stretch>
            <a:fillRect/>
          </a:stretch>
        </p:blipFill>
        <p:spPr>
          <a:xfrm>
            <a:off x="269522" y="1427206"/>
            <a:ext cx="5817704" cy="2121819"/>
          </a:xfrm>
          <a:prstGeom prst="rect">
            <a:avLst/>
          </a:prstGeom>
        </p:spPr>
      </p:pic>
      <p:pic>
        <p:nvPicPr>
          <p:cNvPr id="8" name="Picture 7">
            <a:extLst>
              <a:ext uri="{FF2B5EF4-FFF2-40B4-BE49-F238E27FC236}">
                <a16:creationId xmlns:a16="http://schemas.microsoft.com/office/drawing/2014/main" id="{1490B98C-55C1-16F8-F531-500459D955A1}"/>
              </a:ext>
            </a:extLst>
          </p:cNvPr>
          <p:cNvPicPr>
            <a:picLocks noChangeAspect="1"/>
          </p:cNvPicPr>
          <p:nvPr/>
        </p:nvPicPr>
        <p:blipFill>
          <a:blip r:embed="rId4"/>
          <a:stretch>
            <a:fillRect/>
          </a:stretch>
        </p:blipFill>
        <p:spPr>
          <a:xfrm>
            <a:off x="2217223" y="1434381"/>
            <a:ext cx="6750611" cy="5423619"/>
          </a:xfrm>
          <a:prstGeom prst="rect">
            <a:avLst/>
          </a:prstGeom>
        </p:spPr>
      </p:pic>
      <p:sp>
        <p:nvSpPr>
          <p:cNvPr id="9" name="TextBox 8">
            <a:extLst>
              <a:ext uri="{FF2B5EF4-FFF2-40B4-BE49-F238E27FC236}">
                <a16:creationId xmlns:a16="http://schemas.microsoft.com/office/drawing/2014/main" id="{7F268E92-77F1-A02F-3BDF-26615D9EDC71}"/>
              </a:ext>
            </a:extLst>
          </p:cNvPr>
          <p:cNvSpPr txBox="1"/>
          <p:nvPr/>
        </p:nvSpPr>
        <p:spPr>
          <a:xfrm>
            <a:off x="5061893" y="3846050"/>
            <a:ext cx="3905941" cy="2862322"/>
          </a:xfrm>
          <a:prstGeom prst="rect">
            <a:avLst/>
          </a:prstGeom>
          <a:noFill/>
        </p:spPr>
        <p:txBody>
          <a:bodyPr wrap="none" rtlCol="0">
            <a:spAutoFit/>
          </a:bodyPr>
          <a:lstStyle/>
          <a:p>
            <a:r>
              <a:rPr lang="es-PY" dirty="0"/>
              <a:t>Aquí se diseña el modelo sin necesidad</a:t>
            </a:r>
          </a:p>
          <a:p>
            <a:r>
              <a:rPr lang="es-PY" dirty="0"/>
              <a:t>de programar.</a:t>
            </a:r>
          </a:p>
          <a:p>
            <a:endParaRPr lang="es-PY" dirty="0"/>
          </a:p>
          <a:p>
            <a:r>
              <a:rPr lang="es-PY" dirty="0"/>
              <a:t>El modelo puede ser exportado como</a:t>
            </a:r>
          </a:p>
          <a:p>
            <a:r>
              <a:rPr lang="es-PY" dirty="0"/>
              <a:t>un script de Python, como un archivo</a:t>
            </a:r>
          </a:p>
          <a:p>
            <a:r>
              <a:rPr lang="es-PY" dirty="0"/>
              <a:t>con extensión ‘model3’</a:t>
            </a:r>
          </a:p>
          <a:p>
            <a:endParaRPr lang="es-PY" dirty="0"/>
          </a:p>
          <a:p>
            <a:r>
              <a:rPr lang="es-PY" dirty="0"/>
              <a:t>Así también se puede agregar el mismo</a:t>
            </a:r>
          </a:p>
          <a:p>
            <a:r>
              <a:rPr lang="es-PY" dirty="0"/>
              <a:t>a la caja de procesamiento o </a:t>
            </a:r>
            <a:r>
              <a:rPr lang="es-PY" dirty="0" err="1"/>
              <a:t>processing</a:t>
            </a:r>
            <a:endParaRPr lang="es-PY" dirty="0"/>
          </a:p>
          <a:p>
            <a:r>
              <a:rPr lang="es-PY" dirty="0" err="1"/>
              <a:t>toolbox</a:t>
            </a:r>
            <a:endParaRPr lang="en-DE" dirty="0"/>
          </a:p>
        </p:txBody>
      </p:sp>
      <p:sp>
        <p:nvSpPr>
          <p:cNvPr id="11" name="Título 1">
            <a:extLst>
              <a:ext uri="{FF2B5EF4-FFF2-40B4-BE49-F238E27FC236}">
                <a16:creationId xmlns:a16="http://schemas.microsoft.com/office/drawing/2014/main" id="{6283ACD0-ADF8-05CE-A1A7-6299F4338D45}"/>
              </a:ext>
            </a:extLst>
          </p:cNvPr>
          <p:cNvSpPr txBox="1">
            <a:spLocks/>
          </p:cNvSpPr>
          <p:nvPr/>
        </p:nvSpPr>
        <p:spPr>
          <a:xfrm>
            <a:off x="399728" y="-285238"/>
            <a:ext cx="8632576" cy="16514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3500" b="1" dirty="0">
                <a:solidFill>
                  <a:schemeClr val="tx2"/>
                </a:solidFill>
                <a:latin typeface="Arial" panose="020B0604020202020204" pitchFamily="34" charset="0"/>
                <a:cs typeface="Arial" panose="020B0604020202020204" pitchFamily="34" charset="0"/>
              </a:rPr>
              <a:t>3.3 Acceso a PYQGIS: </a:t>
            </a:r>
            <a:r>
              <a:rPr lang="es-MX" sz="3500" b="1" dirty="0" err="1">
                <a:solidFill>
                  <a:schemeClr val="tx2"/>
                </a:solidFill>
                <a:latin typeface="Arial" panose="020B0604020202020204" pitchFamily="34" charset="0"/>
                <a:cs typeface="Arial" panose="020B0604020202020204" pitchFamily="34" charset="0"/>
              </a:rPr>
              <a:t>Model</a:t>
            </a:r>
            <a:r>
              <a:rPr lang="es-MX" sz="3500" b="1" dirty="0">
                <a:solidFill>
                  <a:schemeClr val="tx2"/>
                </a:solidFill>
                <a:latin typeface="Arial" panose="020B0604020202020204" pitchFamily="34" charset="0"/>
                <a:cs typeface="Arial" panose="020B0604020202020204" pitchFamily="34" charset="0"/>
              </a:rPr>
              <a:t> </a:t>
            </a:r>
            <a:r>
              <a:rPr lang="es-MX" sz="3500" b="1" dirty="0" err="1">
                <a:solidFill>
                  <a:schemeClr val="tx2"/>
                </a:solidFill>
                <a:latin typeface="Arial" panose="020B0604020202020204" pitchFamily="34" charset="0"/>
                <a:cs typeface="Arial" panose="020B0604020202020204" pitchFamily="34" charset="0"/>
              </a:rPr>
              <a:t>designer</a:t>
            </a:r>
            <a:endParaRPr lang="es-MX" sz="3500" b="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6603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68361"/>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3.4 Acceso a PYQGIS: IDE </a:t>
            </a:r>
          </a:p>
        </p:txBody>
      </p:sp>
      <p:sp>
        <p:nvSpPr>
          <p:cNvPr id="3" name="TextBox 2">
            <a:extLst>
              <a:ext uri="{FF2B5EF4-FFF2-40B4-BE49-F238E27FC236}">
                <a16:creationId xmlns:a16="http://schemas.microsoft.com/office/drawing/2014/main" id="{41A2E531-C17B-64CE-19CB-C68F8EEF2ACC}"/>
              </a:ext>
            </a:extLst>
          </p:cNvPr>
          <p:cNvSpPr txBox="1"/>
          <p:nvPr/>
        </p:nvSpPr>
        <p:spPr>
          <a:xfrm>
            <a:off x="431540" y="836712"/>
            <a:ext cx="8280920" cy="646331"/>
          </a:xfrm>
          <a:prstGeom prst="rect">
            <a:avLst/>
          </a:prstGeom>
          <a:noFill/>
        </p:spPr>
        <p:txBody>
          <a:bodyPr wrap="square" rtlCol="0">
            <a:spAutoFit/>
          </a:bodyPr>
          <a:lstStyle/>
          <a:p>
            <a:endParaRPr lang="es-PY" dirty="0"/>
          </a:p>
          <a:p>
            <a:endParaRPr lang="en-US" dirty="0"/>
          </a:p>
        </p:txBody>
      </p:sp>
      <p:sp>
        <p:nvSpPr>
          <p:cNvPr id="5" name="TextBox 4">
            <a:extLst>
              <a:ext uri="{FF2B5EF4-FFF2-40B4-BE49-F238E27FC236}">
                <a16:creationId xmlns:a16="http://schemas.microsoft.com/office/drawing/2014/main" id="{9290703A-E1EA-339A-7C48-C88B81CC78AF}"/>
              </a:ext>
            </a:extLst>
          </p:cNvPr>
          <p:cNvSpPr txBox="1"/>
          <p:nvPr/>
        </p:nvSpPr>
        <p:spPr>
          <a:xfrm>
            <a:off x="269522" y="1004088"/>
            <a:ext cx="8352928" cy="1200329"/>
          </a:xfrm>
          <a:prstGeom prst="rect">
            <a:avLst/>
          </a:prstGeom>
          <a:noFill/>
        </p:spPr>
        <p:txBody>
          <a:bodyPr wrap="square">
            <a:spAutoFit/>
          </a:bodyPr>
          <a:lstStyle/>
          <a:p>
            <a:r>
              <a:rPr lang="es-ES" sz="1800" kern="100" dirty="0">
                <a:effectLst/>
                <a:latin typeface="Calibri" panose="020F0502020204030204" pitchFamily="34" charset="0"/>
                <a:ea typeface="Calibri" panose="020F0502020204030204" pitchFamily="34" charset="0"/>
                <a:cs typeface="Times New Roman" panose="02020603050405020304" pitchFamily="18" charset="0"/>
              </a:rPr>
              <a:t>A través de un IDE (I</a:t>
            </a:r>
            <a:r>
              <a:rPr lang="en-US" b="0" i="0" dirty="0" err="1">
                <a:solidFill>
                  <a:srgbClr val="202124"/>
                </a:solidFill>
                <a:effectLst/>
                <a:latin typeface="Google Sans"/>
              </a:rPr>
              <a:t>ntegrated</a:t>
            </a:r>
            <a:r>
              <a:rPr lang="en-US" b="0" i="0" dirty="0">
                <a:solidFill>
                  <a:srgbClr val="202124"/>
                </a:solidFill>
                <a:effectLst/>
                <a:latin typeface="Google Sans"/>
              </a:rPr>
              <a:t> development environment</a:t>
            </a:r>
            <a:r>
              <a:rPr lang="es-ES" sz="1800" kern="100" dirty="0">
                <a:effectLst/>
                <a:latin typeface="Calibri" panose="020F0502020204030204" pitchFamily="34" charset="0"/>
                <a:ea typeface="Calibri" panose="020F0502020204030204" pitchFamily="34" charset="0"/>
                <a:cs typeface="Times New Roman" panose="02020603050405020304" pitchFamily="18" charset="0"/>
              </a:rPr>
              <a:t>) como </a:t>
            </a:r>
            <a:r>
              <a:rPr lang="es-PY" sz="1800" dirty="0" err="1">
                <a:effectLst/>
                <a:latin typeface="Calibri" panose="020F0502020204030204" pitchFamily="34" charset="0"/>
                <a:ea typeface="Calibri" panose="020F0502020204030204" pitchFamily="34" charset="0"/>
                <a:cs typeface="Times New Roman" panose="02020603050405020304" pitchFamily="18" charset="0"/>
              </a:rPr>
              <a:t>Jupyter</a:t>
            </a:r>
            <a:r>
              <a:rPr lang="es-PY" sz="1800" dirty="0">
                <a:effectLst/>
                <a:latin typeface="Calibri" panose="020F0502020204030204" pitchFamily="34" charset="0"/>
                <a:ea typeface="Calibri" panose="020F0502020204030204" pitchFamily="34" charset="0"/>
                <a:cs typeface="Times New Roman" panose="02020603050405020304" pitchFamily="18" charset="0"/>
              </a:rPr>
              <a:t> notebooks, PYCHARM, VSCODE, RSTUDIO, </a:t>
            </a:r>
            <a:r>
              <a:rPr lang="es-PY"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s-ES" kern="100" dirty="0">
                <a:latin typeface="Calibri" panose="020F0502020204030204" pitchFamily="34" charset="0"/>
                <a:ea typeface="Calibri" panose="020F0502020204030204" pitchFamily="34" charset="0"/>
                <a:cs typeface="Times New Roman" panose="02020603050405020304" pitchFamily="18" charset="0"/>
              </a:rPr>
              <a:t>.</a:t>
            </a:r>
            <a:endParaRPr lang="es-E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ES" kern="100" dirty="0">
                <a:latin typeface="Calibri" panose="020F0502020204030204" pitchFamily="34" charset="0"/>
                <a:ea typeface="Calibri" panose="020F0502020204030204" pitchFamily="34" charset="0"/>
                <a:cs typeface="Times New Roman" panose="02020603050405020304" pitchFamily="18" charset="0"/>
              </a:rPr>
              <a:t>Este tipo de implementaciones está dedicado al desarrollo de complementos o aplicaciones que se sirven de PYQGIS como módulo para los geoprocesamientos.</a:t>
            </a:r>
            <a:endParaRPr lang="en-US" sz="1600" dirty="0"/>
          </a:p>
        </p:txBody>
      </p:sp>
      <p:sp>
        <p:nvSpPr>
          <p:cNvPr id="17" name="TextBox 16">
            <a:extLst>
              <a:ext uri="{FF2B5EF4-FFF2-40B4-BE49-F238E27FC236}">
                <a16:creationId xmlns:a16="http://schemas.microsoft.com/office/drawing/2014/main" id="{B21076FF-3AF7-8BF4-74B4-BF7B9052D226}"/>
              </a:ext>
            </a:extLst>
          </p:cNvPr>
          <p:cNvSpPr txBox="1"/>
          <p:nvPr/>
        </p:nvSpPr>
        <p:spPr>
          <a:xfrm>
            <a:off x="201318" y="6581001"/>
            <a:ext cx="5814392" cy="276999"/>
          </a:xfrm>
          <a:prstGeom prst="rect">
            <a:avLst/>
          </a:prstGeom>
          <a:noFill/>
        </p:spPr>
        <p:txBody>
          <a:bodyPr wrap="square">
            <a:spAutoFit/>
          </a:bodyPr>
          <a:lstStyle/>
          <a:p>
            <a:r>
              <a:rPr lang="es-PY" sz="1200" dirty="0"/>
              <a:t>https://djangostars.com/blog/python-ide/</a:t>
            </a:r>
          </a:p>
        </p:txBody>
      </p:sp>
      <p:pic>
        <p:nvPicPr>
          <p:cNvPr id="1026" name="Picture 2" descr="Best Python IDE for Development | Django Stars">
            <a:extLst>
              <a:ext uri="{FF2B5EF4-FFF2-40B4-BE49-F238E27FC236}">
                <a16:creationId xmlns:a16="http://schemas.microsoft.com/office/drawing/2014/main" id="{D81B918A-724E-1C6C-1035-C00B310F0A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2457" y="2273264"/>
            <a:ext cx="4860003" cy="42388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3ADB4C-7A56-E9ED-ABB0-9D25A931863A}"/>
              </a:ext>
            </a:extLst>
          </p:cNvPr>
          <p:cNvSpPr txBox="1"/>
          <p:nvPr/>
        </p:nvSpPr>
        <p:spPr>
          <a:xfrm>
            <a:off x="367748" y="2276872"/>
            <a:ext cx="3340156" cy="3139321"/>
          </a:xfrm>
          <a:prstGeom prst="rect">
            <a:avLst/>
          </a:prstGeom>
          <a:noFill/>
        </p:spPr>
        <p:txBody>
          <a:bodyPr wrap="square" rtlCol="0">
            <a:spAutoFit/>
          </a:bodyPr>
          <a:lstStyle/>
          <a:p>
            <a:r>
              <a:rPr lang="es-PY" dirty="0"/>
              <a:t>Lo que se hace normalmente es</a:t>
            </a:r>
          </a:p>
          <a:p>
            <a:r>
              <a:rPr lang="es-PY" dirty="0"/>
              <a:t>crear un </a:t>
            </a:r>
            <a:r>
              <a:rPr lang="es-PY" dirty="0" err="1"/>
              <a:t>environment</a:t>
            </a:r>
            <a:r>
              <a:rPr lang="es-PY" dirty="0"/>
              <a:t> o ambiente </a:t>
            </a:r>
          </a:p>
          <a:p>
            <a:r>
              <a:rPr lang="es-PY" dirty="0"/>
              <a:t>de desarrollo con una versión de</a:t>
            </a:r>
          </a:p>
          <a:p>
            <a:r>
              <a:rPr lang="es-PY" dirty="0"/>
              <a:t>Python específica y se instala el paquete de </a:t>
            </a:r>
            <a:r>
              <a:rPr lang="es-PY" dirty="0" err="1"/>
              <a:t>qgis</a:t>
            </a:r>
            <a:r>
              <a:rPr lang="es-PY" dirty="0"/>
              <a:t> y sus dependencias.</a:t>
            </a:r>
          </a:p>
          <a:p>
            <a:endParaRPr lang="es-PY" dirty="0"/>
          </a:p>
          <a:p>
            <a:r>
              <a:rPr lang="es-PY" dirty="0"/>
              <a:t>Esto no lo tocaremos en este curso, sin embargo, pueden acceder a información adicional a través del siguiente </a:t>
            </a:r>
            <a:r>
              <a:rPr lang="es-PY" dirty="0">
                <a:hlinkClick r:id="rId4"/>
              </a:rPr>
              <a:t>link</a:t>
            </a:r>
            <a:endParaRPr lang="en-DE" dirty="0"/>
          </a:p>
        </p:txBody>
      </p:sp>
    </p:spTree>
    <p:extLst>
      <p:ext uri="{BB962C8B-B14F-4D97-AF65-F5344CB8AC3E}">
        <p14:creationId xmlns:p14="http://schemas.microsoft.com/office/powerpoint/2010/main" val="2014147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68361"/>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3.5 Módulos de PYQGIS y </a:t>
            </a:r>
            <a:r>
              <a:rPr lang="es-MX" sz="3500" b="1" dirty="0" err="1">
                <a:solidFill>
                  <a:schemeClr val="tx2"/>
                </a:solidFill>
                <a:latin typeface="Arial" panose="020B0604020202020204" pitchFamily="34" charset="0"/>
                <a:cs typeface="Arial" panose="020B0604020202020204" pitchFamily="34" charset="0"/>
              </a:rPr>
              <a:t>Librerias</a:t>
            </a: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sp>
        <p:nvSpPr>
          <p:cNvPr id="5" name="TextBox 4">
            <a:extLst>
              <a:ext uri="{FF2B5EF4-FFF2-40B4-BE49-F238E27FC236}">
                <a16:creationId xmlns:a16="http://schemas.microsoft.com/office/drawing/2014/main" id="{9290703A-E1EA-339A-7C48-C88B81CC78AF}"/>
              </a:ext>
            </a:extLst>
          </p:cNvPr>
          <p:cNvSpPr txBox="1"/>
          <p:nvPr/>
        </p:nvSpPr>
        <p:spPr>
          <a:xfrm>
            <a:off x="-180528" y="981095"/>
            <a:ext cx="8928992" cy="1264642"/>
          </a:xfrm>
          <a:prstGeom prst="rect">
            <a:avLst/>
          </a:prstGeom>
          <a:noFill/>
        </p:spPr>
        <p:txBody>
          <a:bodyPr wrap="square">
            <a:spAutoFit/>
          </a:bodyPr>
          <a:lstStyle/>
          <a:p>
            <a:pPr marL="457200">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PYQGIS proporciona varios módulos que permiten acceder a diferentes funcionalidades y componentes de QGIS desde Python. Estos módulos son parte de la biblioteca PYQGIS y se utilizan para interactuar con la API de QGIS. Algunos de los módulos principales de PYQGIS son:</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F8EF23F-2DD3-1C3A-0DAB-B4A9BD960E5C}"/>
              </a:ext>
            </a:extLst>
          </p:cNvPr>
          <p:cNvSpPr txBox="1"/>
          <p:nvPr/>
        </p:nvSpPr>
        <p:spPr>
          <a:xfrm>
            <a:off x="-159432" y="2420888"/>
            <a:ext cx="8928992" cy="1264642"/>
          </a:xfrm>
          <a:prstGeom prst="rect">
            <a:avLst/>
          </a:prstGeom>
          <a:noFill/>
        </p:spPr>
        <p:txBody>
          <a:bodyPr wrap="square">
            <a:spAutoFit/>
          </a:bodyPr>
          <a:lstStyle/>
          <a:p>
            <a:pPr marL="457200">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1.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qgis.core</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Este módulo es el núcleo de PYQGIS y proporciona acceso a las clases y funciones principales de QGIS. Contiene clases para trabajar con capas, proyectos, geometrías, símbolos, estilos, consultas espaciales, entre otros. También incluye herramientas para realizar análisis espaciales y manipular datos geoespaciales.</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396B496-1DA4-A276-7779-3D11A71B878C}"/>
              </a:ext>
            </a:extLst>
          </p:cNvPr>
          <p:cNvSpPr txBox="1"/>
          <p:nvPr/>
        </p:nvSpPr>
        <p:spPr>
          <a:xfrm>
            <a:off x="-124746" y="3876566"/>
            <a:ext cx="8928992" cy="1264642"/>
          </a:xfrm>
          <a:prstGeom prst="rect">
            <a:avLst/>
          </a:prstGeom>
          <a:noFill/>
        </p:spPr>
        <p:txBody>
          <a:bodyPr wrap="square">
            <a:spAutoFit/>
          </a:bodyPr>
          <a:lstStyle/>
          <a:p>
            <a:pPr marL="457200">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2.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qgis.gui</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Este módulo proporciona clases y funciones para interactuar con la interfaz gráfica de usuario de QGIS desde Python. Permite crear y personalizar ventanas, diálogos, widgets y paneles en la interfaz de QGIS. También proporciona herramientas para controlar la visualización de mapas, interacciones con el usuario y eventos.</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0491FDC8-A2FD-514F-CEB1-27FC11E9602F}"/>
              </a:ext>
            </a:extLst>
          </p:cNvPr>
          <p:cNvSpPr txBox="1"/>
          <p:nvPr/>
        </p:nvSpPr>
        <p:spPr>
          <a:xfrm>
            <a:off x="-97362" y="5288073"/>
            <a:ext cx="8989842" cy="1264642"/>
          </a:xfrm>
          <a:prstGeom prst="rect">
            <a:avLst/>
          </a:prstGeom>
          <a:noFill/>
        </p:spPr>
        <p:txBody>
          <a:bodyPr wrap="square">
            <a:spAutoFit/>
          </a:bodyPr>
          <a:lstStyle/>
          <a:p>
            <a:pPr marL="457200">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3.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qgis.analysis</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Este módulo contiene funciones y clases para realizar análisis espaciales y geoprocesamiento en QGIS. Proporciona herramientas para realizar operaciones de geoprocesamiento, calcular estadísticas, realizar operaciones de superposición y mucho más.</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037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FDC0-B7B2-A932-448A-0C64394B6495}"/>
              </a:ext>
            </a:extLst>
          </p:cNvPr>
          <p:cNvSpPr>
            <a:spLocks noGrp="1"/>
          </p:cNvSpPr>
          <p:nvPr>
            <p:ph type="title"/>
          </p:nvPr>
        </p:nvSpPr>
        <p:spPr/>
        <p:txBody>
          <a:bodyPr/>
          <a:lstStyle/>
          <a:p>
            <a:r>
              <a:rPr lang="es-PY" dirty="0">
                <a:solidFill>
                  <a:schemeClr val="tx2"/>
                </a:solidFill>
              </a:rPr>
              <a:t>Contenido del curso</a:t>
            </a:r>
          </a:p>
        </p:txBody>
      </p:sp>
      <p:sp>
        <p:nvSpPr>
          <p:cNvPr id="3" name="Content Placeholder 2">
            <a:extLst>
              <a:ext uri="{FF2B5EF4-FFF2-40B4-BE49-F238E27FC236}">
                <a16:creationId xmlns:a16="http://schemas.microsoft.com/office/drawing/2014/main" id="{87449E84-3056-E1D1-C92B-F7C2C006B402}"/>
              </a:ext>
            </a:extLst>
          </p:cNvPr>
          <p:cNvSpPr>
            <a:spLocks noGrp="1"/>
          </p:cNvSpPr>
          <p:nvPr>
            <p:ph idx="1"/>
          </p:nvPr>
        </p:nvSpPr>
        <p:spPr>
          <a:xfrm>
            <a:off x="422717" y="1484784"/>
            <a:ext cx="8229600" cy="4929411"/>
          </a:xfrm>
        </p:spPr>
        <p:txBody>
          <a:bodyPr>
            <a:normAutofit fontScale="85000" lnSpcReduction="20000"/>
          </a:bodyPr>
          <a:lstStyle/>
          <a:p>
            <a:r>
              <a:rPr lang="es-PY" dirty="0"/>
              <a:t>QGIS, QT, Python y PYQGIS</a:t>
            </a:r>
          </a:p>
          <a:p>
            <a:r>
              <a:rPr lang="es-PY" dirty="0" err="1"/>
              <a:t>PyQGIS</a:t>
            </a:r>
            <a:r>
              <a:rPr lang="es-PY" dirty="0"/>
              <a:t>, </a:t>
            </a:r>
            <a:r>
              <a:rPr lang="es-PY" dirty="0" err="1"/>
              <a:t>PyQt</a:t>
            </a:r>
            <a:r>
              <a:rPr lang="es-PY" dirty="0"/>
              <a:t> y Qt </a:t>
            </a:r>
            <a:r>
              <a:rPr lang="es-PY" dirty="0" err="1"/>
              <a:t>Designer</a:t>
            </a:r>
            <a:r>
              <a:rPr lang="es-PY" dirty="0"/>
              <a:t>.</a:t>
            </a:r>
          </a:p>
          <a:p>
            <a:r>
              <a:rPr lang="es-PY" dirty="0"/>
              <a:t>La API de QGIS y la API de </a:t>
            </a:r>
            <a:r>
              <a:rPr lang="es-PY" dirty="0" err="1"/>
              <a:t>python</a:t>
            </a:r>
            <a:r>
              <a:rPr lang="es-PY" dirty="0"/>
              <a:t> para </a:t>
            </a:r>
            <a:r>
              <a:rPr lang="es-PY" dirty="0" err="1"/>
              <a:t>qgis</a:t>
            </a:r>
            <a:endParaRPr lang="es-PY" dirty="0"/>
          </a:p>
          <a:p>
            <a:r>
              <a:rPr lang="es-PY" dirty="0"/>
              <a:t>Python, breve introducción (Preguntas frecuentes y estructura de datos)</a:t>
            </a:r>
          </a:p>
          <a:p>
            <a:r>
              <a:rPr lang="es-PY" dirty="0" err="1"/>
              <a:t>Scritps</a:t>
            </a:r>
            <a:r>
              <a:rPr lang="es-PY" dirty="0"/>
              <a:t> en </a:t>
            </a:r>
            <a:r>
              <a:rPr lang="es-PY" dirty="0" err="1"/>
              <a:t>python</a:t>
            </a:r>
            <a:r>
              <a:rPr lang="es-PY" dirty="0"/>
              <a:t> para geoprocesamiento</a:t>
            </a:r>
          </a:p>
          <a:p>
            <a:r>
              <a:rPr lang="es-PY" dirty="0"/>
              <a:t>Operaciones con vectores</a:t>
            </a:r>
          </a:p>
          <a:p>
            <a:pPr lvl="1"/>
            <a:r>
              <a:rPr lang="es-PY" dirty="0"/>
              <a:t>Cargar capas vectoriales mediante Python:</a:t>
            </a:r>
          </a:p>
          <a:p>
            <a:r>
              <a:rPr lang="es-PY" dirty="0"/>
              <a:t>Operaciones con datos </a:t>
            </a:r>
            <a:r>
              <a:rPr lang="es-PY" dirty="0" err="1"/>
              <a:t>raster</a:t>
            </a:r>
            <a:endParaRPr lang="es-PY" dirty="0"/>
          </a:p>
          <a:p>
            <a:pPr lvl="1"/>
            <a:r>
              <a:rPr lang="es-PY" dirty="0"/>
              <a:t>Cargar capas ráster mediante </a:t>
            </a:r>
            <a:r>
              <a:rPr lang="es-PY" dirty="0" err="1"/>
              <a:t>python</a:t>
            </a:r>
            <a:r>
              <a:rPr lang="es-PY" dirty="0"/>
              <a:t>:</a:t>
            </a:r>
          </a:p>
          <a:p>
            <a:r>
              <a:rPr lang="es-PY" dirty="0"/>
              <a:t>Proyectos de QGIS.</a:t>
            </a:r>
          </a:p>
          <a:p>
            <a:r>
              <a:rPr lang="es-PY" dirty="0" err="1"/>
              <a:t>Model</a:t>
            </a:r>
            <a:r>
              <a:rPr lang="es-PY" dirty="0"/>
              <a:t> </a:t>
            </a:r>
            <a:r>
              <a:rPr lang="es-PY" dirty="0" err="1"/>
              <a:t>builder</a:t>
            </a:r>
            <a:endParaRPr lang="es-PY" dirty="0"/>
          </a:p>
          <a:p>
            <a:endParaRPr lang="es-PY" dirty="0"/>
          </a:p>
          <a:p>
            <a:pPr marL="0" indent="0">
              <a:buNone/>
            </a:pPr>
            <a:endParaRPr lang="es-PY" dirty="0"/>
          </a:p>
          <a:p>
            <a:endParaRPr lang="es-PY" dirty="0"/>
          </a:p>
          <a:p>
            <a:endParaRPr lang="es-PY" dirty="0"/>
          </a:p>
          <a:p>
            <a:endParaRPr lang="es-PY" dirty="0"/>
          </a:p>
          <a:p>
            <a:endParaRPr lang="es-PY" dirty="0"/>
          </a:p>
        </p:txBody>
      </p:sp>
    </p:spTree>
    <p:extLst>
      <p:ext uri="{BB962C8B-B14F-4D97-AF65-F5344CB8AC3E}">
        <p14:creationId xmlns:p14="http://schemas.microsoft.com/office/powerpoint/2010/main" val="2432860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68361"/>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3.5 Módulos de PYQGIS y </a:t>
            </a:r>
            <a:r>
              <a:rPr lang="es-MX" sz="3500" b="1" dirty="0" err="1">
                <a:solidFill>
                  <a:schemeClr val="tx2"/>
                </a:solidFill>
                <a:latin typeface="Arial" panose="020B0604020202020204" pitchFamily="34" charset="0"/>
                <a:cs typeface="Arial" panose="020B0604020202020204" pitchFamily="34" charset="0"/>
              </a:rPr>
              <a:t>Librerias</a:t>
            </a: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sp>
        <p:nvSpPr>
          <p:cNvPr id="6" name="TextBox 5">
            <a:extLst>
              <a:ext uri="{FF2B5EF4-FFF2-40B4-BE49-F238E27FC236}">
                <a16:creationId xmlns:a16="http://schemas.microsoft.com/office/drawing/2014/main" id="{5A3EE481-CF2E-9F48-791A-F07AF93FD533}"/>
              </a:ext>
            </a:extLst>
          </p:cNvPr>
          <p:cNvSpPr txBox="1"/>
          <p:nvPr/>
        </p:nvSpPr>
        <p:spPr>
          <a:xfrm>
            <a:off x="-216532" y="1253692"/>
            <a:ext cx="9217024" cy="3248005"/>
          </a:xfrm>
          <a:prstGeom prst="rect">
            <a:avLst/>
          </a:prstGeom>
          <a:noFill/>
        </p:spPr>
        <p:txBody>
          <a:bodyPr wrap="square">
            <a:spAutoFit/>
          </a:bodyPr>
          <a:lstStyle/>
          <a:p>
            <a:pPr marL="457200">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4.	</a:t>
            </a:r>
            <a:r>
              <a:rPr lang="es-PY" sz="1800" kern="100" dirty="0" err="1">
                <a:effectLst/>
                <a:latin typeface="Calibri" panose="020F0502020204030204" pitchFamily="34" charset="0"/>
                <a:ea typeface="Calibri" panose="020F0502020204030204" pitchFamily="34" charset="0"/>
                <a:cs typeface="Times New Roman" panose="02020603050405020304" pitchFamily="18" charset="0"/>
              </a:rPr>
              <a:t>qgis.server</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Este módulo permite interactuar con el servidor QGIS Server, que proporciona servicios web de mapas y datos geoespaciales. Permite publicar y acceder a proyectos de QGIS como servicios web y realizar consultas a través de la API REST de QGIS Server.</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Estos son solo algunos de los módulos principales de PYQGIS, pero hay más módulos disponibles que proporcionan funcionalidades adicionales y complementarias.</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Es importante tener en cuenta que la disponibilidad y el alcance de los módulos pueden variar según la versión de QGIS que estés utilizando. Es recomendable consultar la documentación oficial de PYQGIS para obtener detalles específicos sobre los módulos y sus funcionalidades en la versión de QGIS que estés utilizando.</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6688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68361"/>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3.6 Módulos de PYQGIS y </a:t>
            </a:r>
            <a:r>
              <a:rPr lang="es-MX" sz="3500" b="1" dirty="0" err="1">
                <a:solidFill>
                  <a:schemeClr val="tx2"/>
                </a:solidFill>
                <a:latin typeface="Arial" panose="020B0604020202020204" pitchFamily="34" charset="0"/>
                <a:cs typeface="Arial" panose="020B0604020202020204" pitchFamily="34" charset="0"/>
              </a:rPr>
              <a:t>Librerias</a:t>
            </a: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pic>
        <p:nvPicPr>
          <p:cNvPr id="5" name="Imagen 4">
            <a:extLst>
              <a:ext uri="{FF2B5EF4-FFF2-40B4-BE49-F238E27FC236}">
                <a16:creationId xmlns:a16="http://schemas.microsoft.com/office/drawing/2014/main" id="{FFA6B9DF-526F-1CD1-A2C2-DBCCDC1E17ED}"/>
              </a:ext>
            </a:extLst>
          </p:cNvPr>
          <p:cNvPicPr>
            <a:picLocks noChangeAspect="1"/>
          </p:cNvPicPr>
          <p:nvPr/>
        </p:nvPicPr>
        <p:blipFill>
          <a:blip r:embed="rId3"/>
          <a:stretch>
            <a:fillRect/>
          </a:stretch>
        </p:blipFill>
        <p:spPr>
          <a:xfrm>
            <a:off x="124233" y="1844824"/>
            <a:ext cx="9019767" cy="4080215"/>
          </a:xfrm>
          <a:prstGeom prst="rect">
            <a:avLst/>
          </a:prstGeom>
        </p:spPr>
      </p:pic>
      <p:sp>
        <p:nvSpPr>
          <p:cNvPr id="8" name="CuadroTexto 7">
            <a:extLst>
              <a:ext uri="{FF2B5EF4-FFF2-40B4-BE49-F238E27FC236}">
                <a16:creationId xmlns:a16="http://schemas.microsoft.com/office/drawing/2014/main" id="{383BB660-D82F-501B-2B8A-6C2DB16B64AE}"/>
              </a:ext>
            </a:extLst>
          </p:cNvPr>
          <p:cNvSpPr txBox="1"/>
          <p:nvPr/>
        </p:nvSpPr>
        <p:spPr>
          <a:xfrm>
            <a:off x="34483" y="6488668"/>
            <a:ext cx="4572000" cy="369332"/>
          </a:xfrm>
          <a:prstGeom prst="rect">
            <a:avLst/>
          </a:prstGeom>
          <a:noFill/>
        </p:spPr>
        <p:txBody>
          <a:bodyPr wrap="square">
            <a:spAutoFit/>
          </a:bodyPr>
          <a:lstStyle/>
          <a:p>
            <a:r>
              <a:rPr lang="en-DE" dirty="0"/>
              <a:t>https://qgis.org/pyqgis/master/</a:t>
            </a:r>
          </a:p>
        </p:txBody>
      </p:sp>
    </p:spTree>
    <p:extLst>
      <p:ext uri="{BB962C8B-B14F-4D97-AF65-F5344CB8AC3E}">
        <p14:creationId xmlns:p14="http://schemas.microsoft.com/office/powerpoint/2010/main" val="899363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6895" y="260648"/>
            <a:ext cx="8280920" cy="1651404"/>
          </a:xfrm>
        </p:spPr>
        <p:txBody>
          <a:bodyPr>
            <a:normAutofit fontScale="90000"/>
          </a:bodyPr>
          <a:lstStyle/>
          <a:p>
            <a:pPr algn="l"/>
            <a:r>
              <a:rPr lang="es-MX" sz="3500" b="1" dirty="0">
                <a:solidFill>
                  <a:schemeClr val="tx2"/>
                </a:solidFill>
                <a:latin typeface="Arial" panose="020B0604020202020204" pitchFamily="34" charset="0"/>
                <a:cs typeface="Arial" panose="020B0604020202020204" pitchFamily="34" charset="0"/>
              </a:rPr>
              <a:t>4. Estructura de PYQGIS y como utilizarlo: Herencia en PYQGIS</a:t>
            </a:r>
            <a:br>
              <a:rPr lang="es-MX" sz="3500" b="1" dirty="0">
                <a:solidFill>
                  <a:schemeClr val="tx2"/>
                </a:solidFill>
                <a:latin typeface="Arial" panose="020B0604020202020204" pitchFamily="34" charset="0"/>
                <a:cs typeface="Arial" panose="020B0604020202020204" pitchFamily="34" charset="0"/>
              </a:rPr>
            </a:b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306895" y="2636912"/>
            <a:ext cx="8280920" cy="2585323"/>
          </a:xfrm>
          <a:prstGeom prst="rect">
            <a:avLst/>
          </a:prstGeom>
          <a:noFill/>
        </p:spPr>
        <p:txBody>
          <a:bodyPr wrap="square" rtlCol="0">
            <a:spAutoFit/>
          </a:bodyPr>
          <a:lstStyle/>
          <a:p>
            <a:endParaRPr lang="en-US" dirty="0">
              <a:latin typeface="+mj-lt"/>
            </a:endParaRPr>
          </a:p>
          <a:p>
            <a:pPr marL="457200" lvl="0" indent="-342900" algn="l" rtl="0">
              <a:spcBef>
                <a:spcPts val="0"/>
              </a:spcBef>
              <a:spcAft>
                <a:spcPts val="0"/>
              </a:spcAft>
              <a:buSzPts val="1800"/>
              <a:buChar char="●"/>
            </a:pPr>
            <a:r>
              <a:rPr lang="en-US" dirty="0" err="1">
                <a:latin typeface="+mj-lt"/>
              </a:rPr>
              <a:t>Todas</a:t>
            </a:r>
            <a:r>
              <a:rPr lang="en-US" dirty="0">
                <a:latin typeface="+mj-lt"/>
              </a:rPr>
              <a:t> las </a:t>
            </a:r>
            <a:r>
              <a:rPr lang="en-US" dirty="0" err="1">
                <a:latin typeface="+mj-lt"/>
              </a:rPr>
              <a:t>clases</a:t>
            </a:r>
            <a:r>
              <a:rPr lang="en-US" dirty="0">
                <a:latin typeface="+mj-lt"/>
              </a:rPr>
              <a:t> de </a:t>
            </a:r>
            <a:r>
              <a:rPr lang="en-US" dirty="0" err="1">
                <a:latin typeface="+mj-lt"/>
              </a:rPr>
              <a:t>PyQGIS</a:t>
            </a:r>
            <a:r>
              <a:rPr lang="en-US" dirty="0">
                <a:latin typeface="+mj-lt"/>
              </a:rPr>
              <a:t>  son </a:t>
            </a:r>
            <a:r>
              <a:rPr lang="en-US" dirty="0" err="1">
                <a:latin typeface="+mj-lt"/>
              </a:rPr>
              <a:t>derivadas</a:t>
            </a:r>
            <a:r>
              <a:rPr lang="en-US" dirty="0">
                <a:latin typeface="+mj-lt"/>
              </a:rPr>
              <a:t> de la </a:t>
            </a:r>
            <a:r>
              <a:rPr lang="en-US" dirty="0" err="1">
                <a:latin typeface="+mj-lt"/>
              </a:rPr>
              <a:t>clase</a:t>
            </a:r>
            <a:r>
              <a:rPr lang="en-US" dirty="0">
                <a:latin typeface="+mj-lt"/>
              </a:rPr>
              <a:t> base  </a:t>
            </a:r>
            <a:r>
              <a:rPr lang="en-US" dirty="0" err="1">
                <a:latin typeface="+mj-lt"/>
              </a:rPr>
              <a:t>llamada</a:t>
            </a:r>
            <a:r>
              <a:rPr lang="en-US" dirty="0">
                <a:latin typeface="+mj-lt"/>
              </a:rPr>
              <a:t> </a:t>
            </a:r>
            <a:r>
              <a:rPr lang="en-US" dirty="0" err="1">
                <a:latin typeface="+mj-lt"/>
                <a:ea typeface="Roboto"/>
                <a:cs typeface="Roboto"/>
                <a:sym typeface="Roboto"/>
              </a:rPr>
              <a:t>QObject</a:t>
            </a:r>
            <a:r>
              <a:rPr lang="en-US" dirty="0">
                <a:latin typeface="+mj-lt"/>
                <a:ea typeface="Roboto"/>
                <a:cs typeface="Roboto"/>
                <a:sym typeface="Roboto"/>
              </a:rPr>
              <a:t>()</a:t>
            </a:r>
          </a:p>
          <a:p>
            <a:pPr marL="457200" lvl="0" indent="-342900" algn="l" rtl="0">
              <a:spcBef>
                <a:spcPts val="0"/>
              </a:spcBef>
              <a:spcAft>
                <a:spcPts val="0"/>
              </a:spcAft>
              <a:buSzPts val="1800"/>
              <a:buFont typeface="Roboto"/>
              <a:buChar char="●"/>
            </a:pPr>
            <a:r>
              <a:rPr lang="en-US" dirty="0" err="1">
                <a:latin typeface="+mj-lt"/>
                <a:ea typeface="Roboto"/>
                <a:cs typeface="Roboto"/>
                <a:sym typeface="Roboto"/>
              </a:rPr>
              <a:t>Ejemplos</a:t>
            </a:r>
            <a:endParaRPr lang="en-US" dirty="0">
              <a:latin typeface="+mj-lt"/>
              <a:ea typeface="Roboto"/>
              <a:cs typeface="Roboto"/>
              <a:sym typeface="Roboto"/>
            </a:endParaRPr>
          </a:p>
          <a:p>
            <a:pPr marL="914400" lvl="1" indent="-317500" algn="l" rtl="0">
              <a:spcBef>
                <a:spcPts val="0"/>
              </a:spcBef>
              <a:spcAft>
                <a:spcPts val="0"/>
              </a:spcAft>
              <a:buSzPts val="1400"/>
              <a:buFont typeface="Roboto"/>
              <a:buChar char="○"/>
            </a:pPr>
            <a:r>
              <a:rPr lang="en-US" dirty="0" err="1">
                <a:latin typeface="+mj-lt"/>
                <a:ea typeface="Roboto"/>
                <a:cs typeface="Roboto"/>
                <a:sym typeface="Roboto"/>
              </a:rPr>
              <a:t>QgsMapLayer</a:t>
            </a:r>
            <a:r>
              <a:rPr lang="en-US" dirty="0">
                <a:latin typeface="+mj-lt"/>
                <a:ea typeface="Roboto"/>
                <a:cs typeface="Roboto"/>
                <a:sym typeface="Roboto"/>
              </a:rPr>
              <a:t>() es la </a:t>
            </a:r>
            <a:r>
              <a:rPr lang="en-US" dirty="0" err="1">
                <a:latin typeface="+mj-lt"/>
                <a:ea typeface="Roboto"/>
                <a:cs typeface="Roboto"/>
                <a:sym typeface="Roboto"/>
              </a:rPr>
              <a:t>clase</a:t>
            </a:r>
            <a:r>
              <a:rPr lang="en-US" dirty="0">
                <a:latin typeface="+mj-lt"/>
                <a:ea typeface="Roboto"/>
                <a:cs typeface="Roboto"/>
                <a:sym typeface="Roboto"/>
              </a:rPr>
              <a:t> para </a:t>
            </a:r>
            <a:r>
              <a:rPr lang="en-US" dirty="0" err="1">
                <a:latin typeface="+mj-lt"/>
                <a:ea typeface="Roboto"/>
                <a:cs typeface="Roboto"/>
                <a:sym typeface="Roboto"/>
              </a:rPr>
              <a:t>todas</a:t>
            </a:r>
            <a:r>
              <a:rPr lang="en-US" dirty="0">
                <a:latin typeface="+mj-lt"/>
                <a:ea typeface="Roboto"/>
                <a:cs typeface="Roboto"/>
                <a:sym typeface="Roboto"/>
              </a:rPr>
              <a:t> </a:t>
            </a:r>
            <a:r>
              <a:rPr lang="en-US" dirty="0" err="1">
                <a:latin typeface="+mj-lt"/>
                <a:ea typeface="Roboto"/>
                <a:cs typeface="Roboto"/>
                <a:sym typeface="Roboto"/>
              </a:rPr>
              <a:t>los</a:t>
            </a:r>
            <a:r>
              <a:rPr lang="en-US" dirty="0">
                <a:latin typeface="+mj-lt"/>
                <a:ea typeface="Roboto"/>
                <a:cs typeface="Roboto"/>
                <a:sym typeface="Roboto"/>
              </a:rPr>
              <a:t> </a:t>
            </a:r>
            <a:r>
              <a:rPr lang="en-US" dirty="0" err="1">
                <a:latin typeface="+mj-lt"/>
                <a:ea typeface="Roboto"/>
                <a:cs typeface="Roboto"/>
                <a:sym typeface="Roboto"/>
              </a:rPr>
              <a:t>tipos</a:t>
            </a:r>
            <a:r>
              <a:rPr lang="en-US" dirty="0">
                <a:latin typeface="+mj-lt"/>
                <a:ea typeface="Roboto"/>
                <a:cs typeface="Roboto"/>
                <a:sym typeface="Roboto"/>
              </a:rPr>
              <a:t> de </a:t>
            </a:r>
            <a:r>
              <a:rPr lang="en-US" dirty="0" err="1">
                <a:latin typeface="+mj-lt"/>
                <a:ea typeface="Roboto"/>
                <a:cs typeface="Roboto"/>
                <a:sym typeface="Roboto"/>
              </a:rPr>
              <a:t>capas</a:t>
            </a:r>
            <a:r>
              <a:rPr lang="en-US" dirty="0">
                <a:latin typeface="+mj-lt"/>
                <a:ea typeface="Roboto"/>
                <a:cs typeface="Roboto"/>
                <a:sym typeface="Roboto"/>
              </a:rPr>
              <a:t> de </a:t>
            </a:r>
            <a:r>
              <a:rPr lang="en-US" dirty="0" err="1">
                <a:latin typeface="+mj-lt"/>
                <a:ea typeface="Roboto"/>
                <a:cs typeface="Roboto"/>
                <a:sym typeface="Roboto"/>
              </a:rPr>
              <a:t>mapa</a:t>
            </a:r>
            <a:endParaRPr lang="en-US" dirty="0">
              <a:latin typeface="+mj-lt"/>
              <a:ea typeface="Roboto"/>
              <a:cs typeface="Roboto"/>
              <a:sym typeface="Roboto"/>
            </a:endParaRPr>
          </a:p>
          <a:p>
            <a:pPr marL="1371600" lvl="2" indent="-317500">
              <a:buSzPts val="1400"/>
              <a:buFont typeface="Roboto"/>
              <a:buChar char="○"/>
            </a:pPr>
            <a:r>
              <a:rPr lang="en-US" dirty="0" err="1">
                <a:latin typeface="+mj-lt"/>
                <a:ea typeface="Roboto"/>
                <a:cs typeface="Roboto"/>
                <a:sym typeface="Roboto"/>
              </a:rPr>
              <a:t>QgsRasterLayer</a:t>
            </a:r>
            <a:r>
              <a:rPr lang="en-US" dirty="0">
                <a:latin typeface="+mj-lt"/>
                <a:ea typeface="Roboto"/>
                <a:cs typeface="Roboto"/>
                <a:sym typeface="Roboto"/>
              </a:rPr>
              <a:t>() es </a:t>
            </a:r>
            <a:r>
              <a:rPr lang="en-US" dirty="0" err="1">
                <a:latin typeface="+mj-lt"/>
                <a:ea typeface="Roboto"/>
                <a:cs typeface="Roboto"/>
                <a:sym typeface="Roboto"/>
              </a:rPr>
              <a:t>una</a:t>
            </a:r>
            <a:r>
              <a:rPr lang="en-US" dirty="0">
                <a:latin typeface="+mj-lt"/>
                <a:ea typeface="Roboto"/>
                <a:cs typeface="Roboto"/>
                <a:sym typeface="Roboto"/>
              </a:rPr>
              <a:t> </a:t>
            </a:r>
            <a:r>
              <a:rPr lang="en-US" dirty="0" err="1">
                <a:latin typeface="+mj-lt"/>
                <a:ea typeface="Roboto"/>
                <a:cs typeface="Roboto"/>
                <a:sym typeface="Roboto"/>
              </a:rPr>
              <a:t>clase</a:t>
            </a:r>
            <a:r>
              <a:rPr lang="en-US" dirty="0">
                <a:latin typeface="+mj-lt"/>
                <a:ea typeface="Roboto"/>
                <a:cs typeface="Roboto"/>
                <a:sym typeface="Roboto"/>
              </a:rPr>
              <a:t> </a:t>
            </a:r>
            <a:r>
              <a:rPr lang="en-US" dirty="0" err="1">
                <a:latin typeface="+mj-lt"/>
                <a:ea typeface="Roboto"/>
                <a:cs typeface="Roboto"/>
                <a:sym typeface="Roboto"/>
              </a:rPr>
              <a:t>derivada</a:t>
            </a:r>
            <a:r>
              <a:rPr lang="en-US" dirty="0">
                <a:latin typeface="+mj-lt"/>
                <a:ea typeface="Roboto"/>
                <a:cs typeface="Roboto"/>
                <a:sym typeface="Roboto"/>
              </a:rPr>
              <a:t> de </a:t>
            </a:r>
            <a:r>
              <a:rPr lang="en-US" dirty="0" err="1">
                <a:latin typeface="+mj-lt"/>
                <a:ea typeface="Roboto"/>
                <a:cs typeface="Roboto"/>
                <a:sym typeface="Roboto"/>
              </a:rPr>
              <a:t>QgsMapLayer</a:t>
            </a:r>
            <a:r>
              <a:rPr lang="en-US" dirty="0">
                <a:latin typeface="+mj-lt"/>
                <a:ea typeface="Roboto"/>
                <a:cs typeface="Roboto"/>
                <a:sym typeface="Roboto"/>
              </a:rPr>
              <a:t>()</a:t>
            </a:r>
          </a:p>
          <a:p>
            <a:pPr marL="1371600" lvl="2" indent="-317500">
              <a:buSzPts val="1400"/>
              <a:buFont typeface="Roboto"/>
              <a:buChar char="○"/>
            </a:pPr>
            <a:r>
              <a:rPr lang="en-US" dirty="0" err="1">
                <a:latin typeface="+mj-lt"/>
                <a:ea typeface="Roboto"/>
                <a:cs typeface="Roboto"/>
                <a:sym typeface="Roboto"/>
              </a:rPr>
              <a:t>QgsPointCloudLayer</a:t>
            </a:r>
            <a:r>
              <a:rPr lang="en-US" dirty="0">
                <a:latin typeface="+mj-lt"/>
                <a:ea typeface="Roboto"/>
                <a:cs typeface="Roboto"/>
                <a:sym typeface="Roboto"/>
              </a:rPr>
              <a:t>() es </a:t>
            </a:r>
            <a:r>
              <a:rPr lang="en-US" dirty="0" err="1">
                <a:latin typeface="+mj-lt"/>
                <a:ea typeface="Roboto"/>
                <a:cs typeface="Roboto"/>
                <a:sym typeface="Roboto"/>
              </a:rPr>
              <a:t>una</a:t>
            </a:r>
            <a:r>
              <a:rPr lang="en-US" dirty="0">
                <a:latin typeface="+mj-lt"/>
                <a:ea typeface="Roboto"/>
                <a:cs typeface="Roboto"/>
                <a:sym typeface="Roboto"/>
              </a:rPr>
              <a:t> </a:t>
            </a:r>
            <a:r>
              <a:rPr lang="en-US" dirty="0" err="1">
                <a:latin typeface="+mj-lt"/>
                <a:ea typeface="Roboto"/>
                <a:cs typeface="Roboto"/>
                <a:sym typeface="Roboto"/>
              </a:rPr>
              <a:t>clase</a:t>
            </a:r>
            <a:r>
              <a:rPr lang="en-US" dirty="0">
                <a:latin typeface="+mj-lt"/>
                <a:ea typeface="Roboto"/>
                <a:cs typeface="Roboto"/>
                <a:sym typeface="Roboto"/>
              </a:rPr>
              <a:t> </a:t>
            </a:r>
            <a:r>
              <a:rPr lang="en-US" dirty="0" err="1">
                <a:latin typeface="+mj-lt"/>
                <a:ea typeface="Roboto"/>
                <a:cs typeface="Roboto"/>
                <a:sym typeface="Roboto"/>
              </a:rPr>
              <a:t>derivada</a:t>
            </a:r>
            <a:r>
              <a:rPr lang="en-US" dirty="0">
                <a:latin typeface="+mj-lt"/>
                <a:ea typeface="Roboto"/>
                <a:cs typeface="Roboto"/>
                <a:sym typeface="Roboto"/>
              </a:rPr>
              <a:t> de </a:t>
            </a:r>
            <a:r>
              <a:rPr lang="en-US" dirty="0" err="1">
                <a:latin typeface="+mj-lt"/>
                <a:ea typeface="Roboto"/>
                <a:cs typeface="Roboto"/>
                <a:sym typeface="Roboto"/>
              </a:rPr>
              <a:t>QgsMapLayer</a:t>
            </a:r>
            <a:r>
              <a:rPr lang="en-US" dirty="0">
                <a:latin typeface="+mj-lt"/>
                <a:ea typeface="Roboto"/>
                <a:cs typeface="Roboto"/>
                <a:sym typeface="Roboto"/>
              </a:rPr>
              <a:t>()</a:t>
            </a:r>
          </a:p>
          <a:p>
            <a:pPr marL="1371600" lvl="2" indent="-317500">
              <a:buSzPts val="1400"/>
              <a:buFont typeface="Roboto"/>
              <a:buChar char="○"/>
            </a:pPr>
            <a:r>
              <a:rPr lang="en-US" dirty="0" err="1">
                <a:latin typeface="+mj-lt"/>
                <a:ea typeface="Roboto"/>
                <a:cs typeface="Roboto"/>
                <a:sym typeface="Roboto"/>
              </a:rPr>
              <a:t>QgsVectorLayer</a:t>
            </a:r>
            <a:r>
              <a:rPr lang="en-US" dirty="0">
                <a:latin typeface="+mj-lt"/>
                <a:ea typeface="Roboto"/>
                <a:cs typeface="Roboto"/>
                <a:sym typeface="Roboto"/>
              </a:rPr>
              <a:t>() es </a:t>
            </a:r>
            <a:r>
              <a:rPr lang="en-US" dirty="0" err="1">
                <a:latin typeface="+mj-lt"/>
                <a:ea typeface="Roboto"/>
                <a:cs typeface="Roboto"/>
                <a:sym typeface="Roboto"/>
              </a:rPr>
              <a:t>una</a:t>
            </a:r>
            <a:r>
              <a:rPr lang="en-US" dirty="0">
                <a:latin typeface="+mj-lt"/>
                <a:ea typeface="Roboto"/>
                <a:cs typeface="Roboto"/>
                <a:sym typeface="Roboto"/>
              </a:rPr>
              <a:t> </a:t>
            </a:r>
            <a:r>
              <a:rPr lang="en-US" dirty="0" err="1">
                <a:latin typeface="+mj-lt"/>
                <a:ea typeface="Roboto"/>
                <a:cs typeface="Roboto"/>
                <a:sym typeface="Roboto"/>
              </a:rPr>
              <a:t>clase</a:t>
            </a:r>
            <a:r>
              <a:rPr lang="en-US" dirty="0">
                <a:latin typeface="+mj-lt"/>
                <a:ea typeface="Roboto"/>
                <a:cs typeface="Roboto"/>
                <a:sym typeface="Roboto"/>
              </a:rPr>
              <a:t> </a:t>
            </a:r>
            <a:r>
              <a:rPr lang="en-US" dirty="0" err="1">
                <a:latin typeface="+mj-lt"/>
                <a:ea typeface="Roboto"/>
                <a:cs typeface="Roboto"/>
                <a:sym typeface="Roboto"/>
              </a:rPr>
              <a:t>derivada</a:t>
            </a:r>
            <a:r>
              <a:rPr lang="en-US" dirty="0">
                <a:latin typeface="+mj-lt"/>
                <a:ea typeface="Roboto"/>
                <a:cs typeface="Roboto"/>
                <a:sym typeface="Roboto"/>
              </a:rPr>
              <a:t> de </a:t>
            </a:r>
            <a:r>
              <a:rPr lang="en-US" dirty="0" err="1">
                <a:latin typeface="+mj-lt"/>
                <a:ea typeface="Roboto"/>
                <a:cs typeface="Roboto"/>
                <a:sym typeface="Roboto"/>
              </a:rPr>
              <a:t>QgsMapLayer</a:t>
            </a:r>
            <a:r>
              <a:rPr lang="en-US" dirty="0">
                <a:latin typeface="+mj-lt"/>
                <a:ea typeface="Roboto"/>
                <a:cs typeface="Roboto"/>
                <a:sym typeface="Roboto"/>
              </a:rPr>
              <a:t>()</a:t>
            </a:r>
          </a:p>
          <a:p>
            <a:pPr marL="1828800" lvl="3" indent="-317500" algn="l" rtl="0">
              <a:spcBef>
                <a:spcPts val="0"/>
              </a:spcBef>
              <a:spcAft>
                <a:spcPts val="0"/>
              </a:spcAft>
              <a:buSzPts val="1400"/>
              <a:buFont typeface="Roboto"/>
              <a:buChar char="●"/>
            </a:pPr>
            <a:r>
              <a:rPr lang="en-US" dirty="0" err="1">
                <a:latin typeface="+mj-lt"/>
                <a:ea typeface="Roboto"/>
                <a:cs typeface="Roboto"/>
                <a:sym typeface="Roboto"/>
              </a:rPr>
              <a:t>QgsAuxiliaryLayer</a:t>
            </a:r>
            <a:r>
              <a:rPr lang="en-US" dirty="0">
                <a:latin typeface="+mj-lt"/>
                <a:ea typeface="Roboto"/>
                <a:cs typeface="Roboto"/>
                <a:sym typeface="Roboto"/>
              </a:rPr>
              <a:t>() es </a:t>
            </a:r>
            <a:r>
              <a:rPr lang="en-US" dirty="0" err="1">
                <a:latin typeface="+mj-lt"/>
                <a:ea typeface="Roboto"/>
                <a:cs typeface="Roboto"/>
                <a:sym typeface="Roboto"/>
              </a:rPr>
              <a:t>una</a:t>
            </a:r>
            <a:r>
              <a:rPr lang="en-US" dirty="0">
                <a:latin typeface="+mj-lt"/>
                <a:ea typeface="Roboto"/>
                <a:cs typeface="Roboto"/>
                <a:sym typeface="Roboto"/>
              </a:rPr>
              <a:t> </a:t>
            </a:r>
            <a:r>
              <a:rPr lang="en-US" dirty="0" err="1">
                <a:latin typeface="+mj-lt"/>
                <a:ea typeface="Roboto"/>
                <a:cs typeface="Roboto"/>
                <a:sym typeface="Roboto"/>
              </a:rPr>
              <a:t>clase</a:t>
            </a:r>
            <a:r>
              <a:rPr lang="en-US" dirty="0">
                <a:latin typeface="+mj-lt"/>
                <a:ea typeface="Roboto"/>
                <a:cs typeface="Roboto"/>
                <a:sym typeface="Roboto"/>
              </a:rPr>
              <a:t> </a:t>
            </a:r>
            <a:r>
              <a:rPr lang="en-US" dirty="0" err="1">
                <a:latin typeface="+mj-lt"/>
                <a:ea typeface="Roboto"/>
                <a:cs typeface="Roboto"/>
                <a:sym typeface="Roboto"/>
              </a:rPr>
              <a:t>derivada</a:t>
            </a:r>
            <a:r>
              <a:rPr lang="en-US" dirty="0">
                <a:latin typeface="+mj-lt"/>
                <a:ea typeface="Roboto"/>
                <a:cs typeface="Roboto"/>
                <a:sym typeface="Roboto"/>
              </a:rPr>
              <a:t> de  </a:t>
            </a:r>
            <a:r>
              <a:rPr lang="en-US" dirty="0" err="1">
                <a:latin typeface="+mj-lt"/>
                <a:ea typeface="Roboto"/>
                <a:cs typeface="Roboto"/>
                <a:sym typeface="Roboto"/>
              </a:rPr>
              <a:t>QgsVectorLayer</a:t>
            </a:r>
            <a:r>
              <a:rPr lang="en-US" dirty="0">
                <a:latin typeface="+mj-lt"/>
                <a:ea typeface="Roboto"/>
                <a:cs typeface="Roboto"/>
                <a:sym typeface="Roboto"/>
              </a:rPr>
              <a:t>()</a:t>
            </a:r>
          </a:p>
          <a:p>
            <a:endParaRPr lang="en-US" dirty="0">
              <a:latin typeface="+mj-lt"/>
            </a:endParaRPr>
          </a:p>
        </p:txBody>
      </p:sp>
      <p:sp>
        <p:nvSpPr>
          <p:cNvPr id="6" name="TextBox 5">
            <a:extLst>
              <a:ext uri="{FF2B5EF4-FFF2-40B4-BE49-F238E27FC236}">
                <a16:creationId xmlns:a16="http://schemas.microsoft.com/office/drawing/2014/main" id="{E6AEE995-0105-4DBC-E12D-53D015CBCBE0}"/>
              </a:ext>
            </a:extLst>
          </p:cNvPr>
          <p:cNvSpPr txBox="1"/>
          <p:nvPr/>
        </p:nvSpPr>
        <p:spPr>
          <a:xfrm>
            <a:off x="323528" y="1480285"/>
            <a:ext cx="8298922" cy="646331"/>
          </a:xfrm>
          <a:prstGeom prst="rect">
            <a:avLst/>
          </a:prstGeom>
          <a:noFill/>
        </p:spPr>
        <p:txBody>
          <a:bodyPr wrap="square">
            <a:spAutoFit/>
          </a:bodyPr>
          <a:lstStyle/>
          <a:p>
            <a:r>
              <a:rPr lang="es-ES" dirty="0">
                <a:solidFill>
                  <a:srgbClr val="515151"/>
                </a:solidFill>
                <a:latin typeface="+mj-lt"/>
              </a:rPr>
              <a:t>S</a:t>
            </a:r>
            <a:r>
              <a:rPr lang="es-ES" b="0" i="0" dirty="0">
                <a:solidFill>
                  <a:srgbClr val="515151"/>
                </a:solidFill>
                <a:effectLst/>
                <a:latin typeface="+mj-lt"/>
              </a:rPr>
              <a:t>e trata de entender su lógica y poco a poco uno va descubriendo que también es una herramienta muy completa y muy práctica.</a:t>
            </a:r>
            <a:endParaRPr lang="en-DE" dirty="0">
              <a:latin typeface="+mj-lt"/>
            </a:endParaRPr>
          </a:p>
        </p:txBody>
      </p:sp>
    </p:spTree>
    <p:extLst>
      <p:ext uri="{BB962C8B-B14F-4D97-AF65-F5344CB8AC3E}">
        <p14:creationId xmlns:p14="http://schemas.microsoft.com/office/powerpoint/2010/main" val="3867635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06895" y="260648"/>
            <a:ext cx="8280920" cy="1651404"/>
          </a:xfrm>
        </p:spPr>
        <p:txBody>
          <a:bodyPr>
            <a:normAutofit fontScale="90000"/>
          </a:bodyPr>
          <a:lstStyle/>
          <a:p>
            <a:pPr algn="l"/>
            <a:r>
              <a:rPr lang="es-MX" sz="3500" b="1" dirty="0">
                <a:solidFill>
                  <a:schemeClr val="tx2"/>
                </a:solidFill>
                <a:latin typeface="Arial" panose="020B0604020202020204" pitchFamily="34" charset="0"/>
                <a:cs typeface="Arial" panose="020B0604020202020204" pitchFamily="34" charset="0"/>
              </a:rPr>
              <a:t>4. Estructura de PYQGIS y como utilizarlo: Herencia en PYQGIS</a:t>
            </a:r>
            <a:br>
              <a:rPr lang="es-MX" sz="3500" b="1" dirty="0">
                <a:solidFill>
                  <a:schemeClr val="tx2"/>
                </a:solidFill>
                <a:latin typeface="Arial" panose="020B0604020202020204" pitchFamily="34" charset="0"/>
                <a:cs typeface="Arial" panose="020B0604020202020204" pitchFamily="34" charset="0"/>
              </a:rPr>
            </a:br>
            <a:endParaRPr lang="es-MX" sz="3500" b="1" dirty="0">
              <a:solidFill>
                <a:schemeClr val="tx2"/>
              </a:solidFill>
              <a:latin typeface="Arial" panose="020B0604020202020204" pitchFamily="34" charset="0"/>
              <a:cs typeface="Arial" panose="020B0604020202020204" pitchFamily="34" charset="0"/>
            </a:endParaRPr>
          </a:p>
        </p:txBody>
      </p:sp>
      <p:pic>
        <p:nvPicPr>
          <p:cNvPr id="4" name="Google Shape;224;p30">
            <a:extLst>
              <a:ext uri="{FF2B5EF4-FFF2-40B4-BE49-F238E27FC236}">
                <a16:creationId xmlns:a16="http://schemas.microsoft.com/office/drawing/2014/main" id="{2C203EED-112D-9BCA-B2A7-920F571C970C}"/>
              </a:ext>
            </a:extLst>
          </p:cNvPr>
          <p:cNvPicPr preferRelativeResize="0"/>
          <p:nvPr/>
        </p:nvPicPr>
        <p:blipFill>
          <a:blip r:embed="rId3">
            <a:alphaModFix/>
          </a:blip>
          <a:stretch>
            <a:fillRect/>
          </a:stretch>
        </p:blipFill>
        <p:spPr>
          <a:xfrm>
            <a:off x="1259632" y="1887508"/>
            <a:ext cx="7125401" cy="4391750"/>
          </a:xfrm>
          <a:prstGeom prst="rect">
            <a:avLst/>
          </a:prstGeom>
          <a:noFill/>
          <a:ln>
            <a:noFill/>
          </a:ln>
        </p:spPr>
      </p:pic>
    </p:spTree>
    <p:extLst>
      <p:ext uri="{BB962C8B-B14F-4D97-AF65-F5344CB8AC3E}">
        <p14:creationId xmlns:p14="http://schemas.microsoft.com/office/powerpoint/2010/main" val="603886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68361"/>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4. Estructura de PYQGIS y como utilizarlo: Buscando en la API</a:t>
            </a:r>
          </a:p>
        </p:txBody>
      </p:sp>
      <p:sp>
        <p:nvSpPr>
          <p:cNvPr id="5" name="TextBox 4">
            <a:extLst>
              <a:ext uri="{FF2B5EF4-FFF2-40B4-BE49-F238E27FC236}">
                <a16:creationId xmlns:a16="http://schemas.microsoft.com/office/drawing/2014/main" id="{F5F277EA-6C41-C53F-2114-2BCBD7F60B78}"/>
              </a:ext>
            </a:extLst>
          </p:cNvPr>
          <p:cNvSpPr txBox="1"/>
          <p:nvPr/>
        </p:nvSpPr>
        <p:spPr>
          <a:xfrm>
            <a:off x="251520" y="1454848"/>
            <a:ext cx="8640960" cy="923330"/>
          </a:xfrm>
          <a:prstGeom prst="rect">
            <a:avLst/>
          </a:prstGeom>
          <a:noFill/>
        </p:spPr>
        <p:txBody>
          <a:bodyPr wrap="square">
            <a:spAutoFit/>
          </a:bodyPr>
          <a:lstStyle/>
          <a:p>
            <a:r>
              <a:rPr lang="en-US" dirty="0" err="1"/>
              <a:t>Comencemos</a:t>
            </a:r>
            <a:r>
              <a:rPr lang="en-US" dirty="0"/>
              <a:t> a </a:t>
            </a:r>
            <a:r>
              <a:rPr lang="en-US" dirty="0" err="1"/>
              <a:t>trabajar</a:t>
            </a:r>
            <a:r>
              <a:rPr lang="en-US" dirty="0"/>
              <a:t> con las </a:t>
            </a:r>
            <a:r>
              <a:rPr lang="en-US" dirty="0" err="1"/>
              <a:t>clases</a:t>
            </a:r>
            <a:r>
              <a:rPr lang="en-US" dirty="0"/>
              <a:t> de </a:t>
            </a:r>
            <a:r>
              <a:rPr lang="en-US" dirty="0" err="1"/>
              <a:t>PyQGIS</a:t>
            </a:r>
            <a:r>
              <a:rPr lang="en-US" dirty="0"/>
              <a:t> </a:t>
            </a:r>
            <a:r>
              <a:rPr lang="en-US" dirty="0" err="1"/>
              <a:t>ahora</a:t>
            </a:r>
            <a:r>
              <a:rPr lang="en-US" dirty="0"/>
              <a:t>. QGIS </a:t>
            </a:r>
            <a:r>
              <a:rPr lang="en-US" dirty="0" err="1"/>
              <a:t>tiene</a:t>
            </a:r>
            <a:r>
              <a:rPr lang="en-US" dirty="0"/>
              <a:t> </a:t>
            </a:r>
            <a:r>
              <a:rPr lang="en-US" dirty="0" err="1"/>
              <a:t>clases</a:t>
            </a:r>
            <a:r>
              <a:rPr lang="en-US" dirty="0"/>
              <a:t> para </a:t>
            </a:r>
            <a:r>
              <a:rPr lang="en-US" dirty="0" err="1"/>
              <a:t>toda</a:t>
            </a:r>
            <a:r>
              <a:rPr lang="en-US" dirty="0"/>
              <a:t> la </a:t>
            </a:r>
            <a:r>
              <a:rPr lang="en-US" dirty="0" err="1"/>
              <a:t>gama</a:t>
            </a:r>
            <a:r>
              <a:rPr lang="en-US" dirty="0"/>
              <a:t> de </a:t>
            </a:r>
            <a:r>
              <a:rPr lang="en-US" dirty="0" err="1"/>
              <a:t>operaciones</a:t>
            </a:r>
            <a:r>
              <a:rPr lang="en-US" dirty="0"/>
              <a:t>, </a:t>
            </a:r>
            <a:r>
              <a:rPr lang="en-US" dirty="0" err="1"/>
              <a:t>desde</a:t>
            </a:r>
            <a:r>
              <a:rPr lang="en-US" dirty="0"/>
              <a:t> la </a:t>
            </a:r>
            <a:r>
              <a:rPr lang="en-US" dirty="0" err="1"/>
              <a:t>creación</a:t>
            </a:r>
            <a:r>
              <a:rPr lang="en-US" dirty="0"/>
              <a:t> de la </a:t>
            </a:r>
            <a:r>
              <a:rPr lang="en-US" dirty="0" err="1"/>
              <a:t>interfaz</a:t>
            </a:r>
            <a:r>
              <a:rPr lang="en-US" dirty="0"/>
              <a:t> de </a:t>
            </a:r>
            <a:r>
              <a:rPr lang="en-US" dirty="0" err="1"/>
              <a:t>usuario</a:t>
            </a:r>
            <a:r>
              <a:rPr lang="en-US" dirty="0"/>
              <a:t> hasta </a:t>
            </a:r>
            <a:r>
              <a:rPr lang="en-US" dirty="0" err="1"/>
              <a:t>el</a:t>
            </a:r>
            <a:r>
              <a:rPr lang="en-US" dirty="0"/>
              <a:t> </a:t>
            </a:r>
            <a:r>
              <a:rPr lang="en-US" dirty="0" err="1"/>
              <a:t>geoprocesamiento</a:t>
            </a:r>
            <a:r>
              <a:rPr lang="en-US" dirty="0"/>
              <a:t>. </a:t>
            </a:r>
            <a:r>
              <a:rPr lang="en-US" dirty="0" err="1"/>
              <a:t>Veremos</a:t>
            </a:r>
            <a:r>
              <a:rPr lang="en-US" dirty="0"/>
              <a:t> </a:t>
            </a:r>
            <a:r>
              <a:rPr lang="en-US" dirty="0" err="1"/>
              <a:t>cómo</a:t>
            </a:r>
            <a:r>
              <a:rPr lang="en-US" dirty="0"/>
              <a:t> acceder a </a:t>
            </a:r>
            <a:r>
              <a:rPr lang="en-US" dirty="0" err="1"/>
              <a:t>estas</a:t>
            </a:r>
            <a:r>
              <a:rPr lang="en-US" dirty="0"/>
              <a:t> </a:t>
            </a:r>
            <a:r>
              <a:rPr lang="en-US" dirty="0" err="1"/>
              <a:t>clases</a:t>
            </a:r>
            <a:r>
              <a:rPr lang="en-US" dirty="0"/>
              <a:t> a </a:t>
            </a:r>
            <a:r>
              <a:rPr lang="en-US" dirty="0" err="1"/>
              <a:t>través</a:t>
            </a:r>
            <a:r>
              <a:rPr lang="en-US" dirty="0"/>
              <a:t> de la API de </a:t>
            </a:r>
            <a:r>
              <a:rPr lang="en-US" dirty="0" err="1"/>
              <a:t>PyQGIS</a:t>
            </a:r>
            <a:r>
              <a:rPr lang="en-US" dirty="0"/>
              <a:t>.</a:t>
            </a:r>
          </a:p>
        </p:txBody>
      </p:sp>
      <p:pic>
        <p:nvPicPr>
          <p:cNvPr id="8" name="Picture 7">
            <a:extLst>
              <a:ext uri="{FF2B5EF4-FFF2-40B4-BE49-F238E27FC236}">
                <a16:creationId xmlns:a16="http://schemas.microsoft.com/office/drawing/2014/main" id="{54C613D6-24B7-509B-8B57-A0C30580CFB1}"/>
              </a:ext>
            </a:extLst>
          </p:cNvPr>
          <p:cNvPicPr>
            <a:picLocks noChangeAspect="1"/>
          </p:cNvPicPr>
          <p:nvPr/>
        </p:nvPicPr>
        <p:blipFill>
          <a:blip r:embed="rId3"/>
          <a:stretch>
            <a:fillRect/>
          </a:stretch>
        </p:blipFill>
        <p:spPr>
          <a:xfrm>
            <a:off x="12576" y="2497355"/>
            <a:ext cx="9113168" cy="3034433"/>
          </a:xfrm>
          <a:prstGeom prst="rect">
            <a:avLst/>
          </a:prstGeom>
        </p:spPr>
      </p:pic>
      <p:sp>
        <p:nvSpPr>
          <p:cNvPr id="10" name="TextBox 9">
            <a:extLst>
              <a:ext uri="{FF2B5EF4-FFF2-40B4-BE49-F238E27FC236}">
                <a16:creationId xmlns:a16="http://schemas.microsoft.com/office/drawing/2014/main" id="{14AC51F0-257D-DFCF-BFE5-AA03ADF27AD1}"/>
              </a:ext>
            </a:extLst>
          </p:cNvPr>
          <p:cNvSpPr txBox="1"/>
          <p:nvPr/>
        </p:nvSpPr>
        <p:spPr>
          <a:xfrm>
            <a:off x="107504" y="6211669"/>
            <a:ext cx="4572000" cy="646331"/>
          </a:xfrm>
          <a:prstGeom prst="rect">
            <a:avLst/>
          </a:prstGeom>
          <a:noFill/>
        </p:spPr>
        <p:txBody>
          <a:bodyPr wrap="square">
            <a:spAutoFit/>
          </a:bodyPr>
          <a:lstStyle/>
          <a:p>
            <a:r>
              <a:rPr lang="es-PY" sz="1800" dirty="0">
                <a:effectLst/>
                <a:latin typeface="Calibri" panose="020F0502020204030204" pitchFamily="34" charset="0"/>
                <a:ea typeface="Calibri" panose="020F0502020204030204" pitchFamily="34" charset="0"/>
                <a:cs typeface="Times New Roman" panose="02020603050405020304" pitchFamily="18" charset="0"/>
                <a:hlinkClick r:id="rId4"/>
              </a:rPr>
              <a:t>API de QGIS (C++):</a:t>
            </a:r>
            <a:endParaRPr lang="en-US" dirty="0"/>
          </a:p>
          <a:p>
            <a:r>
              <a:rPr lang="en-US" dirty="0" err="1">
                <a:hlinkClick r:id="rId5"/>
              </a:rPr>
              <a:t>PyQGIS</a:t>
            </a:r>
            <a:r>
              <a:rPr lang="en-US" dirty="0">
                <a:hlinkClick r:id="rId5"/>
              </a:rPr>
              <a:t> o QGIS Python API</a:t>
            </a:r>
            <a:endParaRPr lang="en-US" dirty="0"/>
          </a:p>
        </p:txBody>
      </p:sp>
    </p:spTree>
    <p:extLst>
      <p:ext uri="{BB962C8B-B14F-4D97-AF65-F5344CB8AC3E}">
        <p14:creationId xmlns:p14="http://schemas.microsoft.com/office/powerpoint/2010/main" val="2543954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68361"/>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4.1 </a:t>
            </a:r>
            <a:r>
              <a:rPr lang="es-MX" sz="3500" b="1" dirty="0" err="1">
                <a:solidFill>
                  <a:schemeClr val="tx2"/>
                </a:solidFill>
                <a:latin typeface="Arial" panose="020B0604020202020204" pitchFamily="34" charset="0"/>
                <a:cs typeface="Arial" panose="020B0604020202020204" pitchFamily="34" charset="0"/>
              </a:rPr>
              <a:t>Importaci</a:t>
            </a:r>
            <a:r>
              <a:rPr lang="es-PY" sz="3500" b="1" dirty="0" err="1">
                <a:solidFill>
                  <a:schemeClr val="tx2"/>
                </a:solidFill>
                <a:latin typeface="Arial" panose="020B0604020202020204" pitchFamily="34" charset="0"/>
                <a:cs typeface="Arial" panose="020B0604020202020204" pitchFamily="34" charset="0"/>
              </a:rPr>
              <a:t>ón</a:t>
            </a:r>
            <a:r>
              <a:rPr lang="es-PY" sz="3500" b="1" dirty="0">
                <a:solidFill>
                  <a:schemeClr val="tx2"/>
                </a:solidFill>
                <a:latin typeface="Arial" panose="020B0604020202020204" pitchFamily="34" charset="0"/>
                <a:cs typeface="Arial" panose="020B0604020202020204" pitchFamily="34" charset="0"/>
              </a:rPr>
              <a:t> de archivos vectoriales:</a:t>
            </a: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sp>
        <p:nvSpPr>
          <p:cNvPr id="6" name="TextBox 5">
            <a:extLst>
              <a:ext uri="{FF2B5EF4-FFF2-40B4-BE49-F238E27FC236}">
                <a16:creationId xmlns:a16="http://schemas.microsoft.com/office/drawing/2014/main" id="{E6AEE995-0105-4DBC-E12D-53D015CBCBE0}"/>
              </a:ext>
            </a:extLst>
          </p:cNvPr>
          <p:cNvSpPr txBox="1"/>
          <p:nvPr/>
        </p:nvSpPr>
        <p:spPr>
          <a:xfrm>
            <a:off x="323528" y="1480285"/>
            <a:ext cx="8298922" cy="5355312"/>
          </a:xfrm>
          <a:prstGeom prst="rect">
            <a:avLst/>
          </a:prstGeom>
          <a:noFill/>
        </p:spPr>
        <p:txBody>
          <a:bodyPr wrap="square">
            <a:spAutoFit/>
          </a:bodyPr>
          <a:lstStyle/>
          <a:p>
            <a:r>
              <a:rPr lang="es-ES" dirty="0">
                <a:solidFill>
                  <a:srgbClr val="515151"/>
                </a:solidFill>
                <a:latin typeface="Segoe UI" panose="020B0502040204020203" pitchFamily="34" charset="0"/>
              </a:rPr>
              <a:t>Se puede importar varios tipos de archivos vectoriales, en este curso se trabajará con archivos </a:t>
            </a:r>
            <a:r>
              <a:rPr lang="es-ES" dirty="0" err="1">
                <a:solidFill>
                  <a:srgbClr val="515151"/>
                </a:solidFill>
                <a:latin typeface="Segoe UI" panose="020B0502040204020203" pitchFamily="34" charset="0"/>
              </a:rPr>
              <a:t>shapefile</a:t>
            </a:r>
            <a:r>
              <a:rPr lang="es-ES" dirty="0">
                <a:solidFill>
                  <a:srgbClr val="515151"/>
                </a:solidFill>
                <a:latin typeface="Segoe UI" panose="020B0502040204020203" pitchFamily="34" charset="0"/>
              </a:rPr>
              <a:t>, sin embargo, se pueden importar:</a:t>
            </a:r>
          </a:p>
          <a:p>
            <a:pPr marL="285750" indent="-285750">
              <a:buFontTx/>
              <a:buChar char="-"/>
            </a:pPr>
            <a:r>
              <a:rPr lang="en-US" dirty="0" err="1"/>
              <a:t>Gpkg</a:t>
            </a:r>
            <a:endParaRPr lang="es-ES" dirty="0">
              <a:solidFill>
                <a:srgbClr val="515151"/>
              </a:solidFill>
              <a:latin typeface="Segoe UI" panose="020B0502040204020203" pitchFamily="34" charset="0"/>
            </a:endParaRPr>
          </a:p>
          <a:p>
            <a:pPr marL="285750" indent="-285750">
              <a:buFontTx/>
              <a:buChar char="-"/>
            </a:pPr>
            <a:r>
              <a:rPr lang="en-US" dirty="0" err="1"/>
              <a:t>Dxf</a:t>
            </a:r>
            <a:endParaRPr lang="es-ES" dirty="0">
              <a:solidFill>
                <a:srgbClr val="515151"/>
              </a:solidFill>
              <a:latin typeface="Segoe UI" panose="020B0502040204020203" pitchFamily="34" charset="0"/>
            </a:endParaRPr>
          </a:p>
          <a:p>
            <a:pPr marL="285750" indent="-285750">
              <a:buFontTx/>
              <a:buChar char="-"/>
            </a:pPr>
            <a:r>
              <a:rPr lang="en-US" dirty="0" err="1"/>
              <a:t>PostGIS</a:t>
            </a:r>
            <a:r>
              <a:rPr lang="es-ES" dirty="0">
                <a:solidFill>
                  <a:srgbClr val="515151"/>
                </a:solidFill>
                <a:latin typeface="Segoe UI" panose="020B0502040204020203" pitchFamily="34" charset="0"/>
              </a:rPr>
              <a:t> y otras bases de datos espaciales</a:t>
            </a:r>
          </a:p>
          <a:p>
            <a:pPr marL="285750" indent="-285750">
              <a:buFontTx/>
              <a:buChar char="-"/>
            </a:pPr>
            <a:r>
              <a:rPr lang="en-US" dirty="0"/>
              <a:t>CSV</a:t>
            </a:r>
          </a:p>
          <a:p>
            <a:pPr marL="285750" indent="-285750">
              <a:buFontTx/>
              <a:buChar char="-"/>
            </a:pPr>
            <a:r>
              <a:rPr lang="en-US" dirty="0"/>
              <a:t>GPX</a:t>
            </a:r>
          </a:p>
          <a:p>
            <a:pPr marL="285750" indent="-285750">
              <a:buFontTx/>
              <a:buChar char="-"/>
            </a:pPr>
            <a:r>
              <a:rPr lang="en-US" dirty="0"/>
              <a:t>MySQL WKB</a:t>
            </a:r>
          </a:p>
          <a:p>
            <a:pPr marL="285750" indent="-285750">
              <a:buFontTx/>
              <a:buChar char="-"/>
            </a:pPr>
            <a:r>
              <a:rPr lang="en-US" dirty="0"/>
              <a:t>WFS</a:t>
            </a:r>
          </a:p>
          <a:p>
            <a:endParaRPr lang="en-US" dirty="0"/>
          </a:p>
          <a:p>
            <a:endParaRPr lang="en-US" dirty="0"/>
          </a:p>
          <a:p>
            <a:endParaRPr lang="en-US" dirty="0"/>
          </a:p>
          <a:p>
            <a:endParaRPr lang="en-US" dirty="0"/>
          </a:p>
          <a:p>
            <a:endParaRPr lang="en-US" dirty="0"/>
          </a:p>
          <a:p>
            <a:endParaRPr lang="en-US" dirty="0"/>
          </a:p>
          <a:p>
            <a:r>
              <a:rPr lang="en-US" dirty="0" err="1"/>
              <a:t>Ir</a:t>
            </a:r>
            <a:r>
              <a:rPr lang="en-US" dirty="0"/>
              <a:t> al </a:t>
            </a:r>
            <a:r>
              <a:rPr lang="en-US" dirty="0">
                <a:hlinkClick r:id="rId3"/>
              </a:rPr>
              <a:t>Python cookbook </a:t>
            </a:r>
            <a:r>
              <a:rPr lang="en-US" dirty="0"/>
              <a:t>para </a:t>
            </a:r>
            <a:r>
              <a:rPr lang="en-US" dirty="0" err="1"/>
              <a:t>más</a:t>
            </a:r>
            <a:r>
              <a:rPr lang="en-US" dirty="0"/>
              <a:t> info </a:t>
            </a:r>
            <a:r>
              <a:rPr lang="en-US" dirty="0" err="1"/>
              <a:t>acerca</a:t>
            </a:r>
            <a:r>
              <a:rPr lang="en-US" dirty="0"/>
              <a:t> de las </a:t>
            </a:r>
            <a:r>
              <a:rPr lang="en-US" dirty="0" err="1"/>
              <a:t>opciones</a:t>
            </a:r>
            <a:r>
              <a:rPr lang="en-US" dirty="0"/>
              <a:t> de </a:t>
            </a:r>
            <a:r>
              <a:rPr lang="en-US" dirty="0" err="1"/>
              <a:t>importación</a:t>
            </a:r>
            <a:r>
              <a:rPr lang="en-US" dirty="0"/>
              <a:t> de </a:t>
            </a:r>
            <a:r>
              <a:rPr lang="en-US" dirty="0" err="1"/>
              <a:t>archivos</a:t>
            </a:r>
            <a:r>
              <a:rPr lang="en-US" dirty="0"/>
              <a:t> </a:t>
            </a:r>
            <a:r>
              <a:rPr lang="en-US" dirty="0" err="1"/>
              <a:t>vectoriales</a:t>
            </a:r>
            <a:endParaRPr lang="en-US" dirty="0"/>
          </a:p>
          <a:p>
            <a:r>
              <a:rPr lang="en-US" dirty="0" err="1"/>
              <a:t>Veamos</a:t>
            </a:r>
            <a:r>
              <a:rPr lang="en-US" dirty="0"/>
              <a:t> la </a:t>
            </a:r>
            <a:r>
              <a:rPr lang="en-US" dirty="0" err="1"/>
              <a:t>clase</a:t>
            </a:r>
            <a:r>
              <a:rPr lang="en-US" dirty="0"/>
              <a:t> </a:t>
            </a:r>
            <a:r>
              <a:rPr lang="en-DE" dirty="0"/>
              <a:t>QgsVectorLayer</a:t>
            </a:r>
            <a:endParaRPr lang="en-US" dirty="0"/>
          </a:p>
          <a:p>
            <a:r>
              <a:rPr lang="en-DE" dirty="0"/>
              <a:t>https://qgis.org/pyqgis/master/core/QgsVectorLayer.html#module-QgsVectorLayer</a:t>
            </a:r>
          </a:p>
        </p:txBody>
      </p:sp>
      <p:pic>
        <p:nvPicPr>
          <p:cNvPr id="5" name="Picture 4">
            <a:extLst>
              <a:ext uri="{FF2B5EF4-FFF2-40B4-BE49-F238E27FC236}">
                <a16:creationId xmlns:a16="http://schemas.microsoft.com/office/drawing/2014/main" id="{2A800D9B-EDEA-BEF5-3C52-3C3FADE541E7}"/>
              </a:ext>
            </a:extLst>
          </p:cNvPr>
          <p:cNvPicPr>
            <a:picLocks noChangeAspect="1"/>
          </p:cNvPicPr>
          <p:nvPr/>
        </p:nvPicPr>
        <p:blipFill>
          <a:blip r:embed="rId4"/>
          <a:stretch>
            <a:fillRect/>
          </a:stretch>
        </p:blipFill>
        <p:spPr>
          <a:xfrm>
            <a:off x="521550" y="4293096"/>
            <a:ext cx="7846363" cy="1300643"/>
          </a:xfrm>
          <a:prstGeom prst="rect">
            <a:avLst/>
          </a:prstGeom>
        </p:spPr>
      </p:pic>
    </p:spTree>
    <p:extLst>
      <p:ext uri="{BB962C8B-B14F-4D97-AF65-F5344CB8AC3E}">
        <p14:creationId xmlns:p14="http://schemas.microsoft.com/office/powerpoint/2010/main" val="2918863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68361"/>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4.2 </a:t>
            </a:r>
            <a:r>
              <a:rPr lang="es-MX" sz="3500" b="1" dirty="0" err="1">
                <a:solidFill>
                  <a:schemeClr val="tx2"/>
                </a:solidFill>
                <a:latin typeface="Arial" panose="020B0604020202020204" pitchFamily="34" charset="0"/>
                <a:cs typeface="Arial" panose="020B0604020202020204" pitchFamily="34" charset="0"/>
              </a:rPr>
              <a:t>Importaci</a:t>
            </a:r>
            <a:r>
              <a:rPr lang="es-PY" sz="3500" b="1" dirty="0" err="1">
                <a:solidFill>
                  <a:schemeClr val="tx2"/>
                </a:solidFill>
                <a:latin typeface="Arial" panose="020B0604020202020204" pitchFamily="34" charset="0"/>
                <a:cs typeface="Arial" panose="020B0604020202020204" pitchFamily="34" charset="0"/>
              </a:rPr>
              <a:t>ón</a:t>
            </a:r>
            <a:r>
              <a:rPr lang="es-PY" sz="3500" b="1" dirty="0">
                <a:solidFill>
                  <a:schemeClr val="tx2"/>
                </a:solidFill>
                <a:latin typeface="Arial" panose="020B0604020202020204" pitchFamily="34" charset="0"/>
                <a:cs typeface="Arial" panose="020B0604020202020204" pitchFamily="34" charset="0"/>
              </a:rPr>
              <a:t> de archivos </a:t>
            </a:r>
            <a:r>
              <a:rPr lang="es-PY" sz="3500" b="1" dirty="0" err="1">
                <a:solidFill>
                  <a:schemeClr val="tx2"/>
                </a:solidFill>
                <a:latin typeface="Arial" panose="020B0604020202020204" pitchFamily="34" charset="0"/>
                <a:cs typeface="Arial" panose="020B0604020202020204" pitchFamily="34" charset="0"/>
              </a:rPr>
              <a:t>raster</a:t>
            </a:r>
            <a:r>
              <a:rPr lang="es-PY" sz="3500" b="1" dirty="0">
                <a:solidFill>
                  <a:schemeClr val="tx2"/>
                </a:solidFill>
                <a:latin typeface="Arial" panose="020B0604020202020204" pitchFamily="34" charset="0"/>
                <a:cs typeface="Arial" panose="020B0604020202020204" pitchFamily="34" charset="0"/>
              </a:rPr>
              <a:t>:</a:t>
            </a: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sp>
        <p:nvSpPr>
          <p:cNvPr id="6" name="TextBox 5">
            <a:extLst>
              <a:ext uri="{FF2B5EF4-FFF2-40B4-BE49-F238E27FC236}">
                <a16:creationId xmlns:a16="http://schemas.microsoft.com/office/drawing/2014/main" id="{E6AEE995-0105-4DBC-E12D-53D015CBCBE0}"/>
              </a:ext>
            </a:extLst>
          </p:cNvPr>
          <p:cNvSpPr txBox="1"/>
          <p:nvPr/>
        </p:nvSpPr>
        <p:spPr>
          <a:xfrm>
            <a:off x="323528" y="1480285"/>
            <a:ext cx="8298922" cy="369332"/>
          </a:xfrm>
          <a:prstGeom prst="rect">
            <a:avLst/>
          </a:prstGeom>
          <a:noFill/>
        </p:spPr>
        <p:txBody>
          <a:bodyPr wrap="square">
            <a:spAutoFit/>
          </a:bodyPr>
          <a:lstStyle/>
          <a:p>
            <a:endParaRPr lang="en-DE" dirty="0"/>
          </a:p>
        </p:txBody>
      </p:sp>
      <p:sp>
        <p:nvSpPr>
          <p:cNvPr id="5" name="TextBox 4">
            <a:extLst>
              <a:ext uri="{FF2B5EF4-FFF2-40B4-BE49-F238E27FC236}">
                <a16:creationId xmlns:a16="http://schemas.microsoft.com/office/drawing/2014/main" id="{E12C2833-7762-78DA-83FC-9DF8F59D736F}"/>
              </a:ext>
            </a:extLst>
          </p:cNvPr>
          <p:cNvSpPr txBox="1"/>
          <p:nvPr/>
        </p:nvSpPr>
        <p:spPr>
          <a:xfrm>
            <a:off x="579714" y="1107037"/>
            <a:ext cx="8082898" cy="1323439"/>
          </a:xfrm>
          <a:prstGeom prst="rect">
            <a:avLst/>
          </a:prstGeom>
          <a:noFill/>
        </p:spPr>
        <p:txBody>
          <a:bodyPr wrap="square">
            <a:spAutoFit/>
          </a:bodyPr>
          <a:lstStyle/>
          <a:p>
            <a:r>
              <a:rPr lang="es-ES" sz="1600" dirty="0"/>
              <a:t>Para acceder a un archivo </a:t>
            </a:r>
            <a:r>
              <a:rPr lang="es-ES" sz="1600" dirty="0" err="1"/>
              <a:t>raster</a:t>
            </a:r>
            <a:r>
              <a:rPr lang="es-ES" sz="1600" dirty="0"/>
              <a:t>, se utiliza la librería GDAL. Esta soporta un amplio rango de formatos de archivo (Visitar el Python </a:t>
            </a:r>
            <a:r>
              <a:rPr lang="es-ES" sz="1600" dirty="0" err="1"/>
              <a:t>cookbook</a:t>
            </a:r>
            <a:r>
              <a:rPr lang="es-ES" sz="1600" dirty="0"/>
              <a:t> y API). En caso de que tenga problemas al abrir algún archivo, compruebe si es que su GDAL tiene soporte para el formato en particular (no todos los formatos están disponibles de forma predeterminada). Para cargar un </a:t>
            </a:r>
            <a:r>
              <a:rPr lang="es-ES" sz="1600" dirty="0" err="1"/>
              <a:t>raster</a:t>
            </a:r>
            <a:r>
              <a:rPr lang="es-ES" sz="1600" dirty="0"/>
              <a:t> desde un archivo, especifique el nombre del archivo y su nombre de visualización:</a:t>
            </a:r>
            <a:endParaRPr lang="en-US" sz="1600" dirty="0"/>
          </a:p>
        </p:txBody>
      </p:sp>
      <p:sp>
        <p:nvSpPr>
          <p:cNvPr id="8" name="TextBox 7">
            <a:extLst>
              <a:ext uri="{FF2B5EF4-FFF2-40B4-BE49-F238E27FC236}">
                <a16:creationId xmlns:a16="http://schemas.microsoft.com/office/drawing/2014/main" id="{986D03D9-9F4C-8C58-55FB-D45D98FD0EE0}"/>
              </a:ext>
            </a:extLst>
          </p:cNvPr>
          <p:cNvSpPr txBox="1"/>
          <p:nvPr/>
        </p:nvSpPr>
        <p:spPr>
          <a:xfrm>
            <a:off x="746702" y="4834530"/>
            <a:ext cx="7110536" cy="584775"/>
          </a:xfrm>
          <a:prstGeom prst="rect">
            <a:avLst/>
          </a:prstGeom>
          <a:noFill/>
        </p:spPr>
        <p:txBody>
          <a:bodyPr wrap="square">
            <a:spAutoFit/>
          </a:bodyPr>
          <a:lstStyle/>
          <a:p>
            <a:r>
              <a:rPr lang="es-ES" sz="1600" dirty="0"/>
              <a:t>De manera similar a las capas vectoriales, las capas </a:t>
            </a:r>
            <a:r>
              <a:rPr lang="es-ES" sz="1600" dirty="0" err="1"/>
              <a:t>raster</a:t>
            </a:r>
            <a:r>
              <a:rPr lang="es-ES" sz="1600" dirty="0"/>
              <a:t> pueden ser cargadas utilizando la función </a:t>
            </a:r>
            <a:r>
              <a:rPr lang="es-ES" sz="1600" dirty="0" err="1"/>
              <a:t>addRasterLayer</a:t>
            </a:r>
            <a:r>
              <a:rPr lang="es-ES" sz="1600" dirty="0"/>
              <a:t> de un objeto perteneciente a </a:t>
            </a:r>
            <a:r>
              <a:rPr lang="es-ES" sz="1600" dirty="0" err="1"/>
              <a:t>QgisInterface</a:t>
            </a:r>
            <a:endParaRPr lang="en-US" sz="1600" dirty="0"/>
          </a:p>
        </p:txBody>
      </p:sp>
      <p:pic>
        <p:nvPicPr>
          <p:cNvPr id="10" name="Picture 9">
            <a:extLst>
              <a:ext uri="{FF2B5EF4-FFF2-40B4-BE49-F238E27FC236}">
                <a16:creationId xmlns:a16="http://schemas.microsoft.com/office/drawing/2014/main" id="{5D3AB618-DB46-F3E1-2604-9C048278622B}"/>
              </a:ext>
            </a:extLst>
          </p:cNvPr>
          <p:cNvPicPr>
            <a:picLocks noChangeAspect="1"/>
          </p:cNvPicPr>
          <p:nvPr/>
        </p:nvPicPr>
        <p:blipFill>
          <a:blip r:embed="rId3"/>
          <a:stretch>
            <a:fillRect/>
          </a:stretch>
        </p:blipFill>
        <p:spPr>
          <a:xfrm>
            <a:off x="603852" y="2592212"/>
            <a:ext cx="7605419" cy="2065199"/>
          </a:xfrm>
          <a:prstGeom prst="rect">
            <a:avLst/>
          </a:prstGeom>
        </p:spPr>
      </p:pic>
      <p:pic>
        <p:nvPicPr>
          <p:cNvPr id="12" name="Picture 11">
            <a:extLst>
              <a:ext uri="{FF2B5EF4-FFF2-40B4-BE49-F238E27FC236}">
                <a16:creationId xmlns:a16="http://schemas.microsoft.com/office/drawing/2014/main" id="{E45C3B14-DA8F-A3F6-A05E-0916B5F2D1E7}"/>
              </a:ext>
            </a:extLst>
          </p:cNvPr>
          <p:cNvPicPr>
            <a:picLocks noChangeAspect="1"/>
          </p:cNvPicPr>
          <p:nvPr/>
        </p:nvPicPr>
        <p:blipFill>
          <a:blip r:embed="rId4"/>
          <a:stretch>
            <a:fillRect/>
          </a:stretch>
        </p:blipFill>
        <p:spPr>
          <a:xfrm>
            <a:off x="579714" y="5536398"/>
            <a:ext cx="4587638" cy="563929"/>
          </a:xfrm>
          <a:prstGeom prst="rect">
            <a:avLst/>
          </a:prstGeom>
        </p:spPr>
      </p:pic>
      <p:sp>
        <p:nvSpPr>
          <p:cNvPr id="14" name="TextBox 13">
            <a:extLst>
              <a:ext uri="{FF2B5EF4-FFF2-40B4-BE49-F238E27FC236}">
                <a16:creationId xmlns:a16="http://schemas.microsoft.com/office/drawing/2014/main" id="{9CF7EBFA-D3FF-E7C4-D5D2-DE72174E4913}"/>
              </a:ext>
            </a:extLst>
          </p:cNvPr>
          <p:cNvSpPr txBox="1"/>
          <p:nvPr/>
        </p:nvSpPr>
        <p:spPr>
          <a:xfrm>
            <a:off x="693710" y="6483831"/>
            <a:ext cx="8001762" cy="369332"/>
          </a:xfrm>
          <a:prstGeom prst="rect">
            <a:avLst/>
          </a:prstGeom>
          <a:noFill/>
        </p:spPr>
        <p:txBody>
          <a:bodyPr wrap="square">
            <a:spAutoFit/>
          </a:bodyPr>
          <a:lstStyle/>
          <a:p>
            <a:r>
              <a:rPr lang="en-US" dirty="0"/>
              <a:t>https://qgis.org/pyqgis/master/core/QgsRasterLayer.html#module-QgsRasterLayer</a:t>
            </a:r>
          </a:p>
        </p:txBody>
      </p:sp>
    </p:spTree>
    <p:extLst>
      <p:ext uri="{BB962C8B-B14F-4D97-AF65-F5344CB8AC3E}">
        <p14:creationId xmlns:p14="http://schemas.microsoft.com/office/powerpoint/2010/main" val="3020537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68361"/>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4.3 Instancia </a:t>
            </a:r>
            <a:r>
              <a:rPr lang="es-MX" sz="3500" b="1" dirty="0" err="1">
                <a:solidFill>
                  <a:schemeClr val="tx2"/>
                </a:solidFill>
                <a:latin typeface="Arial" panose="020B0604020202020204" pitchFamily="34" charset="0"/>
                <a:cs typeface="Arial" panose="020B0604020202020204" pitchFamily="34" charset="0"/>
              </a:rPr>
              <a:t>QgsProject</a:t>
            </a:r>
            <a:r>
              <a:rPr lang="es-PY" sz="3500" b="1" dirty="0">
                <a:solidFill>
                  <a:schemeClr val="tx2"/>
                </a:solidFill>
                <a:latin typeface="Arial" panose="020B0604020202020204" pitchFamily="34" charset="0"/>
                <a:cs typeface="Arial" panose="020B0604020202020204" pitchFamily="34" charset="0"/>
              </a:rPr>
              <a:t>:</a:t>
            </a: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sp>
        <p:nvSpPr>
          <p:cNvPr id="6" name="TextBox 5">
            <a:extLst>
              <a:ext uri="{FF2B5EF4-FFF2-40B4-BE49-F238E27FC236}">
                <a16:creationId xmlns:a16="http://schemas.microsoft.com/office/drawing/2014/main" id="{E6AEE995-0105-4DBC-E12D-53D015CBCBE0}"/>
              </a:ext>
            </a:extLst>
          </p:cNvPr>
          <p:cNvSpPr txBox="1"/>
          <p:nvPr/>
        </p:nvSpPr>
        <p:spPr>
          <a:xfrm>
            <a:off x="323528" y="1480285"/>
            <a:ext cx="8298922" cy="369332"/>
          </a:xfrm>
          <a:prstGeom prst="rect">
            <a:avLst/>
          </a:prstGeom>
          <a:noFill/>
        </p:spPr>
        <p:txBody>
          <a:bodyPr wrap="square">
            <a:spAutoFit/>
          </a:bodyPr>
          <a:lstStyle/>
          <a:p>
            <a:endParaRPr lang="en-DE" dirty="0"/>
          </a:p>
        </p:txBody>
      </p:sp>
      <p:sp>
        <p:nvSpPr>
          <p:cNvPr id="5" name="TextBox 4">
            <a:extLst>
              <a:ext uri="{FF2B5EF4-FFF2-40B4-BE49-F238E27FC236}">
                <a16:creationId xmlns:a16="http://schemas.microsoft.com/office/drawing/2014/main" id="{E12C2833-7762-78DA-83FC-9DF8F59D736F}"/>
              </a:ext>
            </a:extLst>
          </p:cNvPr>
          <p:cNvSpPr txBox="1"/>
          <p:nvPr/>
        </p:nvSpPr>
        <p:spPr>
          <a:xfrm>
            <a:off x="579714" y="1107037"/>
            <a:ext cx="8082898" cy="1569660"/>
          </a:xfrm>
          <a:prstGeom prst="rect">
            <a:avLst/>
          </a:prstGeom>
          <a:noFill/>
        </p:spPr>
        <p:txBody>
          <a:bodyPr wrap="square">
            <a:spAutoFit/>
          </a:bodyPr>
          <a:lstStyle/>
          <a:p>
            <a:r>
              <a:rPr lang="es-ES" sz="1600" dirty="0"/>
              <a:t>Siempre que se quiera utilizar las capas abiertas para la representación, se deberán agregar a la </a:t>
            </a:r>
            <a:r>
              <a:rPr lang="es-ES" sz="1600" b="1" dirty="0"/>
              <a:t>instancia de </a:t>
            </a:r>
            <a:r>
              <a:rPr lang="es-ES" sz="1600" b="1" dirty="0" err="1"/>
              <a:t>QgsProject</a:t>
            </a:r>
            <a:r>
              <a:rPr lang="es-ES" sz="1600" b="1" dirty="0"/>
              <a:t>. </a:t>
            </a:r>
            <a:r>
              <a:rPr lang="es-ES" sz="1600" dirty="0"/>
              <a:t>La instancia </a:t>
            </a:r>
            <a:r>
              <a:rPr lang="es-ES" sz="1600" dirty="0" err="1"/>
              <a:t>QgsProject</a:t>
            </a:r>
            <a:r>
              <a:rPr lang="es-ES" sz="1600" dirty="0"/>
              <a:t> toma la posesión de las capas y más adelante, se puede acceder desde cualquier parte de la aplicación mediante su identificador único. . Cuando la capa se elimina del proyecto, también se elimina de la memoria. Las capas pueden ser eliminadas por el usuario en la interfaz QGIS, o a través de Python usando el método </a:t>
            </a:r>
            <a:r>
              <a:rPr lang="es-ES" sz="1600" dirty="0" err="1"/>
              <a:t>removeMapLayer</a:t>
            </a:r>
            <a:r>
              <a:rPr lang="es-ES" sz="1600" dirty="0"/>
              <a:t>(). (Script: 04_trabajando_con_capas_y_proyectos.py)</a:t>
            </a:r>
            <a:endParaRPr lang="en-US" sz="1600" dirty="0"/>
          </a:p>
        </p:txBody>
      </p:sp>
      <p:sp>
        <p:nvSpPr>
          <p:cNvPr id="8" name="TextBox 7">
            <a:extLst>
              <a:ext uri="{FF2B5EF4-FFF2-40B4-BE49-F238E27FC236}">
                <a16:creationId xmlns:a16="http://schemas.microsoft.com/office/drawing/2014/main" id="{986D03D9-9F4C-8C58-55FB-D45D98FD0EE0}"/>
              </a:ext>
            </a:extLst>
          </p:cNvPr>
          <p:cNvSpPr txBox="1"/>
          <p:nvPr/>
        </p:nvSpPr>
        <p:spPr>
          <a:xfrm>
            <a:off x="746702" y="4834530"/>
            <a:ext cx="7110536" cy="584775"/>
          </a:xfrm>
          <a:prstGeom prst="rect">
            <a:avLst/>
          </a:prstGeom>
          <a:noFill/>
        </p:spPr>
        <p:txBody>
          <a:bodyPr wrap="square">
            <a:spAutoFit/>
          </a:bodyPr>
          <a:lstStyle/>
          <a:p>
            <a:r>
              <a:rPr lang="es-ES" sz="1600" dirty="0"/>
              <a:t>De manera similar a las capas vectoriales, las capas </a:t>
            </a:r>
            <a:r>
              <a:rPr lang="es-ES" sz="1600" dirty="0" err="1"/>
              <a:t>raster</a:t>
            </a:r>
            <a:r>
              <a:rPr lang="es-ES" sz="1600" dirty="0"/>
              <a:t> pueden ser cargadas utilizando la función </a:t>
            </a:r>
            <a:r>
              <a:rPr lang="es-ES" sz="1600" dirty="0" err="1"/>
              <a:t>addRasterLayer</a:t>
            </a:r>
            <a:r>
              <a:rPr lang="es-ES" sz="1600" dirty="0"/>
              <a:t> de un objeto perteneciente a </a:t>
            </a:r>
            <a:r>
              <a:rPr lang="es-ES" sz="1600" dirty="0" err="1"/>
              <a:t>QgisInterface</a:t>
            </a:r>
            <a:endParaRPr lang="en-US" sz="1600" dirty="0"/>
          </a:p>
        </p:txBody>
      </p:sp>
      <p:pic>
        <p:nvPicPr>
          <p:cNvPr id="12" name="Picture 11">
            <a:extLst>
              <a:ext uri="{FF2B5EF4-FFF2-40B4-BE49-F238E27FC236}">
                <a16:creationId xmlns:a16="http://schemas.microsoft.com/office/drawing/2014/main" id="{E45C3B14-DA8F-A3F6-A05E-0916B5F2D1E7}"/>
              </a:ext>
            </a:extLst>
          </p:cNvPr>
          <p:cNvPicPr>
            <a:picLocks noChangeAspect="1"/>
          </p:cNvPicPr>
          <p:nvPr/>
        </p:nvPicPr>
        <p:blipFill>
          <a:blip r:embed="rId3"/>
          <a:stretch>
            <a:fillRect/>
          </a:stretch>
        </p:blipFill>
        <p:spPr>
          <a:xfrm>
            <a:off x="579714" y="5536398"/>
            <a:ext cx="4587638" cy="563929"/>
          </a:xfrm>
          <a:prstGeom prst="rect">
            <a:avLst/>
          </a:prstGeom>
        </p:spPr>
      </p:pic>
      <p:sp>
        <p:nvSpPr>
          <p:cNvPr id="14" name="TextBox 13">
            <a:extLst>
              <a:ext uri="{FF2B5EF4-FFF2-40B4-BE49-F238E27FC236}">
                <a16:creationId xmlns:a16="http://schemas.microsoft.com/office/drawing/2014/main" id="{9CF7EBFA-D3FF-E7C4-D5D2-DE72174E4913}"/>
              </a:ext>
            </a:extLst>
          </p:cNvPr>
          <p:cNvSpPr txBox="1"/>
          <p:nvPr/>
        </p:nvSpPr>
        <p:spPr>
          <a:xfrm>
            <a:off x="693710" y="6483831"/>
            <a:ext cx="8001762" cy="369332"/>
          </a:xfrm>
          <a:prstGeom prst="rect">
            <a:avLst/>
          </a:prstGeom>
          <a:noFill/>
        </p:spPr>
        <p:txBody>
          <a:bodyPr wrap="square">
            <a:spAutoFit/>
          </a:bodyPr>
          <a:lstStyle/>
          <a:p>
            <a:r>
              <a:rPr lang="en-US" dirty="0"/>
              <a:t>https://qgis.org/pyqgis/master/core/QgsRasterLayer.html#module-QgsRasterLayer</a:t>
            </a:r>
          </a:p>
        </p:txBody>
      </p:sp>
      <p:pic>
        <p:nvPicPr>
          <p:cNvPr id="7" name="Picture 6">
            <a:extLst>
              <a:ext uri="{FF2B5EF4-FFF2-40B4-BE49-F238E27FC236}">
                <a16:creationId xmlns:a16="http://schemas.microsoft.com/office/drawing/2014/main" id="{434AF5B9-37DC-47BA-F60F-C9FBD12AFE11}"/>
              </a:ext>
            </a:extLst>
          </p:cNvPr>
          <p:cNvPicPr>
            <a:picLocks noChangeAspect="1"/>
          </p:cNvPicPr>
          <p:nvPr/>
        </p:nvPicPr>
        <p:blipFill>
          <a:blip r:embed="rId4"/>
          <a:stretch>
            <a:fillRect/>
          </a:stretch>
        </p:blipFill>
        <p:spPr>
          <a:xfrm>
            <a:off x="693710" y="2719045"/>
            <a:ext cx="6588232" cy="2036160"/>
          </a:xfrm>
          <a:prstGeom prst="rect">
            <a:avLst/>
          </a:prstGeom>
        </p:spPr>
      </p:pic>
    </p:spTree>
    <p:extLst>
      <p:ext uri="{BB962C8B-B14F-4D97-AF65-F5344CB8AC3E}">
        <p14:creationId xmlns:p14="http://schemas.microsoft.com/office/powerpoint/2010/main" val="741421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4.3.1 Instancia </a:t>
            </a:r>
            <a:r>
              <a:rPr lang="es-MX" sz="3500" b="1" dirty="0" err="1">
                <a:solidFill>
                  <a:schemeClr val="tx2"/>
                </a:solidFill>
                <a:latin typeface="Arial" panose="020B0604020202020204" pitchFamily="34" charset="0"/>
                <a:cs typeface="Arial" panose="020B0604020202020204" pitchFamily="34" charset="0"/>
              </a:rPr>
              <a:t>QgsProject</a:t>
            </a:r>
            <a:r>
              <a:rPr lang="es-PY" sz="3500" b="1" dirty="0">
                <a:solidFill>
                  <a:schemeClr val="tx2"/>
                </a:solidFill>
                <a:latin typeface="Arial" panose="020B0604020202020204" pitchFamily="34" charset="0"/>
                <a:cs typeface="Arial" panose="020B0604020202020204" pitchFamily="34" charset="0"/>
              </a:rPr>
              <a:t>: Recuperando capas con </a:t>
            </a:r>
            <a:r>
              <a:rPr lang="es-PY" sz="3500" b="1" dirty="0" err="1">
                <a:solidFill>
                  <a:schemeClr val="tx2"/>
                </a:solidFill>
                <a:latin typeface="Arial" panose="020B0604020202020204" pitchFamily="34" charset="0"/>
                <a:cs typeface="Arial" panose="020B0604020202020204" pitchFamily="34" charset="0"/>
              </a:rPr>
              <a:t>QgsProject</a:t>
            </a: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sp>
        <p:nvSpPr>
          <p:cNvPr id="6" name="TextBox 5">
            <a:extLst>
              <a:ext uri="{FF2B5EF4-FFF2-40B4-BE49-F238E27FC236}">
                <a16:creationId xmlns:a16="http://schemas.microsoft.com/office/drawing/2014/main" id="{E6AEE995-0105-4DBC-E12D-53D015CBCBE0}"/>
              </a:ext>
            </a:extLst>
          </p:cNvPr>
          <p:cNvSpPr txBox="1"/>
          <p:nvPr/>
        </p:nvSpPr>
        <p:spPr>
          <a:xfrm>
            <a:off x="323528" y="1480285"/>
            <a:ext cx="8298922" cy="369332"/>
          </a:xfrm>
          <a:prstGeom prst="rect">
            <a:avLst/>
          </a:prstGeom>
          <a:noFill/>
        </p:spPr>
        <p:txBody>
          <a:bodyPr wrap="square">
            <a:spAutoFit/>
          </a:bodyPr>
          <a:lstStyle/>
          <a:p>
            <a:endParaRPr lang="en-DE" dirty="0"/>
          </a:p>
        </p:txBody>
      </p:sp>
      <p:sp>
        <p:nvSpPr>
          <p:cNvPr id="5" name="TextBox 4">
            <a:extLst>
              <a:ext uri="{FF2B5EF4-FFF2-40B4-BE49-F238E27FC236}">
                <a16:creationId xmlns:a16="http://schemas.microsoft.com/office/drawing/2014/main" id="{E12C2833-7762-78DA-83FC-9DF8F59D736F}"/>
              </a:ext>
            </a:extLst>
          </p:cNvPr>
          <p:cNvSpPr txBox="1"/>
          <p:nvPr/>
        </p:nvSpPr>
        <p:spPr>
          <a:xfrm>
            <a:off x="539552" y="1366511"/>
            <a:ext cx="8082898" cy="830997"/>
          </a:xfrm>
          <a:prstGeom prst="rect">
            <a:avLst/>
          </a:prstGeom>
          <a:noFill/>
        </p:spPr>
        <p:txBody>
          <a:bodyPr wrap="square">
            <a:spAutoFit/>
          </a:bodyPr>
          <a:lstStyle/>
          <a:p>
            <a:r>
              <a:rPr lang="es-ES" sz="1600" dirty="0"/>
              <a:t>Puede usar la clase </a:t>
            </a:r>
            <a:r>
              <a:rPr lang="es-ES" sz="1600" dirty="0" err="1"/>
              <a:t>QgsProject</a:t>
            </a:r>
            <a:r>
              <a:rPr lang="es-ES" sz="1600" dirty="0"/>
              <a:t> para recuperar información sobre la TOC y todas las capas cargadas. Debe crear una </a:t>
            </a:r>
            <a:r>
              <a:rPr lang="es-ES" sz="1600" dirty="0" err="1"/>
              <a:t>instance</a:t>
            </a:r>
            <a:r>
              <a:rPr lang="es-ES" sz="1600" dirty="0"/>
              <a:t> de </a:t>
            </a:r>
            <a:r>
              <a:rPr lang="es-ES" sz="1600" dirty="0" err="1"/>
              <a:t>QgsProject</a:t>
            </a:r>
            <a:r>
              <a:rPr lang="es-ES" sz="1600" dirty="0"/>
              <a:t> y usar sus métodos para obtener las capas cargadas. El método principal es </a:t>
            </a:r>
            <a:r>
              <a:rPr lang="es-ES" sz="1600" dirty="0" err="1"/>
              <a:t>mapLayers</a:t>
            </a:r>
            <a:r>
              <a:rPr lang="es-ES" sz="1600" dirty="0"/>
              <a:t>(). Devolverá un diccionario con las capas cargadas: </a:t>
            </a:r>
            <a:endParaRPr lang="en-US" sz="1600" dirty="0"/>
          </a:p>
        </p:txBody>
      </p:sp>
      <p:pic>
        <p:nvPicPr>
          <p:cNvPr id="13" name="Picture 12">
            <a:extLst>
              <a:ext uri="{FF2B5EF4-FFF2-40B4-BE49-F238E27FC236}">
                <a16:creationId xmlns:a16="http://schemas.microsoft.com/office/drawing/2014/main" id="{2D1F0A2F-3358-7CB3-A0E4-B1CD6748E6A7}"/>
              </a:ext>
            </a:extLst>
          </p:cNvPr>
          <p:cNvPicPr>
            <a:picLocks noChangeAspect="1"/>
          </p:cNvPicPr>
          <p:nvPr/>
        </p:nvPicPr>
        <p:blipFill>
          <a:blip r:embed="rId3"/>
          <a:stretch>
            <a:fillRect/>
          </a:stretch>
        </p:blipFill>
        <p:spPr>
          <a:xfrm>
            <a:off x="467188" y="2412885"/>
            <a:ext cx="8298923" cy="770550"/>
          </a:xfrm>
          <a:prstGeom prst="rect">
            <a:avLst/>
          </a:prstGeom>
        </p:spPr>
      </p:pic>
      <p:sp>
        <p:nvSpPr>
          <p:cNvPr id="16" name="TextBox 15">
            <a:extLst>
              <a:ext uri="{FF2B5EF4-FFF2-40B4-BE49-F238E27FC236}">
                <a16:creationId xmlns:a16="http://schemas.microsoft.com/office/drawing/2014/main" id="{DEBC60D8-3153-5794-FC65-D826B6177B06}"/>
              </a:ext>
            </a:extLst>
          </p:cNvPr>
          <p:cNvSpPr txBox="1"/>
          <p:nvPr/>
        </p:nvSpPr>
        <p:spPr>
          <a:xfrm>
            <a:off x="498425" y="3691402"/>
            <a:ext cx="7902878" cy="646331"/>
          </a:xfrm>
          <a:prstGeom prst="rect">
            <a:avLst/>
          </a:prstGeom>
          <a:noFill/>
        </p:spPr>
        <p:txBody>
          <a:bodyPr wrap="square">
            <a:spAutoFit/>
          </a:bodyPr>
          <a:lstStyle/>
          <a:p>
            <a:r>
              <a:rPr lang="es-ES" dirty="0"/>
              <a:t>Las claves del diccionario son las </a:t>
            </a:r>
            <a:r>
              <a:rPr lang="es-ES" dirty="0" err="1"/>
              <a:t>ids</a:t>
            </a:r>
            <a:r>
              <a:rPr lang="es-ES" dirty="0"/>
              <a:t> únicas de capa mientras que los valores son los objetos relacionados.</a:t>
            </a:r>
            <a:endParaRPr lang="en-US" dirty="0"/>
          </a:p>
        </p:txBody>
      </p:sp>
      <p:pic>
        <p:nvPicPr>
          <p:cNvPr id="18" name="Picture 17">
            <a:extLst>
              <a:ext uri="{FF2B5EF4-FFF2-40B4-BE49-F238E27FC236}">
                <a16:creationId xmlns:a16="http://schemas.microsoft.com/office/drawing/2014/main" id="{4C423D6E-A14B-D459-7037-3DC0088AB7BC}"/>
              </a:ext>
            </a:extLst>
          </p:cNvPr>
          <p:cNvPicPr>
            <a:picLocks noChangeAspect="1"/>
          </p:cNvPicPr>
          <p:nvPr/>
        </p:nvPicPr>
        <p:blipFill>
          <a:blip r:embed="rId4"/>
          <a:stretch>
            <a:fillRect/>
          </a:stretch>
        </p:blipFill>
        <p:spPr>
          <a:xfrm>
            <a:off x="380117" y="4643949"/>
            <a:ext cx="8473063" cy="1467531"/>
          </a:xfrm>
          <a:prstGeom prst="rect">
            <a:avLst/>
          </a:prstGeom>
        </p:spPr>
      </p:pic>
    </p:spTree>
    <p:extLst>
      <p:ext uri="{BB962C8B-B14F-4D97-AF65-F5344CB8AC3E}">
        <p14:creationId xmlns:p14="http://schemas.microsoft.com/office/powerpoint/2010/main" val="2207057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fontScale="90000"/>
          </a:bodyPr>
          <a:lstStyle/>
          <a:p>
            <a:pPr algn="l"/>
            <a:r>
              <a:rPr lang="es-MX" sz="3500" b="1" dirty="0">
                <a:solidFill>
                  <a:schemeClr val="tx2"/>
                </a:solidFill>
                <a:latin typeface="Arial" panose="020B0604020202020204" pitchFamily="34" charset="0"/>
                <a:cs typeface="Arial" panose="020B0604020202020204" pitchFamily="34" charset="0"/>
              </a:rPr>
              <a:t>4.3.2 Instancia </a:t>
            </a:r>
            <a:r>
              <a:rPr lang="es-MX" sz="3500" b="1" dirty="0" err="1">
                <a:solidFill>
                  <a:schemeClr val="tx2"/>
                </a:solidFill>
                <a:latin typeface="Arial" panose="020B0604020202020204" pitchFamily="34" charset="0"/>
                <a:cs typeface="Arial" panose="020B0604020202020204" pitchFamily="34" charset="0"/>
              </a:rPr>
              <a:t>QgsProject</a:t>
            </a:r>
            <a:r>
              <a:rPr lang="es-PY" sz="3500" b="1" dirty="0">
                <a:solidFill>
                  <a:schemeClr val="tx2"/>
                </a:solidFill>
                <a:latin typeface="Arial" panose="020B0604020202020204" pitchFamily="34" charset="0"/>
                <a:cs typeface="Arial" panose="020B0604020202020204" pitchFamily="34" charset="0"/>
              </a:rPr>
              <a:t>: Recuperando capas con </a:t>
            </a:r>
            <a:r>
              <a:rPr lang="es-PY" sz="3500" b="1" dirty="0" err="1">
                <a:solidFill>
                  <a:schemeClr val="tx2"/>
                </a:solidFill>
                <a:latin typeface="Arial" panose="020B0604020202020204" pitchFamily="34" charset="0"/>
                <a:cs typeface="Arial" panose="020B0604020202020204" pitchFamily="34" charset="0"/>
              </a:rPr>
              <a:t>QgsLayerTreeGroup</a:t>
            </a: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sp>
        <p:nvSpPr>
          <p:cNvPr id="6" name="TextBox 5">
            <a:extLst>
              <a:ext uri="{FF2B5EF4-FFF2-40B4-BE49-F238E27FC236}">
                <a16:creationId xmlns:a16="http://schemas.microsoft.com/office/drawing/2014/main" id="{E6AEE995-0105-4DBC-E12D-53D015CBCBE0}"/>
              </a:ext>
            </a:extLst>
          </p:cNvPr>
          <p:cNvSpPr txBox="1"/>
          <p:nvPr/>
        </p:nvSpPr>
        <p:spPr>
          <a:xfrm>
            <a:off x="323528" y="1480285"/>
            <a:ext cx="8298922" cy="369332"/>
          </a:xfrm>
          <a:prstGeom prst="rect">
            <a:avLst/>
          </a:prstGeom>
          <a:noFill/>
        </p:spPr>
        <p:txBody>
          <a:bodyPr wrap="square">
            <a:spAutoFit/>
          </a:bodyPr>
          <a:lstStyle/>
          <a:p>
            <a:endParaRPr lang="en-DE" dirty="0"/>
          </a:p>
        </p:txBody>
      </p:sp>
      <p:sp>
        <p:nvSpPr>
          <p:cNvPr id="5" name="TextBox 4">
            <a:extLst>
              <a:ext uri="{FF2B5EF4-FFF2-40B4-BE49-F238E27FC236}">
                <a16:creationId xmlns:a16="http://schemas.microsoft.com/office/drawing/2014/main" id="{E12C2833-7762-78DA-83FC-9DF8F59D736F}"/>
              </a:ext>
            </a:extLst>
          </p:cNvPr>
          <p:cNvSpPr txBox="1"/>
          <p:nvPr/>
        </p:nvSpPr>
        <p:spPr>
          <a:xfrm>
            <a:off x="539552" y="1366511"/>
            <a:ext cx="8082898" cy="584775"/>
          </a:xfrm>
          <a:prstGeom prst="rect">
            <a:avLst/>
          </a:prstGeom>
          <a:noFill/>
        </p:spPr>
        <p:txBody>
          <a:bodyPr wrap="square">
            <a:spAutoFit/>
          </a:bodyPr>
          <a:lstStyle/>
          <a:p>
            <a:r>
              <a:rPr lang="es-ES" sz="1600" dirty="0"/>
              <a:t>La capa árbol es una estructura clásica de árbol construida con nodos. Hay actualmente dos tipos de nodos: nodos de grupo (</a:t>
            </a:r>
            <a:r>
              <a:rPr lang="es-ES" sz="1600" dirty="0" err="1"/>
              <a:t>QgsLayerTreeGroup</a:t>
            </a:r>
            <a:r>
              <a:rPr lang="es-ES" sz="1600" dirty="0"/>
              <a:t>) y nodos de capa (</a:t>
            </a:r>
            <a:r>
              <a:rPr lang="es-ES" sz="1600" dirty="0" err="1"/>
              <a:t>QgsLayerTreeLayer</a:t>
            </a:r>
            <a:r>
              <a:rPr lang="es-ES" sz="1600" dirty="0"/>
              <a:t>).</a:t>
            </a:r>
            <a:endParaRPr lang="en-US" sz="1600" dirty="0"/>
          </a:p>
        </p:txBody>
      </p:sp>
      <p:pic>
        <p:nvPicPr>
          <p:cNvPr id="7" name="Picture 6">
            <a:extLst>
              <a:ext uri="{FF2B5EF4-FFF2-40B4-BE49-F238E27FC236}">
                <a16:creationId xmlns:a16="http://schemas.microsoft.com/office/drawing/2014/main" id="{267DB86D-E511-6EF5-8F92-73090495344B}"/>
              </a:ext>
            </a:extLst>
          </p:cNvPr>
          <p:cNvPicPr>
            <a:picLocks noChangeAspect="1"/>
          </p:cNvPicPr>
          <p:nvPr/>
        </p:nvPicPr>
        <p:blipFill>
          <a:blip r:embed="rId3"/>
          <a:stretch>
            <a:fillRect/>
          </a:stretch>
        </p:blipFill>
        <p:spPr>
          <a:xfrm>
            <a:off x="14845" y="2032861"/>
            <a:ext cx="9114310" cy="1966130"/>
          </a:xfrm>
          <a:prstGeom prst="rect">
            <a:avLst/>
          </a:prstGeom>
        </p:spPr>
      </p:pic>
      <p:pic>
        <p:nvPicPr>
          <p:cNvPr id="9" name="Picture 8">
            <a:extLst>
              <a:ext uri="{FF2B5EF4-FFF2-40B4-BE49-F238E27FC236}">
                <a16:creationId xmlns:a16="http://schemas.microsoft.com/office/drawing/2014/main" id="{3190EB6B-A501-FFEB-14D0-D6F0FA8FB2A6}"/>
              </a:ext>
            </a:extLst>
          </p:cNvPr>
          <p:cNvPicPr>
            <a:picLocks noChangeAspect="1"/>
          </p:cNvPicPr>
          <p:nvPr/>
        </p:nvPicPr>
        <p:blipFill>
          <a:blip r:embed="rId4"/>
          <a:stretch>
            <a:fillRect/>
          </a:stretch>
        </p:blipFill>
        <p:spPr>
          <a:xfrm>
            <a:off x="61072" y="4336959"/>
            <a:ext cx="8481795" cy="2309060"/>
          </a:xfrm>
          <a:prstGeom prst="rect">
            <a:avLst/>
          </a:prstGeom>
        </p:spPr>
      </p:pic>
    </p:spTree>
    <p:extLst>
      <p:ext uri="{BB962C8B-B14F-4D97-AF65-F5344CB8AC3E}">
        <p14:creationId xmlns:p14="http://schemas.microsoft.com/office/powerpoint/2010/main" val="223542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6F59-F5F2-54AF-6599-8E7BFFFAD9BC}"/>
              </a:ext>
            </a:extLst>
          </p:cNvPr>
          <p:cNvSpPr>
            <a:spLocks noGrp="1"/>
          </p:cNvSpPr>
          <p:nvPr>
            <p:ph type="title"/>
          </p:nvPr>
        </p:nvSpPr>
        <p:spPr/>
        <p:txBody>
          <a:bodyPr/>
          <a:lstStyle/>
          <a:p>
            <a:r>
              <a:rPr lang="es-PY" dirty="0">
                <a:solidFill>
                  <a:schemeClr val="tx2"/>
                </a:solidFill>
              </a:rPr>
              <a:t>Introducción</a:t>
            </a:r>
            <a:endParaRPr lang="en-DE" dirty="0">
              <a:solidFill>
                <a:schemeClr val="tx2"/>
              </a:solidFill>
            </a:endParaRPr>
          </a:p>
        </p:txBody>
      </p:sp>
      <p:sp>
        <p:nvSpPr>
          <p:cNvPr id="3" name="Content Placeholder 2">
            <a:extLst>
              <a:ext uri="{FF2B5EF4-FFF2-40B4-BE49-F238E27FC236}">
                <a16:creationId xmlns:a16="http://schemas.microsoft.com/office/drawing/2014/main" id="{13DA6E1D-4229-199B-0849-A9ACA3D2608B}"/>
              </a:ext>
            </a:extLst>
          </p:cNvPr>
          <p:cNvSpPr>
            <a:spLocks noGrp="1"/>
          </p:cNvSpPr>
          <p:nvPr>
            <p:ph idx="1"/>
          </p:nvPr>
        </p:nvSpPr>
        <p:spPr>
          <a:xfrm>
            <a:off x="590872" y="1417638"/>
            <a:ext cx="8229600" cy="4525963"/>
          </a:xfrm>
        </p:spPr>
        <p:txBody>
          <a:bodyPr>
            <a:normAutofit lnSpcReduction="10000"/>
          </a:bodyPr>
          <a:lstStyle/>
          <a:p>
            <a:pPr marL="0" indent="0">
              <a:buNone/>
            </a:pPr>
            <a:r>
              <a:rPr lang="es-ES" dirty="0"/>
              <a:t>¿Para que sirve programar con Python en GIS?</a:t>
            </a:r>
          </a:p>
          <a:p>
            <a:pPr marL="0" indent="0">
              <a:buNone/>
            </a:pPr>
            <a:endParaRPr lang="es-PY" dirty="0"/>
          </a:p>
          <a:p>
            <a:r>
              <a:rPr lang="es-ES" sz="3000" dirty="0"/>
              <a:t>Automatizar </a:t>
            </a:r>
            <a:r>
              <a:rPr lang="es-ES" sz="3000" dirty="0" err="1"/>
              <a:t>geoprocesos</a:t>
            </a:r>
            <a:r>
              <a:rPr lang="es-ES" sz="3000" dirty="0"/>
              <a:t> y otros actividades de procesamiento de datos</a:t>
            </a:r>
          </a:p>
          <a:p>
            <a:r>
              <a:rPr lang="es-ES" sz="3000" dirty="0"/>
              <a:t>Composición de mapas y atlas</a:t>
            </a:r>
          </a:p>
          <a:p>
            <a:r>
              <a:rPr lang="es-ES" sz="3000" dirty="0"/>
              <a:t>Desarrollar flujos de colecta, procesamiento, análisis y reporte de datos </a:t>
            </a:r>
          </a:p>
          <a:p>
            <a:r>
              <a:rPr lang="es-ES" sz="3000" dirty="0"/>
              <a:t>Creación de complementos o </a:t>
            </a:r>
            <a:r>
              <a:rPr lang="es-ES" sz="3000" dirty="0" err="1"/>
              <a:t>plugins</a:t>
            </a:r>
            <a:endParaRPr lang="es-ES" sz="3000" dirty="0"/>
          </a:p>
          <a:p>
            <a:r>
              <a:rPr lang="es-ES" sz="3000" dirty="0" err="1"/>
              <a:t>Creaci</a:t>
            </a:r>
            <a:r>
              <a:rPr lang="es-PY" sz="3000" dirty="0" err="1"/>
              <a:t>ón</a:t>
            </a:r>
            <a:r>
              <a:rPr lang="es-PY" sz="3000" dirty="0"/>
              <a:t> de aplicaciones independientes</a:t>
            </a:r>
            <a:endParaRPr lang="es-ES" sz="3000" dirty="0"/>
          </a:p>
          <a:p>
            <a:endParaRPr lang="en-DE" dirty="0"/>
          </a:p>
        </p:txBody>
      </p:sp>
      <p:pic>
        <p:nvPicPr>
          <p:cNvPr id="5" name="Gráfico 6">
            <a:extLst>
              <a:ext uri="{FF2B5EF4-FFF2-40B4-BE49-F238E27FC236}">
                <a16:creationId xmlns:a16="http://schemas.microsoft.com/office/drawing/2014/main" id="{5612FE69-FAD8-0699-B09A-A21649E795F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56176" y="5983966"/>
            <a:ext cx="2664296" cy="775612"/>
          </a:xfrm>
          <a:prstGeom prst="rect">
            <a:avLst/>
          </a:prstGeom>
        </p:spPr>
      </p:pic>
    </p:spTree>
    <p:extLst>
      <p:ext uri="{BB962C8B-B14F-4D97-AF65-F5344CB8AC3E}">
        <p14:creationId xmlns:p14="http://schemas.microsoft.com/office/powerpoint/2010/main" val="2422864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5. Usar las capas ráster</a:t>
            </a: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sp>
        <p:nvSpPr>
          <p:cNvPr id="6" name="TextBox 5">
            <a:extLst>
              <a:ext uri="{FF2B5EF4-FFF2-40B4-BE49-F238E27FC236}">
                <a16:creationId xmlns:a16="http://schemas.microsoft.com/office/drawing/2014/main" id="{E6AEE995-0105-4DBC-E12D-53D015CBCBE0}"/>
              </a:ext>
            </a:extLst>
          </p:cNvPr>
          <p:cNvSpPr txBox="1"/>
          <p:nvPr/>
        </p:nvSpPr>
        <p:spPr>
          <a:xfrm>
            <a:off x="323528" y="1480285"/>
            <a:ext cx="8298922" cy="369332"/>
          </a:xfrm>
          <a:prstGeom prst="rect">
            <a:avLst/>
          </a:prstGeom>
          <a:noFill/>
        </p:spPr>
        <p:txBody>
          <a:bodyPr wrap="square">
            <a:spAutoFit/>
          </a:bodyPr>
          <a:lstStyle/>
          <a:p>
            <a:endParaRPr lang="en-DE" dirty="0"/>
          </a:p>
        </p:txBody>
      </p:sp>
      <p:sp>
        <p:nvSpPr>
          <p:cNvPr id="11" name="TextBox 10">
            <a:extLst>
              <a:ext uri="{FF2B5EF4-FFF2-40B4-BE49-F238E27FC236}">
                <a16:creationId xmlns:a16="http://schemas.microsoft.com/office/drawing/2014/main" id="{D89799A5-67D3-F3D7-C2F8-CA779C0E5A90}"/>
              </a:ext>
            </a:extLst>
          </p:cNvPr>
          <p:cNvSpPr txBox="1"/>
          <p:nvPr/>
        </p:nvSpPr>
        <p:spPr>
          <a:xfrm>
            <a:off x="161510" y="1052736"/>
            <a:ext cx="8820980" cy="2031325"/>
          </a:xfrm>
          <a:prstGeom prst="rect">
            <a:avLst/>
          </a:prstGeom>
          <a:noFill/>
        </p:spPr>
        <p:txBody>
          <a:bodyPr wrap="square">
            <a:spAutoFit/>
          </a:bodyPr>
          <a:lstStyle/>
          <a:p>
            <a:r>
              <a:rPr lang="es-ES" dirty="0"/>
              <a:t>Una capa ráster está compuesta por una o más bandas ráster — denominadas como </a:t>
            </a:r>
            <a:r>
              <a:rPr lang="es-ES" dirty="0" err="1"/>
              <a:t>raster</a:t>
            </a:r>
            <a:r>
              <a:rPr lang="es-ES" dirty="0"/>
              <a:t> </a:t>
            </a:r>
            <a:r>
              <a:rPr lang="es-ES" dirty="0" err="1"/>
              <a:t>monobanda</a:t>
            </a:r>
            <a:r>
              <a:rPr lang="es-ES" dirty="0"/>
              <a:t> o multibanda. Una banda representa una matriz de valores. Una imagen a color (p. ej. una fotografía aérea) es un ráster que está constituido por bandas roja, azul y verde. Los </a:t>
            </a:r>
            <a:r>
              <a:rPr lang="es-ES" dirty="0" err="1"/>
              <a:t>rásteres</a:t>
            </a:r>
            <a:r>
              <a:rPr lang="es-ES" dirty="0"/>
              <a:t> de banda única, representan generalmente variables continuas (p. ej. elevación) o variables discretas (p. ej. uso del suelo). En algunos casos, una capa ráster viene con una paleta y los valores ráster se refieren a los colores almacenados en la paleta. </a:t>
            </a:r>
            <a:r>
              <a:rPr lang="es-ES" b="1" dirty="0"/>
              <a:t>(</a:t>
            </a:r>
            <a:r>
              <a:rPr lang="es-ES" sz="1800" b="1" dirty="0"/>
              <a:t>Script: 05_usando_capas_raster.py</a:t>
            </a:r>
            <a:r>
              <a:rPr lang="es-ES" b="1" dirty="0"/>
              <a:t>)</a:t>
            </a:r>
            <a:endParaRPr lang="en-US" b="1" dirty="0"/>
          </a:p>
        </p:txBody>
      </p:sp>
      <p:pic>
        <p:nvPicPr>
          <p:cNvPr id="12" name="Picture 11">
            <a:extLst>
              <a:ext uri="{FF2B5EF4-FFF2-40B4-BE49-F238E27FC236}">
                <a16:creationId xmlns:a16="http://schemas.microsoft.com/office/drawing/2014/main" id="{1EC55847-3E98-CBDB-B780-DDEA45878880}"/>
              </a:ext>
            </a:extLst>
          </p:cNvPr>
          <p:cNvPicPr>
            <a:picLocks noChangeAspect="1"/>
          </p:cNvPicPr>
          <p:nvPr/>
        </p:nvPicPr>
        <p:blipFill>
          <a:blip r:embed="rId3"/>
          <a:stretch>
            <a:fillRect/>
          </a:stretch>
        </p:blipFill>
        <p:spPr>
          <a:xfrm>
            <a:off x="1691680" y="3123245"/>
            <a:ext cx="6166445" cy="3699867"/>
          </a:xfrm>
          <a:prstGeom prst="rect">
            <a:avLst/>
          </a:prstGeom>
        </p:spPr>
      </p:pic>
    </p:spTree>
    <p:extLst>
      <p:ext uri="{BB962C8B-B14F-4D97-AF65-F5344CB8AC3E}">
        <p14:creationId xmlns:p14="http://schemas.microsoft.com/office/powerpoint/2010/main" val="4291300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5.1 Usar las capas ráster</a:t>
            </a: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sp>
        <p:nvSpPr>
          <p:cNvPr id="6" name="TextBox 5">
            <a:extLst>
              <a:ext uri="{FF2B5EF4-FFF2-40B4-BE49-F238E27FC236}">
                <a16:creationId xmlns:a16="http://schemas.microsoft.com/office/drawing/2014/main" id="{E6AEE995-0105-4DBC-E12D-53D015CBCBE0}"/>
              </a:ext>
            </a:extLst>
          </p:cNvPr>
          <p:cNvSpPr txBox="1"/>
          <p:nvPr/>
        </p:nvSpPr>
        <p:spPr>
          <a:xfrm>
            <a:off x="314527" y="1216054"/>
            <a:ext cx="8298922" cy="369332"/>
          </a:xfrm>
          <a:prstGeom prst="rect">
            <a:avLst/>
          </a:prstGeom>
          <a:noFill/>
        </p:spPr>
        <p:txBody>
          <a:bodyPr wrap="square">
            <a:spAutoFit/>
          </a:bodyPr>
          <a:lstStyle/>
          <a:p>
            <a:r>
              <a:rPr lang="en-US" dirty="0" err="1"/>
              <a:t>Obteniendo</a:t>
            </a:r>
            <a:r>
              <a:rPr lang="en-US" dirty="0"/>
              <a:t> </a:t>
            </a:r>
            <a:r>
              <a:rPr lang="en-US" dirty="0" err="1"/>
              <a:t>informaci</a:t>
            </a:r>
            <a:r>
              <a:rPr lang="es-PY" dirty="0" err="1"/>
              <a:t>ón</a:t>
            </a:r>
            <a:r>
              <a:rPr lang="es-PY" dirty="0"/>
              <a:t> de una capa </a:t>
            </a:r>
            <a:r>
              <a:rPr lang="es-PY" dirty="0" err="1"/>
              <a:t>raster</a:t>
            </a:r>
            <a:endParaRPr lang="en-DE" dirty="0"/>
          </a:p>
        </p:txBody>
      </p:sp>
      <p:pic>
        <p:nvPicPr>
          <p:cNvPr id="5" name="Picture 4">
            <a:extLst>
              <a:ext uri="{FF2B5EF4-FFF2-40B4-BE49-F238E27FC236}">
                <a16:creationId xmlns:a16="http://schemas.microsoft.com/office/drawing/2014/main" id="{B85E5DF0-C6C4-F6AB-FF35-B2F0C6642305}"/>
              </a:ext>
            </a:extLst>
          </p:cNvPr>
          <p:cNvPicPr>
            <a:picLocks noChangeAspect="1"/>
          </p:cNvPicPr>
          <p:nvPr/>
        </p:nvPicPr>
        <p:blipFill>
          <a:blip r:embed="rId3"/>
          <a:stretch>
            <a:fillRect/>
          </a:stretch>
        </p:blipFill>
        <p:spPr>
          <a:xfrm>
            <a:off x="661278" y="1828308"/>
            <a:ext cx="7605419" cy="2225233"/>
          </a:xfrm>
          <a:prstGeom prst="rect">
            <a:avLst/>
          </a:prstGeom>
        </p:spPr>
      </p:pic>
      <p:pic>
        <p:nvPicPr>
          <p:cNvPr id="8" name="Picture 7">
            <a:extLst>
              <a:ext uri="{FF2B5EF4-FFF2-40B4-BE49-F238E27FC236}">
                <a16:creationId xmlns:a16="http://schemas.microsoft.com/office/drawing/2014/main" id="{C34D4D80-C9AE-AFE9-EB62-0580A7896211}"/>
              </a:ext>
            </a:extLst>
          </p:cNvPr>
          <p:cNvPicPr>
            <a:picLocks noChangeAspect="1"/>
          </p:cNvPicPr>
          <p:nvPr/>
        </p:nvPicPr>
        <p:blipFill>
          <a:blip r:embed="rId4"/>
          <a:stretch>
            <a:fillRect/>
          </a:stretch>
        </p:blipFill>
        <p:spPr>
          <a:xfrm>
            <a:off x="661278" y="4437112"/>
            <a:ext cx="4587638" cy="975445"/>
          </a:xfrm>
          <a:prstGeom prst="rect">
            <a:avLst/>
          </a:prstGeom>
        </p:spPr>
      </p:pic>
    </p:spTree>
    <p:extLst>
      <p:ext uri="{BB962C8B-B14F-4D97-AF65-F5344CB8AC3E}">
        <p14:creationId xmlns:p14="http://schemas.microsoft.com/office/powerpoint/2010/main" val="4030429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6. Usar las capas </a:t>
            </a:r>
            <a:r>
              <a:rPr lang="es-MX" sz="3500" b="1" dirty="0" err="1">
                <a:solidFill>
                  <a:schemeClr val="tx2"/>
                </a:solidFill>
                <a:latin typeface="Arial" panose="020B0604020202020204" pitchFamily="34" charset="0"/>
                <a:cs typeface="Arial" panose="020B0604020202020204" pitchFamily="34" charset="0"/>
              </a:rPr>
              <a:t>capas</a:t>
            </a:r>
            <a:r>
              <a:rPr lang="es-MX" sz="3500" b="1" dirty="0">
                <a:solidFill>
                  <a:schemeClr val="tx2"/>
                </a:solidFill>
                <a:latin typeface="Arial" panose="020B0604020202020204" pitchFamily="34" charset="0"/>
                <a:cs typeface="Arial" panose="020B0604020202020204" pitchFamily="34" charset="0"/>
              </a:rPr>
              <a:t> vectoriales</a:t>
            </a:r>
          </a:p>
        </p:txBody>
      </p:sp>
      <p:sp>
        <p:nvSpPr>
          <p:cNvPr id="3" name="TextBox 2">
            <a:extLst>
              <a:ext uri="{FF2B5EF4-FFF2-40B4-BE49-F238E27FC236}">
                <a16:creationId xmlns:a16="http://schemas.microsoft.com/office/drawing/2014/main" id="{41A2E531-C17B-64CE-19CB-C68F8EEF2ACC}"/>
              </a:ext>
            </a:extLst>
          </p:cNvPr>
          <p:cNvSpPr txBox="1"/>
          <p:nvPr/>
        </p:nvSpPr>
        <p:spPr>
          <a:xfrm>
            <a:off x="179512" y="871901"/>
            <a:ext cx="8280920" cy="646331"/>
          </a:xfrm>
          <a:prstGeom prst="rect">
            <a:avLst/>
          </a:prstGeom>
          <a:noFill/>
        </p:spPr>
        <p:txBody>
          <a:bodyPr wrap="square" rtlCol="0">
            <a:spAutoFit/>
          </a:bodyPr>
          <a:lstStyle/>
          <a:p>
            <a:endParaRPr lang="es-PY" dirty="0"/>
          </a:p>
          <a:p>
            <a:endParaRPr lang="en-US" dirty="0"/>
          </a:p>
        </p:txBody>
      </p:sp>
      <p:sp>
        <p:nvSpPr>
          <p:cNvPr id="6" name="TextBox 5">
            <a:extLst>
              <a:ext uri="{FF2B5EF4-FFF2-40B4-BE49-F238E27FC236}">
                <a16:creationId xmlns:a16="http://schemas.microsoft.com/office/drawing/2014/main" id="{E6AEE995-0105-4DBC-E12D-53D015CBCBE0}"/>
              </a:ext>
            </a:extLst>
          </p:cNvPr>
          <p:cNvSpPr txBox="1"/>
          <p:nvPr/>
        </p:nvSpPr>
        <p:spPr>
          <a:xfrm>
            <a:off x="410673" y="1204257"/>
            <a:ext cx="8298922" cy="569387"/>
          </a:xfrm>
          <a:prstGeom prst="rect">
            <a:avLst/>
          </a:prstGeom>
          <a:noFill/>
        </p:spPr>
        <p:txBody>
          <a:bodyPr wrap="square">
            <a:spAutoFit/>
          </a:bodyPr>
          <a:lstStyle/>
          <a:p>
            <a:r>
              <a:rPr lang="es-PY" sz="1500" dirty="0"/>
              <a:t>Gran parte de los usos que se dan a las capas vectoriales están disponibles a través de los métodos de la clase </a:t>
            </a:r>
            <a:r>
              <a:rPr lang="en-US" sz="1500" b="1" dirty="0" err="1"/>
              <a:t>QgsVectorLayer</a:t>
            </a:r>
            <a:r>
              <a:rPr lang="en-US" sz="1500" dirty="0"/>
              <a:t>. </a:t>
            </a:r>
            <a:r>
              <a:rPr lang="es-ES" sz="1600" b="1" dirty="0"/>
              <a:t>Script: 06_usando_capas_vectoriales.py</a:t>
            </a:r>
            <a:endParaRPr lang="en-DE" sz="1500" dirty="0"/>
          </a:p>
        </p:txBody>
      </p:sp>
      <p:sp>
        <p:nvSpPr>
          <p:cNvPr id="5" name="TextBox 4">
            <a:extLst>
              <a:ext uri="{FF2B5EF4-FFF2-40B4-BE49-F238E27FC236}">
                <a16:creationId xmlns:a16="http://schemas.microsoft.com/office/drawing/2014/main" id="{361BD753-F740-BC94-A9CB-9A418D842265}"/>
              </a:ext>
            </a:extLst>
          </p:cNvPr>
          <p:cNvSpPr txBox="1"/>
          <p:nvPr/>
        </p:nvSpPr>
        <p:spPr>
          <a:xfrm>
            <a:off x="147463" y="1953262"/>
            <a:ext cx="4572000" cy="369332"/>
          </a:xfrm>
          <a:prstGeom prst="rect">
            <a:avLst/>
          </a:prstGeom>
          <a:noFill/>
        </p:spPr>
        <p:txBody>
          <a:bodyPr wrap="square">
            <a:spAutoFit/>
          </a:bodyPr>
          <a:lstStyle/>
          <a:p>
            <a:r>
              <a:rPr lang="es-ES" dirty="0"/>
              <a:t>6.1 Recuperando información sobre atributos </a:t>
            </a:r>
            <a:endParaRPr lang="en-US" dirty="0"/>
          </a:p>
        </p:txBody>
      </p:sp>
      <p:sp>
        <p:nvSpPr>
          <p:cNvPr id="10" name="TextBox 9">
            <a:extLst>
              <a:ext uri="{FF2B5EF4-FFF2-40B4-BE49-F238E27FC236}">
                <a16:creationId xmlns:a16="http://schemas.microsoft.com/office/drawing/2014/main" id="{B0BB018D-DCD7-4A7E-6B3C-1A147322BCC8}"/>
              </a:ext>
            </a:extLst>
          </p:cNvPr>
          <p:cNvSpPr txBox="1"/>
          <p:nvPr/>
        </p:nvSpPr>
        <p:spPr>
          <a:xfrm>
            <a:off x="410673" y="2408284"/>
            <a:ext cx="8424936" cy="553998"/>
          </a:xfrm>
          <a:prstGeom prst="rect">
            <a:avLst/>
          </a:prstGeom>
          <a:noFill/>
        </p:spPr>
        <p:txBody>
          <a:bodyPr wrap="square">
            <a:spAutoFit/>
          </a:bodyPr>
          <a:lstStyle/>
          <a:p>
            <a:r>
              <a:rPr lang="es-ES" sz="1500" dirty="0"/>
              <a:t>Puede recuperar información sobre los campos asociados a una capa vectorial llamando el método </a:t>
            </a:r>
            <a:r>
              <a:rPr lang="es-ES" sz="1500" b="1" dirty="0" err="1"/>
              <a:t>fields</a:t>
            </a:r>
            <a:r>
              <a:rPr lang="es-ES" sz="1500" b="1" dirty="0"/>
              <a:t>() </a:t>
            </a:r>
            <a:r>
              <a:rPr lang="es-ES" sz="1500" dirty="0"/>
              <a:t>de un objeto de la clase </a:t>
            </a:r>
            <a:r>
              <a:rPr lang="es-ES" sz="1500" b="1" dirty="0" err="1"/>
              <a:t>QgsVectorLayer</a:t>
            </a:r>
            <a:r>
              <a:rPr lang="es-ES" sz="1500" dirty="0"/>
              <a:t> </a:t>
            </a:r>
            <a:endParaRPr lang="en-US" sz="1500" dirty="0"/>
          </a:p>
        </p:txBody>
      </p:sp>
      <p:pic>
        <p:nvPicPr>
          <p:cNvPr id="14" name="Picture 13">
            <a:extLst>
              <a:ext uri="{FF2B5EF4-FFF2-40B4-BE49-F238E27FC236}">
                <a16:creationId xmlns:a16="http://schemas.microsoft.com/office/drawing/2014/main" id="{35922519-75A0-91BD-DD93-26A12DAC7BC8}"/>
              </a:ext>
            </a:extLst>
          </p:cNvPr>
          <p:cNvPicPr>
            <a:picLocks noChangeAspect="1"/>
          </p:cNvPicPr>
          <p:nvPr/>
        </p:nvPicPr>
        <p:blipFill>
          <a:blip r:embed="rId3"/>
          <a:stretch>
            <a:fillRect/>
          </a:stretch>
        </p:blipFill>
        <p:spPr>
          <a:xfrm>
            <a:off x="0" y="3114053"/>
            <a:ext cx="9120268" cy="1412549"/>
          </a:xfrm>
          <a:prstGeom prst="rect">
            <a:avLst/>
          </a:prstGeom>
        </p:spPr>
      </p:pic>
    </p:spTree>
    <p:extLst>
      <p:ext uri="{BB962C8B-B14F-4D97-AF65-F5344CB8AC3E}">
        <p14:creationId xmlns:p14="http://schemas.microsoft.com/office/powerpoint/2010/main" val="3662622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496318"/>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6.2 </a:t>
            </a:r>
            <a:r>
              <a:rPr lang="es-ES" sz="3500" b="1" dirty="0">
                <a:solidFill>
                  <a:schemeClr val="tx2"/>
                </a:solidFill>
                <a:latin typeface="Arial" panose="020B0604020202020204" pitchFamily="34" charset="0"/>
                <a:cs typeface="Arial" panose="020B0604020202020204" pitchFamily="34" charset="0"/>
              </a:rPr>
              <a:t>Iterando sobre la capa vectorial</a:t>
            </a:r>
            <a:endParaRPr lang="es-MX" sz="3500" b="1" dirty="0">
              <a:solidFill>
                <a:schemeClr val="tx2"/>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2E531-C17B-64CE-19CB-C68F8EEF2ACC}"/>
              </a:ext>
            </a:extLst>
          </p:cNvPr>
          <p:cNvSpPr txBox="1"/>
          <p:nvPr/>
        </p:nvSpPr>
        <p:spPr>
          <a:xfrm>
            <a:off x="179512" y="871901"/>
            <a:ext cx="8280920" cy="646331"/>
          </a:xfrm>
          <a:prstGeom prst="rect">
            <a:avLst/>
          </a:prstGeom>
          <a:noFill/>
        </p:spPr>
        <p:txBody>
          <a:bodyPr wrap="square" rtlCol="0">
            <a:spAutoFit/>
          </a:bodyPr>
          <a:lstStyle/>
          <a:p>
            <a:endParaRPr lang="es-PY" dirty="0"/>
          </a:p>
          <a:p>
            <a:endParaRPr lang="en-US" dirty="0"/>
          </a:p>
        </p:txBody>
      </p:sp>
      <p:sp>
        <p:nvSpPr>
          <p:cNvPr id="18" name="TextBox 17">
            <a:extLst>
              <a:ext uri="{FF2B5EF4-FFF2-40B4-BE49-F238E27FC236}">
                <a16:creationId xmlns:a16="http://schemas.microsoft.com/office/drawing/2014/main" id="{F1C538C5-1449-6D62-E993-6BCF8B07E63B}"/>
              </a:ext>
            </a:extLst>
          </p:cNvPr>
          <p:cNvSpPr txBox="1"/>
          <p:nvPr/>
        </p:nvSpPr>
        <p:spPr>
          <a:xfrm>
            <a:off x="143508" y="1340768"/>
            <a:ext cx="2484276" cy="2862322"/>
          </a:xfrm>
          <a:prstGeom prst="rect">
            <a:avLst/>
          </a:prstGeom>
          <a:noFill/>
        </p:spPr>
        <p:txBody>
          <a:bodyPr wrap="square">
            <a:spAutoFit/>
          </a:bodyPr>
          <a:lstStyle/>
          <a:p>
            <a:r>
              <a:rPr lang="es-ES" sz="1500" dirty="0"/>
              <a:t>La iteración de las entidades de una capa vectorial es una de las tareas más comunes. A continuación se muestra un ejemplo del código básico simple para realizar esta tarea y mostrar cierta información sobre cada característica. Se supone que la variable “”</a:t>
            </a:r>
            <a:r>
              <a:rPr lang="es-ES" sz="1500" dirty="0" err="1"/>
              <a:t>layer</a:t>
            </a:r>
            <a:r>
              <a:rPr lang="es-ES" sz="1500" dirty="0"/>
              <a:t>”” tiene un objeto </a:t>
            </a:r>
            <a:r>
              <a:rPr lang="es-ES" sz="1500" dirty="0" err="1"/>
              <a:t>QgsVectorLayer</a:t>
            </a:r>
            <a:r>
              <a:rPr lang="es-ES" sz="1500" dirty="0"/>
              <a:t>.</a:t>
            </a:r>
          </a:p>
          <a:p>
            <a:endParaRPr lang="en-US" sz="1500" dirty="0"/>
          </a:p>
        </p:txBody>
      </p:sp>
      <p:pic>
        <p:nvPicPr>
          <p:cNvPr id="9" name="Picture 8">
            <a:extLst>
              <a:ext uri="{FF2B5EF4-FFF2-40B4-BE49-F238E27FC236}">
                <a16:creationId xmlns:a16="http://schemas.microsoft.com/office/drawing/2014/main" id="{7B55D4E5-9B03-4DEB-E98E-6449EB483F4D}"/>
              </a:ext>
            </a:extLst>
          </p:cNvPr>
          <p:cNvPicPr>
            <a:picLocks noChangeAspect="1"/>
          </p:cNvPicPr>
          <p:nvPr/>
        </p:nvPicPr>
        <p:blipFill>
          <a:blip r:embed="rId3"/>
          <a:stretch>
            <a:fillRect/>
          </a:stretch>
        </p:blipFill>
        <p:spPr>
          <a:xfrm>
            <a:off x="2834451" y="692696"/>
            <a:ext cx="6172735" cy="5944115"/>
          </a:xfrm>
          <a:prstGeom prst="rect">
            <a:avLst/>
          </a:prstGeom>
        </p:spPr>
      </p:pic>
    </p:spTree>
    <p:extLst>
      <p:ext uri="{BB962C8B-B14F-4D97-AF65-F5344CB8AC3E}">
        <p14:creationId xmlns:p14="http://schemas.microsoft.com/office/powerpoint/2010/main" val="4159248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6.3 Seleccionando objetos espaciales</a:t>
            </a:r>
          </a:p>
        </p:txBody>
      </p:sp>
      <p:sp>
        <p:nvSpPr>
          <p:cNvPr id="3" name="TextBox 2">
            <a:extLst>
              <a:ext uri="{FF2B5EF4-FFF2-40B4-BE49-F238E27FC236}">
                <a16:creationId xmlns:a16="http://schemas.microsoft.com/office/drawing/2014/main" id="{41A2E531-C17B-64CE-19CB-C68F8EEF2ACC}"/>
              </a:ext>
            </a:extLst>
          </p:cNvPr>
          <p:cNvSpPr txBox="1"/>
          <p:nvPr/>
        </p:nvSpPr>
        <p:spPr>
          <a:xfrm>
            <a:off x="179512" y="871901"/>
            <a:ext cx="8280920" cy="646331"/>
          </a:xfrm>
          <a:prstGeom prst="rect">
            <a:avLst/>
          </a:prstGeom>
          <a:noFill/>
        </p:spPr>
        <p:txBody>
          <a:bodyPr wrap="square" rtlCol="0">
            <a:spAutoFit/>
          </a:bodyPr>
          <a:lstStyle/>
          <a:p>
            <a:endParaRPr lang="es-PY" dirty="0"/>
          </a:p>
          <a:p>
            <a:endParaRPr lang="en-US" dirty="0"/>
          </a:p>
        </p:txBody>
      </p:sp>
      <p:pic>
        <p:nvPicPr>
          <p:cNvPr id="5" name="Picture 4">
            <a:extLst>
              <a:ext uri="{FF2B5EF4-FFF2-40B4-BE49-F238E27FC236}">
                <a16:creationId xmlns:a16="http://schemas.microsoft.com/office/drawing/2014/main" id="{1C14479A-53C3-FF22-5AC5-E0BBA27593B0}"/>
              </a:ext>
            </a:extLst>
          </p:cNvPr>
          <p:cNvPicPr>
            <a:picLocks noChangeAspect="1"/>
          </p:cNvPicPr>
          <p:nvPr/>
        </p:nvPicPr>
        <p:blipFill>
          <a:blip r:embed="rId3"/>
          <a:stretch>
            <a:fillRect/>
          </a:stretch>
        </p:blipFill>
        <p:spPr>
          <a:xfrm>
            <a:off x="179512" y="1774451"/>
            <a:ext cx="8657070" cy="1607959"/>
          </a:xfrm>
          <a:prstGeom prst="rect">
            <a:avLst/>
          </a:prstGeom>
        </p:spPr>
      </p:pic>
      <p:sp>
        <p:nvSpPr>
          <p:cNvPr id="8" name="TextBox 7">
            <a:extLst>
              <a:ext uri="{FF2B5EF4-FFF2-40B4-BE49-F238E27FC236}">
                <a16:creationId xmlns:a16="http://schemas.microsoft.com/office/drawing/2014/main" id="{99E3494E-B5E2-1CA1-277B-4512534A8757}"/>
              </a:ext>
            </a:extLst>
          </p:cNvPr>
          <p:cNvSpPr txBox="1"/>
          <p:nvPr/>
        </p:nvSpPr>
        <p:spPr>
          <a:xfrm>
            <a:off x="180728" y="1090174"/>
            <a:ext cx="8279703" cy="323165"/>
          </a:xfrm>
          <a:prstGeom prst="rect">
            <a:avLst/>
          </a:prstGeom>
          <a:noFill/>
        </p:spPr>
        <p:txBody>
          <a:bodyPr wrap="square">
            <a:spAutoFit/>
          </a:bodyPr>
          <a:lstStyle/>
          <a:p>
            <a:r>
              <a:rPr lang="es-ES" sz="1500" dirty="0"/>
              <a:t>Para seleccionar usando una expresión, utilice el método </a:t>
            </a:r>
            <a:r>
              <a:rPr lang="es-ES" sz="1500" dirty="0" err="1"/>
              <a:t>selectByExpression</a:t>
            </a:r>
            <a:r>
              <a:rPr lang="es-ES" sz="1500" dirty="0"/>
              <a:t>() </a:t>
            </a:r>
            <a:endParaRPr lang="en-US" sz="1500" dirty="0"/>
          </a:p>
        </p:txBody>
      </p:sp>
      <p:sp>
        <p:nvSpPr>
          <p:cNvPr id="12" name="TextBox 11">
            <a:extLst>
              <a:ext uri="{FF2B5EF4-FFF2-40B4-BE49-F238E27FC236}">
                <a16:creationId xmlns:a16="http://schemas.microsoft.com/office/drawing/2014/main" id="{4FE04BBD-4FF8-1395-B65C-88BE309AA2EA}"/>
              </a:ext>
            </a:extLst>
          </p:cNvPr>
          <p:cNvSpPr txBox="1"/>
          <p:nvPr/>
        </p:nvSpPr>
        <p:spPr>
          <a:xfrm>
            <a:off x="171457" y="3470864"/>
            <a:ext cx="8585062" cy="646331"/>
          </a:xfrm>
          <a:prstGeom prst="rect">
            <a:avLst/>
          </a:prstGeom>
          <a:noFill/>
        </p:spPr>
        <p:txBody>
          <a:bodyPr wrap="square">
            <a:spAutoFit/>
          </a:bodyPr>
          <a:lstStyle/>
          <a:p>
            <a:r>
              <a:rPr lang="es-ES" dirty="0"/>
              <a:t>Para agregar entidades a la lista de entidades seleccionada para una capa determinada, puede llamar a </a:t>
            </a:r>
            <a:r>
              <a:rPr lang="es-ES" dirty="0" err="1"/>
              <a:t>select</a:t>
            </a:r>
            <a:r>
              <a:rPr lang="es-ES" dirty="0"/>
              <a:t>() pasándole la lista de identificadores de las entidades: </a:t>
            </a:r>
            <a:endParaRPr lang="en-US" dirty="0"/>
          </a:p>
        </p:txBody>
      </p:sp>
      <p:pic>
        <p:nvPicPr>
          <p:cNvPr id="14" name="Picture 13">
            <a:extLst>
              <a:ext uri="{FF2B5EF4-FFF2-40B4-BE49-F238E27FC236}">
                <a16:creationId xmlns:a16="http://schemas.microsoft.com/office/drawing/2014/main" id="{56913D5B-FCBC-72FF-F82F-756DF3F4EEB8}"/>
              </a:ext>
            </a:extLst>
          </p:cNvPr>
          <p:cNvPicPr>
            <a:picLocks noChangeAspect="1"/>
          </p:cNvPicPr>
          <p:nvPr/>
        </p:nvPicPr>
        <p:blipFill>
          <a:blip r:embed="rId4"/>
          <a:stretch>
            <a:fillRect/>
          </a:stretch>
        </p:blipFill>
        <p:spPr>
          <a:xfrm>
            <a:off x="179512" y="4234655"/>
            <a:ext cx="4968671" cy="2118544"/>
          </a:xfrm>
          <a:prstGeom prst="rect">
            <a:avLst/>
          </a:prstGeom>
        </p:spPr>
      </p:pic>
    </p:spTree>
    <p:extLst>
      <p:ext uri="{BB962C8B-B14F-4D97-AF65-F5344CB8AC3E}">
        <p14:creationId xmlns:p14="http://schemas.microsoft.com/office/powerpoint/2010/main" val="1554420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6.4 Exportando vectores</a:t>
            </a:r>
          </a:p>
        </p:txBody>
      </p:sp>
      <p:sp>
        <p:nvSpPr>
          <p:cNvPr id="3" name="TextBox 2">
            <a:extLst>
              <a:ext uri="{FF2B5EF4-FFF2-40B4-BE49-F238E27FC236}">
                <a16:creationId xmlns:a16="http://schemas.microsoft.com/office/drawing/2014/main" id="{41A2E531-C17B-64CE-19CB-C68F8EEF2ACC}"/>
              </a:ext>
            </a:extLst>
          </p:cNvPr>
          <p:cNvSpPr txBox="1"/>
          <p:nvPr/>
        </p:nvSpPr>
        <p:spPr>
          <a:xfrm>
            <a:off x="179512" y="871901"/>
            <a:ext cx="8280920" cy="646331"/>
          </a:xfrm>
          <a:prstGeom prst="rect">
            <a:avLst/>
          </a:prstGeom>
          <a:noFill/>
        </p:spPr>
        <p:txBody>
          <a:bodyPr wrap="square" rtlCol="0">
            <a:spAutoFit/>
          </a:bodyPr>
          <a:lstStyle/>
          <a:p>
            <a:endParaRPr lang="es-PY" dirty="0"/>
          </a:p>
          <a:p>
            <a:endParaRPr lang="en-US" dirty="0"/>
          </a:p>
        </p:txBody>
      </p:sp>
      <p:sp>
        <p:nvSpPr>
          <p:cNvPr id="8" name="TextBox 7">
            <a:extLst>
              <a:ext uri="{FF2B5EF4-FFF2-40B4-BE49-F238E27FC236}">
                <a16:creationId xmlns:a16="http://schemas.microsoft.com/office/drawing/2014/main" id="{99E3494E-B5E2-1CA1-277B-4512534A8757}"/>
              </a:ext>
            </a:extLst>
          </p:cNvPr>
          <p:cNvSpPr txBox="1"/>
          <p:nvPr/>
        </p:nvSpPr>
        <p:spPr>
          <a:xfrm>
            <a:off x="180728" y="1090174"/>
            <a:ext cx="8279703" cy="553998"/>
          </a:xfrm>
          <a:prstGeom prst="rect">
            <a:avLst/>
          </a:prstGeom>
          <a:noFill/>
        </p:spPr>
        <p:txBody>
          <a:bodyPr wrap="square">
            <a:spAutoFit/>
          </a:bodyPr>
          <a:lstStyle/>
          <a:p>
            <a:r>
              <a:rPr lang="es-ES" sz="1500" dirty="0"/>
              <a:t>Para exportar los vectores utilizamos la clase </a:t>
            </a:r>
            <a:r>
              <a:rPr lang="es-ES" sz="1500" dirty="0" err="1"/>
              <a:t>QgsVectorFileWriter</a:t>
            </a:r>
            <a:r>
              <a:rPr lang="es-ES" sz="1500" dirty="0"/>
              <a:t> y el método </a:t>
            </a:r>
            <a:r>
              <a:rPr lang="es-ES" sz="1500" dirty="0" err="1"/>
              <a:t>writeAsVectorFormat</a:t>
            </a:r>
            <a:r>
              <a:rPr lang="es-ES" sz="1500" dirty="0"/>
              <a:t>, esto sirve para </a:t>
            </a:r>
            <a:r>
              <a:rPr lang="es-ES" sz="1500" dirty="0" err="1"/>
              <a:t>shapefiles</a:t>
            </a:r>
            <a:r>
              <a:rPr lang="es-ES" sz="1500" dirty="0"/>
              <a:t> y </a:t>
            </a:r>
            <a:r>
              <a:rPr lang="es-ES" sz="1500" dirty="0" err="1"/>
              <a:t>geopackage</a:t>
            </a:r>
            <a:endParaRPr lang="en-US" sz="1500" dirty="0"/>
          </a:p>
        </p:txBody>
      </p:sp>
      <p:pic>
        <p:nvPicPr>
          <p:cNvPr id="6" name="Picture 5">
            <a:extLst>
              <a:ext uri="{FF2B5EF4-FFF2-40B4-BE49-F238E27FC236}">
                <a16:creationId xmlns:a16="http://schemas.microsoft.com/office/drawing/2014/main" id="{C79779C3-4473-706E-25F8-766D73F06435}"/>
              </a:ext>
            </a:extLst>
          </p:cNvPr>
          <p:cNvPicPr>
            <a:picLocks noChangeAspect="1"/>
          </p:cNvPicPr>
          <p:nvPr/>
        </p:nvPicPr>
        <p:blipFill>
          <a:blip r:embed="rId3"/>
          <a:stretch>
            <a:fillRect/>
          </a:stretch>
        </p:blipFill>
        <p:spPr>
          <a:xfrm>
            <a:off x="0" y="2083431"/>
            <a:ext cx="9144000" cy="2691137"/>
          </a:xfrm>
          <a:prstGeom prst="rect">
            <a:avLst/>
          </a:prstGeom>
        </p:spPr>
      </p:pic>
    </p:spTree>
    <p:extLst>
      <p:ext uri="{BB962C8B-B14F-4D97-AF65-F5344CB8AC3E}">
        <p14:creationId xmlns:p14="http://schemas.microsoft.com/office/powerpoint/2010/main" val="1774484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7. Usando el modelador gráfico</a:t>
            </a:r>
          </a:p>
        </p:txBody>
      </p:sp>
      <p:sp>
        <p:nvSpPr>
          <p:cNvPr id="3" name="TextBox 2">
            <a:extLst>
              <a:ext uri="{FF2B5EF4-FFF2-40B4-BE49-F238E27FC236}">
                <a16:creationId xmlns:a16="http://schemas.microsoft.com/office/drawing/2014/main" id="{41A2E531-C17B-64CE-19CB-C68F8EEF2ACC}"/>
              </a:ext>
            </a:extLst>
          </p:cNvPr>
          <p:cNvSpPr txBox="1"/>
          <p:nvPr/>
        </p:nvSpPr>
        <p:spPr>
          <a:xfrm>
            <a:off x="179512" y="871901"/>
            <a:ext cx="8280920" cy="646331"/>
          </a:xfrm>
          <a:prstGeom prst="rect">
            <a:avLst/>
          </a:prstGeom>
          <a:noFill/>
        </p:spPr>
        <p:txBody>
          <a:bodyPr wrap="square" rtlCol="0">
            <a:spAutoFit/>
          </a:bodyPr>
          <a:lstStyle/>
          <a:p>
            <a:endParaRPr lang="es-PY" dirty="0"/>
          </a:p>
          <a:p>
            <a:endParaRPr lang="en-US" dirty="0"/>
          </a:p>
        </p:txBody>
      </p:sp>
      <p:pic>
        <p:nvPicPr>
          <p:cNvPr id="4" name="Picture 3">
            <a:extLst>
              <a:ext uri="{FF2B5EF4-FFF2-40B4-BE49-F238E27FC236}">
                <a16:creationId xmlns:a16="http://schemas.microsoft.com/office/drawing/2014/main" id="{9F71FEBF-6861-E7AE-CBA1-490BD18E8498}"/>
              </a:ext>
            </a:extLst>
          </p:cNvPr>
          <p:cNvPicPr>
            <a:picLocks noChangeAspect="1"/>
          </p:cNvPicPr>
          <p:nvPr/>
        </p:nvPicPr>
        <p:blipFill>
          <a:blip r:embed="rId3"/>
          <a:stretch>
            <a:fillRect/>
          </a:stretch>
        </p:blipFill>
        <p:spPr>
          <a:xfrm>
            <a:off x="2213877" y="1252031"/>
            <a:ext cx="6750611" cy="5423619"/>
          </a:xfrm>
          <a:prstGeom prst="rect">
            <a:avLst/>
          </a:prstGeom>
        </p:spPr>
      </p:pic>
      <p:sp>
        <p:nvSpPr>
          <p:cNvPr id="5" name="TextBox 4">
            <a:extLst>
              <a:ext uri="{FF2B5EF4-FFF2-40B4-BE49-F238E27FC236}">
                <a16:creationId xmlns:a16="http://schemas.microsoft.com/office/drawing/2014/main" id="{66242E62-A905-903D-9DBC-9DDD1FC8C155}"/>
              </a:ext>
            </a:extLst>
          </p:cNvPr>
          <p:cNvSpPr txBox="1"/>
          <p:nvPr/>
        </p:nvSpPr>
        <p:spPr>
          <a:xfrm>
            <a:off x="5058547" y="3645024"/>
            <a:ext cx="3905941" cy="2862322"/>
          </a:xfrm>
          <a:prstGeom prst="rect">
            <a:avLst/>
          </a:prstGeom>
          <a:noFill/>
        </p:spPr>
        <p:txBody>
          <a:bodyPr wrap="none" rtlCol="0">
            <a:spAutoFit/>
          </a:bodyPr>
          <a:lstStyle/>
          <a:p>
            <a:r>
              <a:rPr lang="es-PY" dirty="0"/>
              <a:t>Aquí se diseña el modelo sin necesidad</a:t>
            </a:r>
          </a:p>
          <a:p>
            <a:r>
              <a:rPr lang="es-PY" dirty="0"/>
              <a:t>de programar.</a:t>
            </a:r>
          </a:p>
          <a:p>
            <a:endParaRPr lang="es-PY" dirty="0"/>
          </a:p>
          <a:p>
            <a:r>
              <a:rPr lang="es-PY" dirty="0"/>
              <a:t>El modelo puede ser exportado como</a:t>
            </a:r>
          </a:p>
          <a:p>
            <a:r>
              <a:rPr lang="es-PY" dirty="0"/>
              <a:t>un script de Python, como un archivo</a:t>
            </a:r>
          </a:p>
          <a:p>
            <a:r>
              <a:rPr lang="es-PY" dirty="0"/>
              <a:t>con extensión ‘model3’</a:t>
            </a:r>
          </a:p>
          <a:p>
            <a:endParaRPr lang="es-PY" dirty="0"/>
          </a:p>
          <a:p>
            <a:r>
              <a:rPr lang="es-PY" dirty="0"/>
              <a:t>Así también se puede agregar el mismo</a:t>
            </a:r>
          </a:p>
          <a:p>
            <a:r>
              <a:rPr lang="es-PY" dirty="0"/>
              <a:t>a la caja de procesamiento o </a:t>
            </a:r>
            <a:r>
              <a:rPr lang="es-PY" dirty="0" err="1"/>
              <a:t>processing</a:t>
            </a:r>
            <a:endParaRPr lang="es-PY" dirty="0"/>
          </a:p>
          <a:p>
            <a:r>
              <a:rPr lang="es-PY" dirty="0" err="1"/>
              <a:t>toolbox</a:t>
            </a:r>
            <a:endParaRPr lang="en-DE" dirty="0"/>
          </a:p>
        </p:txBody>
      </p:sp>
      <p:sp>
        <p:nvSpPr>
          <p:cNvPr id="9" name="TextBox 8">
            <a:extLst>
              <a:ext uri="{FF2B5EF4-FFF2-40B4-BE49-F238E27FC236}">
                <a16:creationId xmlns:a16="http://schemas.microsoft.com/office/drawing/2014/main" id="{92A26810-F7B8-4026-A56B-113E44A30DAA}"/>
              </a:ext>
            </a:extLst>
          </p:cNvPr>
          <p:cNvSpPr txBox="1"/>
          <p:nvPr/>
        </p:nvSpPr>
        <p:spPr>
          <a:xfrm>
            <a:off x="365452" y="1252031"/>
            <a:ext cx="1703597" cy="5632311"/>
          </a:xfrm>
          <a:prstGeom prst="rect">
            <a:avLst/>
          </a:prstGeom>
          <a:noFill/>
        </p:spPr>
        <p:txBody>
          <a:bodyPr wrap="square">
            <a:spAutoFit/>
          </a:bodyPr>
          <a:lstStyle/>
          <a:p>
            <a:r>
              <a:rPr lang="es-ES" b="0" i="0" dirty="0">
                <a:solidFill>
                  <a:srgbClr val="404040"/>
                </a:solidFill>
                <a:effectLst/>
                <a:latin typeface="Lato" panose="020F0502020204030203" pitchFamily="34" charset="0"/>
              </a:rPr>
              <a:t>El </a:t>
            </a:r>
            <a:r>
              <a:rPr lang="es-ES" b="0" i="1" dirty="0">
                <a:solidFill>
                  <a:srgbClr val="404040"/>
                </a:solidFill>
                <a:effectLst/>
                <a:latin typeface="Lato" panose="020F0502020204030203" pitchFamily="34" charset="0"/>
              </a:rPr>
              <a:t>modelador gráfico</a:t>
            </a:r>
            <a:r>
              <a:rPr lang="es-ES" b="0" i="0" dirty="0">
                <a:solidFill>
                  <a:srgbClr val="404040"/>
                </a:solidFill>
                <a:effectLst/>
                <a:latin typeface="Lato" panose="020F0502020204030203" pitchFamily="34" charset="0"/>
              </a:rPr>
              <a:t> le permite crear modelos complejos utilizando una interfaz simple y fácil de usar. Cuando se trabaja con un SIG, la mayoría de las operaciones de análisis no están aisladas, sino que forman parte de una cadena de operaciones.</a:t>
            </a:r>
            <a:endParaRPr lang="en-US" dirty="0"/>
          </a:p>
        </p:txBody>
      </p:sp>
    </p:spTree>
    <p:extLst>
      <p:ext uri="{BB962C8B-B14F-4D97-AF65-F5344CB8AC3E}">
        <p14:creationId xmlns:p14="http://schemas.microsoft.com/office/powerpoint/2010/main" val="3990630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7.1 Usando el modelador gráfico</a:t>
            </a:r>
          </a:p>
        </p:txBody>
      </p:sp>
      <p:sp>
        <p:nvSpPr>
          <p:cNvPr id="3" name="TextBox 2">
            <a:extLst>
              <a:ext uri="{FF2B5EF4-FFF2-40B4-BE49-F238E27FC236}">
                <a16:creationId xmlns:a16="http://schemas.microsoft.com/office/drawing/2014/main" id="{41A2E531-C17B-64CE-19CB-C68F8EEF2ACC}"/>
              </a:ext>
            </a:extLst>
          </p:cNvPr>
          <p:cNvSpPr txBox="1"/>
          <p:nvPr/>
        </p:nvSpPr>
        <p:spPr>
          <a:xfrm>
            <a:off x="179512" y="871901"/>
            <a:ext cx="8280920" cy="646331"/>
          </a:xfrm>
          <a:prstGeom prst="rect">
            <a:avLst/>
          </a:prstGeom>
          <a:noFill/>
        </p:spPr>
        <p:txBody>
          <a:bodyPr wrap="square" rtlCol="0">
            <a:spAutoFit/>
          </a:bodyPr>
          <a:lstStyle/>
          <a:p>
            <a:endParaRPr lang="es-PY" dirty="0"/>
          </a:p>
          <a:p>
            <a:endParaRPr lang="en-US" dirty="0"/>
          </a:p>
        </p:txBody>
      </p:sp>
      <p:sp>
        <p:nvSpPr>
          <p:cNvPr id="7" name="TextBox 6">
            <a:extLst>
              <a:ext uri="{FF2B5EF4-FFF2-40B4-BE49-F238E27FC236}">
                <a16:creationId xmlns:a16="http://schemas.microsoft.com/office/drawing/2014/main" id="{DE01498C-B92B-BDE0-EEE6-FEDC504372E5}"/>
              </a:ext>
            </a:extLst>
          </p:cNvPr>
          <p:cNvSpPr txBox="1"/>
          <p:nvPr/>
        </p:nvSpPr>
        <p:spPr>
          <a:xfrm>
            <a:off x="539552" y="1258689"/>
            <a:ext cx="8208912" cy="3139321"/>
          </a:xfrm>
          <a:prstGeom prst="rect">
            <a:avLst/>
          </a:prstGeom>
          <a:noFill/>
        </p:spPr>
        <p:txBody>
          <a:bodyPr wrap="square">
            <a:spAutoFit/>
          </a:bodyPr>
          <a:lstStyle/>
          <a:p>
            <a:pPr algn="just"/>
            <a:r>
              <a:rPr lang="es-ES" b="0" i="0" dirty="0">
                <a:solidFill>
                  <a:srgbClr val="333333"/>
                </a:solidFill>
                <a:effectLst/>
                <a:latin typeface="IBM Plex Sans" panose="020F0502020204030204" pitchFamily="34" charset="0"/>
              </a:rPr>
              <a:t>La creación de un modelo se compone de dos pasos fundamentales:</a:t>
            </a:r>
          </a:p>
          <a:p>
            <a:pPr algn="just"/>
            <a:endParaRPr lang="es-ES" b="0" i="0" dirty="0">
              <a:solidFill>
                <a:srgbClr val="333333"/>
              </a:solidFill>
              <a:effectLst/>
              <a:latin typeface="IBM Plex Sans" panose="020F0502020204030204" pitchFamily="34" charset="0"/>
            </a:endParaRPr>
          </a:p>
          <a:p>
            <a:pPr algn="just">
              <a:buFont typeface="Arial" panose="020B0604020202020204" pitchFamily="34" charset="0"/>
              <a:buChar char="•"/>
            </a:pPr>
            <a:r>
              <a:rPr lang="es-ES" b="1" i="0" dirty="0">
                <a:solidFill>
                  <a:srgbClr val="333333"/>
                </a:solidFill>
                <a:effectLst/>
                <a:latin typeface="IBM Plex Sans" panose="020F0502020204030204" pitchFamily="34" charset="0"/>
              </a:rPr>
              <a:t>Definición de los </a:t>
            </a:r>
            <a:r>
              <a:rPr lang="es-ES" b="1" i="1" dirty="0">
                <a:solidFill>
                  <a:srgbClr val="333333"/>
                </a:solidFill>
                <a:effectLst/>
                <a:latin typeface="IBM Plex Sans" panose="020F0502020204030204" pitchFamily="34" charset="0"/>
              </a:rPr>
              <a:t>“inputs”</a:t>
            </a:r>
            <a:r>
              <a:rPr lang="es-ES" b="1" i="0" dirty="0">
                <a:solidFill>
                  <a:srgbClr val="333333"/>
                </a:solidFill>
                <a:effectLst/>
                <a:latin typeface="IBM Plex Sans" panose="020F0502020204030204" pitchFamily="34" charset="0"/>
              </a:rPr>
              <a:t> necesarios</a:t>
            </a:r>
            <a:r>
              <a:rPr lang="es-ES" b="0" i="0" dirty="0">
                <a:solidFill>
                  <a:srgbClr val="333333"/>
                </a:solidFill>
                <a:effectLst/>
                <a:latin typeface="IBM Plex Sans" panose="020F0502020204030204" pitchFamily="34" charset="0"/>
              </a:rPr>
              <a:t>. Estos </a:t>
            </a:r>
            <a:r>
              <a:rPr lang="es-ES" b="0" i="1" dirty="0">
                <a:solidFill>
                  <a:srgbClr val="333333"/>
                </a:solidFill>
                <a:effectLst/>
                <a:latin typeface="IBM Plex Sans" panose="020F0502020204030204" pitchFamily="34" charset="0"/>
              </a:rPr>
              <a:t>“inputs”</a:t>
            </a:r>
            <a:r>
              <a:rPr lang="es-ES" b="0" i="0" dirty="0">
                <a:solidFill>
                  <a:srgbClr val="333333"/>
                </a:solidFill>
                <a:effectLst/>
                <a:latin typeface="IBM Plex Sans" panose="020F0502020204030204" pitchFamily="34" charset="0"/>
              </a:rPr>
              <a:t> se añaden a la ventana de parámetros, por lo que el usuario puede establecer sus valores al ejecutar el modelo. Este es en sí mismo un algoritmo, por lo que la ventana de parámetros se genera automáticamente.</a:t>
            </a:r>
          </a:p>
          <a:p>
            <a:pPr algn="just">
              <a:buFont typeface="Arial" panose="020B0604020202020204" pitchFamily="34" charset="0"/>
              <a:buChar char="•"/>
            </a:pPr>
            <a:endParaRPr lang="es-ES" b="0" i="0" dirty="0">
              <a:solidFill>
                <a:srgbClr val="333333"/>
              </a:solidFill>
              <a:effectLst/>
              <a:latin typeface="IBM Plex Sans" panose="020F0502020204030204" pitchFamily="34" charset="0"/>
            </a:endParaRPr>
          </a:p>
          <a:p>
            <a:pPr algn="just">
              <a:buFont typeface="Arial" panose="020B0604020202020204" pitchFamily="34" charset="0"/>
              <a:buChar char="•"/>
            </a:pPr>
            <a:r>
              <a:rPr lang="es-ES" b="1" i="0" dirty="0">
                <a:solidFill>
                  <a:srgbClr val="333333"/>
                </a:solidFill>
                <a:effectLst/>
                <a:latin typeface="IBM Plex Sans" panose="020F0502020204030204" pitchFamily="34" charset="0"/>
              </a:rPr>
              <a:t>Definición del flujo de trabajo</a:t>
            </a:r>
            <a:r>
              <a:rPr lang="es-ES" b="0" i="0" dirty="0">
                <a:solidFill>
                  <a:srgbClr val="333333"/>
                </a:solidFill>
                <a:effectLst/>
                <a:latin typeface="IBM Plex Sans" panose="020F0502020204030204" pitchFamily="34" charset="0"/>
              </a:rPr>
              <a:t>. Utilizando los datos de entrada del modelo, el flujo de trabajo se define mediante la adición de algoritmos y seleccionando como usan esos </a:t>
            </a:r>
            <a:r>
              <a:rPr lang="es-ES" b="0" i="1" dirty="0">
                <a:solidFill>
                  <a:srgbClr val="333333"/>
                </a:solidFill>
                <a:effectLst/>
                <a:latin typeface="IBM Plex Sans" panose="020F0502020204030204" pitchFamily="34" charset="0"/>
              </a:rPr>
              <a:t>“inputs”</a:t>
            </a:r>
            <a:r>
              <a:rPr lang="es-ES" b="0" i="0" dirty="0">
                <a:solidFill>
                  <a:srgbClr val="333333"/>
                </a:solidFill>
                <a:effectLst/>
                <a:latin typeface="IBM Plex Sans" panose="020F0502020204030204" pitchFamily="34" charset="0"/>
              </a:rPr>
              <a:t> o </a:t>
            </a:r>
            <a:r>
              <a:rPr lang="es-ES" b="0" i="1" dirty="0">
                <a:solidFill>
                  <a:srgbClr val="333333"/>
                </a:solidFill>
                <a:effectLst/>
                <a:latin typeface="IBM Plex Sans" panose="020F0502020204030204" pitchFamily="34" charset="0"/>
              </a:rPr>
              <a:t>“outputs”</a:t>
            </a:r>
            <a:r>
              <a:rPr lang="es-ES" b="0" i="0" dirty="0">
                <a:solidFill>
                  <a:srgbClr val="333333"/>
                </a:solidFill>
                <a:effectLst/>
                <a:latin typeface="IBM Plex Sans" panose="020F0502020204030204" pitchFamily="34" charset="0"/>
              </a:rPr>
              <a:t> generados por otros algoritmos que ya están en el modelo.</a:t>
            </a:r>
          </a:p>
        </p:txBody>
      </p:sp>
      <p:pic>
        <p:nvPicPr>
          <p:cNvPr id="10" name="Picture 9">
            <a:extLst>
              <a:ext uri="{FF2B5EF4-FFF2-40B4-BE49-F238E27FC236}">
                <a16:creationId xmlns:a16="http://schemas.microsoft.com/office/drawing/2014/main" id="{E905C255-2050-D5BA-AC37-CD32B3C6FD60}"/>
              </a:ext>
            </a:extLst>
          </p:cNvPr>
          <p:cNvPicPr>
            <a:picLocks noChangeAspect="1"/>
          </p:cNvPicPr>
          <p:nvPr/>
        </p:nvPicPr>
        <p:blipFill>
          <a:blip r:embed="rId3"/>
          <a:stretch>
            <a:fillRect/>
          </a:stretch>
        </p:blipFill>
        <p:spPr>
          <a:xfrm>
            <a:off x="324542" y="4300673"/>
            <a:ext cx="8397968" cy="2522439"/>
          </a:xfrm>
          <a:prstGeom prst="rect">
            <a:avLst/>
          </a:prstGeom>
        </p:spPr>
      </p:pic>
    </p:spTree>
    <p:extLst>
      <p:ext uri="{BB962C8B-B14F-4D97-AF65-F5344CB8AC3E}">
        <p14:creationId xmlns:p14="http://schemas.microsoft.com/office/powerpoint/2010/main" val="1186258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7.2.1 Usando el modelador gráfico</a:t>
            </a:r>
          </a:p>
        </p:txBody>
      </p:sp>
      <p:sp>
        <p:nvSpPr>
          <p:cNvPr id="3" name="TextBox 2">
            <a:extLst>
              <a:ext uri="{FF2B5EF4-FFF2-40B4-BE49-F238E27FC236}">
                <a16:creationId xmlns:a16="http://schemas.microsoft.com/office/drawing/2014/main" id="{41A2E531-C17B-64CE-19CB-C68F8EEF2ACC}"/>
              </a:ext>
            </a:extLst>
          </p:cNvPr>
          <p:cNvSpPr txBox="1"/>
          <p:nvPr/>
        </p:nvSpPr>
        <p:spPr>
          <a:xfrm>
            <a:off x="179512" y="871901"/>
            <a:ext cx="8280920" cy="646331"/>
          </a:xfrm>
          <a:prstGeom prst="rect">
            <a:avLst/>
          </a:prstGeom>
          <a:noFill/>
        </p:spPr>
        <p:txBody>
          <a:bodyPr wrap="square" rtlCol="0">
            <a:spAutoFit/>
          </a:bodyPr>
          <a:lstStyle/>
          <a:p>
            <a:endParaRPr lang="es-PY" dirty="0"/>
          </a:p>
          <a:p>
            <a:endParaRPr lang="en-US" dirty="0"/>
          </a:p>
        </p:txBody>
      </p:sp>
      <p:sp>
        <p:nvSpPr>
          <p:cNvPr id="4" name="TextBox 3">
            <a:extLst>
              <a:ext uri="{FF2B5EF4-FFF2-40B4-BE49-F238E27FC236}">
                <a16:creationId xmlns:a16="http://schemas.microsoft.com/office/drawing/2014/main" id="{DBB06D31-6D71-EDAF-2D66-07A3474D7329}"/>
              </a:ext>
            </a:extLst>
          </p:cNvPr>
          <p:cNvSpPr txBox="1"/>
          <p:nvPr/>
        </p:nvSpPr>
        <p:spPr>
          <a:xfrm>
            <a:off x="683569" y="1518232"/>
            <a:ext cx="8352928" cy="646331"/>
          </a:xfrm>
          <a:prstGeom prst="rect">
            <a:avLst/>
          </a:prstGeom>
          <a:noFill/>
        </p:spPr>
        <p:txBody>
          <a:bodyPr wrap="square" rtlCol="0">
            <a:spAutoFit/>
          </a:bodyPr>
          <a:lstStyle/>
          <a:p>
            <a:r>
              <a:rPr lang="es-PY" dirty="0"/>
              <a:t>Cargamos las capas vectoriales área2 e hidro2. Vamos a caja de herramientas y Crear modelo nuevo</a:t>
            </a:r>
            <a:endParaRPr lang="en-US" dirty="0"/>
          </a:p>
        </p:txBody>
      </p:sp>
      <p:pic>
        <p:nvPicPr>
          <p:cNvPr id="6" name="Picture 5">
            <a:extLst>
              <a:ext uri="{FF2B5EF4-FFF2-40B4-BE49-F238E27FC236}">
                <a16:creationId xmlns:a16="http://schemas.microsoft.com/office/drawing/2014/main" id="{32B77163-185F-6FE6-F4AC-9AD014BDFACC}"/>
              </a:ext>
            </a:extLst>
          </p:cNvPr>
          <p:cNvPicPr>
            <a:picLocks noChangeAspect="1"/>
          </p:cNvPicPr>
          <p:nvPr/>
        </p:nvPicPr>
        <p:blipFill>
          <a:blip r:embed="rId3"/>
          <a:stretch>
            <a:fillRect/>
          </a:stretch>
        </p:blipFill>
        <p:spPr>
          <a:xfrm>
            <a:off x="698578" y="2523305"/>
            <a:ext cx="2758679" cy="1348857"/>
          </a:xfrm>
          <a:prstGeom prst="rect">
            <a:avLst/>
          </a:prstGeom>
        </p:spPr>
      </p:pic>
      <p:sp>
        <p:nvSpPr>
          <p:cNvPr id="9" name="TextBox 8">
            <a:extLst>
              <a:ext uri="{FF2B5EF4-FFF2-40B4-BE49-F238E27FC236}">
                <a16:creationId xmlns:a16="http://schemas.microsoft.com/office/drawing/2014/main" id="{055AA3E0-6836-6684-4280-503FC312669A}"/>
              </a:ext>
            </a:extLst>
          </p:cNvPr>
          <p:cNvSpPr txBox="1"/>
          <p:nvPr/>
        </p:nvSpPr>
        <p:spPr>
          <a:xfrm>
            <a:off x="732046" y="4324105"/>
            <a:ext cx="2989713" cy="1754326"/>
          </a:xfrm>
          <a:prstGeom prst="rect">
            <a:avLst/>
          </a:prstGeom>
          <a:noFill/>
        </p:spPr>
        <p:txBody>
          <a:bodyPr wrap="square">
            <a:spAutoFit/>
          </a:bodyPr>
          <a:lstStyle/>
          <a:p>
            <a:r>
              <a:rPr lang="es-ES" b="0" i="0" dirty="0">
                <a:solidFill>
                  <a:srgbClr val="333333"/>
                </a:solidFill>
                <a:effectLst/>
                <a:latin typeface="+mj-lt"/>
              </a:rPr>
              <a:t>El primer paso para crear un modelo es definir los inputs que este necesita, esto lo realizamos desde la pestaña </a:t>
            </a:r>
            <a:r>
              <a:rPr lang="es-ES" b="1" i="0" dirty="0">
                <a:solidFill>
                  <a:srgbClr val="333333"/>
                </a:solidFill>
                <a:effectLst/>
                <a:latin typeface="+mj-lt"/>
              </a:rPr>
              <a:t>Entradas</a:t>
            </a:r>
            <a:r>
              <a:rPr lang="es-ES" b="0" i="1" dirty="0">
                <a:solidFill>
                  <a:srgbClr val="333333"/>
                </a:solidFill>
                <a:effectLst/>
                <a:latin typeface="+mj-lt"/>
              </a:rPr>
              <a:t>,</a:t>
            </a:r>
            <a:r>
              <a:rPr lang="es-ES" b="0" i="0" dirty="0">
                <a:solidFill>
                  <a:srgbClr val="333333"/>
                </a:solidFill>
                <a:effectLst/>
                <a:latin typeface="+mj-lt"/>
              </a:rPr>
              <a:t> en la parte izquierda de la interfaz.</a:t>
            </a:r>
            <a:endParaRPr lang="en-US" dirty="0">
              <a:latin typeface="+mj-lt"/>
            </a:endParaRPr>
          </a:p>
        </p:txBody>
      </p:sp>
      <p:pic>
        <p:nvPicPr>
          <p:cNvPr id="12" name="Picture 11">
            <a:extLst>
              <a:ext uri="{FF2B5EF4-FFF2-40B4-BE49-F238E27FC236}">
                <a16:creationId xmlns:a16="http://schemas.microsoft.com/office/drawing/2014/main" id="{A5C414D7-52F6-0A5D-3D13-8B1BD1A5604C}"/>
              </a:ext>
            </a:extLst>
          </p:cNvPr>
          <p:cNvPicPr>
            <a:picLocks noChangeAspect="1"/>
          </p:cNvPicPr>
          <p:nvPr/>
        </p:nvPicPr>
        <p:blipFill>
          <a:blip r:embed="rId4"/>
          <a:stretch>
            <a:fillRect/>
          </a:stretch>
        </p:blipFill>
        <p:spPr>
          <a:xfrm>
            <a:off x="4932040" y="2236734"/>
            <a:ext cx="2651990" cy="3749365"/>
          </a:xfrm>
          <a:prstGeom prst="rect">
            <a:avLst/>
          </a:prstGeom>
        </p:spPr>
      </p:pic>
    </p:spTree>
    <p:extLst>
      <p:ext uri="{BB962C8B-B14F-4D97-AF65-F5344CB8AC3E}">
        <p14:creationId xmlns:p14="http://schemas.microsoft.com/office/powerpoint/2010/main" val="1210371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7.2.2 Usando el modelador gráfico</a:t>
            </a:r>
          </a:p>
        </p:txBody>
      </p:sp>
      <p:sp>
        <p:nvSpPr>
          <p:cNvPr id="3" name="TextBox 2">
            <a:extLst>
              <a:ext uri="{FF2B5EF4-FFF2-40B4-BE49-F238E27FC236}">
                <a16:creationId xmlns:a16="http://schemas.microsoft.com/office/drawing/2014/main" id="{41A2E531-C17B-64CE-19CB-C68F8EEF2ACC}"/>
              </a:ext>
            </a:extLst>
          </p:cNvPr>
          <p:cNvSpPr txBox="1"/>
          <p:nvPr/>
        </p:nvSpPr>
        <p:spPr>
          <a:xfrm>
            <a:off x="179512" y="871901"/>
            <a:ext cx="8280920" cy="646331"/>
          </a:xfrm>
          <a:prstGeom prst="rect">
            <a:avLst/>
          </a:prstGeom>
          <a:noFill/>
        </p:spPr>
        <p:txBody>
          <a:bodyPr wrap="square" rtlCol="0">
            <a:spAutoFit/>
          </a:bodyPr>
          <a:lstStyle/>
          <a:p>
            <a:endParaRPr lang="es-PY" dirty="0"/>
          </a:p>
          <a:p>
            <a:endParaRPr lang="en-US" dirty="0"/>
          </a:p>
        </p:txBody>
      </p:sp>
      <p:sp>
        <p:nvSpPr>
          <p:cNvPr id="4" name="TextBox 3">
            <a:extLst>
              <a:ext uri="{FF2B5EF4-FFF2-40B4-BE49-F238E27FC236}">
                <a16:creationId xmlns:a16="http://schemas.microsoft.com/office/drawing/2014/main" id="{DBB06D31-6D71-EDAF-2D66-07A3474D7329}"/>
              </a:ext>
            </a:extLst>
          </p:cNvPr>
          <p:cNvSpPr txBox="1"/>
          <p:nvPr/>
        </p:nvSpPr>
        <p:spPr>
          <a:xfrm>
            <a:off x="683569" y="1518232"/>
            <a:ext cx="8352928" cy="646331"/>
          </a:xfrm>
          <a:prstGeom prst="rect">
            <a:avLst/>
          </a:prstGeom>
          <a:noFill/>
        </p:spPr>
        <p:txBody>
          <a:bodyPr wrap="square" rtlCol="0">
            <a:spAutoFit/>
          </a:bodyPr>
          <a:lstStyle/>
          <a:p>
            <a:r>
              <a:rPr lang="es-ES" b="0" i="0" dirty="0">
                <a:solidFill>
                  <a:srgbClr val="333333"/>
                </a:solidFill>
                <a:effectLst/>
                <a:latin typeface="IBM Plex Sans" panose="020B0503050203000203" pitchFamily="34" charset="0"/>
              </a:rPr>
              <a:t>Haz doble clic sobre el parámetro </a:t>
            </a:r>
            <a:r>
              <a:rPr lang="es-ES" b="0" i="1" dirty="0">
                <a:solidFill>
                  <a:srgbClr val="333333"/>
                </a:solidFill>
                <a:effectLst/>
                <a:latin typeface="IBM Plex Sans" panose="020B0503050203000203" pitchFamily="34" charset="0"/>
              </a:rPr>
              <a:t>Capa vectorial </a:t>
            </a:r>
            <a:r>
              <a:rPr lang="es-ES" b="0" i="0" dirty="0">
                <a:solidFill>
                  <a:srgbClr val="333333"/>
                </a:solidFill>
                <a:effectLst/>
                <a:latin typeface="IBM Plex Sans" panose="020B0503050203000203" pitchFamily="34" charset="0"/>
              </a:rPr>
              <a:t>para añadir las capas </a:t>
            </a:r>
            <a:r>
              <a:rPr lang="es-ES" b="1" i="0" dirty="0">
                <a:solidFill>
                  <a:srgbClr val="333333"/>
                </a:solidFill>
                <a:effectLst/>
                <a:latin typeface="IBM Plex Sans" panose="020B0503050203000203" pitchFamily="34" charset="0"/>
              </a:rPr>
              <a:t>area2.shp </a:t>
            </a:r>
            <a:r>
              <a:rPr lang="es-ES" dirty="0">
                <a:solidFill>
                  <a:srgbClr val="333333"/>
                </a:solidFill>
                <a:latin typeface="IBM Plex Sans" panose="020B0503050203000203" pitchFamily="34" charset="0"/>
              </a:rPr>
              <a:t>e </a:t>
            </a:r>
            <a:r>
              <a:rPr lang="es-ES" b="1" dirty="0" err="1">
                <a:solidFill>
                  <a:srgbClr val="333333"/>
                </a:solidFill>
                <a:latin typeface="IBM Plex Sans" panose="020B0503050203000203" pitchFamily="34" charset="0"/>
              </a:rPr>
              <a:t>hidro</a:t>
            </a:r>
            <a:r>
              <a:rPr lang="es-ES" b="1" i="0" dirty="0" err="1">
                <a:solidFill>
                  <a:srgbClr val="333333"/>
                </a:solidFill>
                <a:effectLst/>
                <a:latin typeface="IBM Plex Sans" panose="020B0503050203000203" pitchFamily="34" charset="0"/>
              </a:rPr>
              <a:t>.shp</a:t>
            </a:r>
            <a:r>
              <a:rPr lang="es-ES" b="0" i="0" dirty="0">
                <a:solidFill>
                  <a:srgbClr val="333333"/>
                </a:solidFill>
                <a:effectLst/>
                <a:latin typeface="IBM Plex Sans" panose="020B0503050203000203" pitchFamily="34" charset="0"/>
              </a:rPr>
              <a:t> al modelo como</a:t>
            </a:r>
            <a:r>
              <a:rPr lang="es-ES" b="0" i="1" dirty="0">
                <a:solidFill>
                  <a:srgbClr val="333333"/>
                </a:solidFill>
                <a:effectLst/>
                <a:latin typeface="IBM Plex Sans" panose="020B0503050203000203" pitchFamily="34" charset="0"/>
              </a:rPr>
              <a:t> inputs.</a:t>
            </a:r>
            <a:endParaRPr lang="en-US" dirty="0"/>
          </a:p>
        </p:txBody>
      </p:sp>
      <p:pic>
        <p:nvPicPr>
          <p:cNvPr id="7" name="Picture 6">
            <a:extLst>
              <a:ext uri="{FF2B5EF4-FFF2-40B4-BE49-F238E27FC236}">
                <a16:creationId xmlns:a16="http://schemas.microsoft.com/office/drawing/2014/main" id="{C8EBFF92-ECCA-FFE5-0B39-849C0A236FA1}"/>
              </a:ext>
            </a:extLst>
          </p:cNvPr>
          <p:cNvPicPr>
            <a:picLocks noChangeAspect="1"/>
          </p:cNvPicPr>
          <p:nvPr/>
        </p:nvPicPr>
        <p:blipFill>
          <a:blip r:embed="rId3"/>
          <a:stretch>
            <a:fillRect/>
          </a:stretch>
        </p:blipFill>
        <p:spPr>
          <a:xfrm>
            <a:off x="4273585" y="2140029"/>
            <a:ext cx="4474880" cy="4639555"/>
          </a:xfrm>
          <a:prstGeom prst="rect">
            <a:avLst/>
          </a:prstGeom>
        </p:spPr>
      </p:pic>
      <p:sp>
        <p:nvSpPr>
          <p:cNvPr id="10" name="TextBox 9">
            <a:extLst>
              <a:ext uri="{FF2B5EF4-FFF2-40B4-BE49-F238E27FC236}">
                <a16:creationId xmlns:a16="http://schemas.microsoft.com/office/drawing/2014/main" id="{3E687A44-FC18-C87F-B791-217006FBA76C}"/>
              </a:ext>
            </a:extLst>
          </p:cNvPr>
          <p:cNvSpPr txBox="1"/>
          <p:nvPr/>
        </p:nvSpPr>
        <p:spPr>
          <a:xfrm>
            <a:off x="0" y="6488668"/>
            <a:ext cx="4572000" cy="369332"/>
          </a:xfrm>
          <a:prstGeom prst="rect">
            <a:avLst/>
          </a:prstGeom>
          <a:noFill/>
        </p:spPr>
        <p:txBody>
          <a:bodyPr wrap="square">
            <a:spAutoFit/>
          </a:bodyPr>
          <a:lstStyle/>
          <a:p>
            <a:r>
              <a:rPr lang="en-US" sz="900" dirty="0"/>
              <a:t>https://mappinggis.com/2014/08/crear-un-modelo-de-procesado-en-qgis-el-model-builder-de-qgis/</a:t>
            </a:r>
          </a:p>
        </p:txBody>
      </p:sp>
    </p:spTree>
    <p:extLst>
      <p:ext uri="{BB962C8B-B14F-4D97-AF65-F5344CB8AC3E}">
        <p14:creationId xmlns:p14="http://schemas.microsoft.com/office/powerpoint/2010/main" val="3449669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6F59-F5F2-54AF-6599-8E7BFFFAD9BC}"/>
              </a:ext>
            </a:extLst>
          </p:cNvPr>
          <p:cNvSpPr>
            <a:spLocks noGrp="1"/>
          </p:cNvSpPr>
          <p:nvPr>
            <p:ph type="title"/>
          </p:nvPr>
        </p:nvSpPr>
        <p:spPr/>
        <p:txBody>
          <a:bodyPr/>
          <a:lstStyle/>
          <a:p>
            <a:r>
              <a:rPr lang="es-PY" dirty="0">
                <a:solidFill>
                  <a:schemeClr val="tx2"/>
                </a:solidFill>
              </a:rPr>
              <a:t>Objetivo del curso</a:t>
            </a:r>
            <a:endParaRPr lang="en-DE" dirty="0">
              <a:solidFill>
                <a:schemeClr val="tx2"/>
              </a:solidFill>
            </a:endParaRPr>
          </a:p>
        </p:txBody>
      </p:sp>
      <p:sp>
        <p:nvSpPr>
          <p:cNvPr id="3" name="Content Placeholder 2">
            <a:extLst>
              <a:ext uri="{FF2B5EF4-FFF2-40B4-BE49-F238E27FC236}">
                <a16:creationId xmlns:a16="http://schemas.microsoft.com/office/drawing/2014/main" id="{13DA6E1D-4229-199B-0849-A9ACA3D2608B}"/>
              </a:ext>
            </a:extLst>
          </p:cNvPr>
          <p:cNvSpPr>
            <a:spLocks noGrp="1"/>
          </p:cNvSpPr>
          <p:nvPr>
            <p:ph idx="1"/>
          </p:nvPr>
        </p:nvSpPr>
        <p:spPr/>
        <p:txBody>
          <a:bodyPr/>
          <a:lstStyle/>
          <a:p>
            <a:r>
              <a:rPr lang="es-PY" dirty="0"/>
              <a:t>Aprender a utilizar las API de QGIS</a:t>
            </a:r>
          </a:p>
          <a:p>
            <a:pPr marL="0" indent="0">
              <a:buNone/>
            </a:pPr>
            <a:endParaRPr lang="es-PY" dirty="0"/>
          </a:p>
          <a:p>
            <a:r>
              <a:rPr lang="es-PY" dirty="0"/>
              <a:t>Introducir al participante en el uso de Python en QGIS para la automatización de procesos de tratamiento de datos espaciales</a:t>
            </a:r>
          </a:p>
          <a:p>
            <a:pPr marL="0" indent="0">
              <a:buNone/>
            </a:pPr>
            <a:endParaRPr lang="es-ES" dirty="0"/>
          </a:p>
          <a:p>
            <a:r>
              <a:rPr lang="es-PY" dirty="0"/>
              <a:t>Aprender a utilizar el Diseñador gráfico y exportar algoritmos en </a:t>
            </a:r>
            <a:r>
              <a:rPr lang="es-PY" dirty="0" err="1"/>
              <a:t>python</a:t>
            </a:r>
            <a:endParaRPr lang="en-DE" dirty="0"/>
          </a:p>
        </p:txBody>
      </p:sp>
    </p:spTree>
    <p:extLst>
      <p:ext uri="{BB962C8B-B14F-4D97-AF65-F5344CB8AC3E}">
        <p14:creationId xmlns:p14="http://schemas.microsoft.com/office/powerpoint/2010/main" val="2226253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7.2.3 Usando el modelador gráfico</a:t>
            </a:r>
          </a:p>
        </p:txBody>
      </p:sp>
      <p:sp>
        <p:nvSpPr>
          <p:cNvPr id="3" name="TextBox 2">
            <a:extLst>
              <a:ext uri="{FF2B5EF4-FFF2-40B4-BE49-F238E27FC236}">
                <a16:creationId xmlns:a16="http://schemas.microsoft.com/office/drawing/2014/main" id="{41A2E531-C17B-64CE-19CB-C68F8EEF2ACC}"/>
              </a:ext>
            </a:extLst>
          </p:cNvPr>
          <p:cNvSpPr txBox="1"/>
          <p:nvPr/>
        </p:nvSpPr>
        <p:spPr>
          <a:xfrm>
            <a:off x="323528" y="1052736"/>
            <a:ext cx="8280920" cy="1200329"/>
          </a:xfrm>
          <a:prstGeom prst="rect">
            <a:avLst/>
          </a:prstGeom>
          <a:noFill/>
        </p:spPr>
        <p:txBody>
          <a:bodyPr wrap="square" rtlCol="0">
            <a:spAutoFit/>
          </a:bodyPr>
          <a:lstStyle/>
          <a:p>
            <a:endParaRPr lang="es-PY" dirty="0"/>
          </a:p>
          <a:p>
            <a:r>
              <a:rPr lang="en-US" dirty="0"/>
              <a:t>Una </a:t>
            </a:r>
            <a:r>
              <a:rPr lang="en-US" dirty="0" err="1"/>
              <a:t>vez</a:t>
            </a:r>
            <a:r>
              <a:rPr lang="en-US" dirty="0"/>
              <a:t> </a:t>
            </a:r>
            <a:r>
              <a:rPr lang="en-US" dirty="0" err="1"/>
              <a:t>añadidos</a:t>
            </a:r>
            <a:r>
              <a:rPr lang="en-US" dirty="0"/>
              <a:t> </a:t>
            </a:r>
            <a:r>
              <a:rPr lang="en-US" dirty="0" err="1"/>
              <a:t>los</a:t>
            </a:r>
            <a:r>
              <a:rPr lang="en-US" dirty="0"/>
              <a:t> inputs o entradas, </a:t>
            </a:r>
            <a:r>
              <a:rPr lang="en-US" dirty="0" err="1"/>
              <a:t>podemos</a:t>
            </a:r>
            <a:r>
              <a:rPr lang="en-US" dirty="0"/>
              <a:t> </a:t>
            </a:r>
            <a:r>
              <a:rPr lang="en-US" dirty="0" err="1"/>
              <a:t>iniciar</a:t>
            </a:r>
            <a:r>
              <a:rPr lang="en-US" dirty="0"/>
              <a:t> </a:t>
            </a:r>
            <a:r>
              <a:rPr lang="en-US" dirty="0" err="1"/>
              <a:t>el</a:t>
            </a:r>
            <a:r>
              <a:rPr lang="en-US" dirty="0"/>
              <a:t> </a:t>
            </a:r>
            <a:r>
              <a:rPr lang="en-US" dirty="0" err="1"/>
              <a:t>flujo</a:t>
            </a:r>
            <a:r>
              <a:rPr lang="en-US" dirty="0"/>
              <a:t> de </a:t>
            </a:r>
            <a:r>
              <a:rPr lang="en-US" dirty="0" err="1"/>
              <a:t>procesamiento</a:t>
            </a:r>
            <a:r>
              <a:rPr lang="en-US" dirty="0"/>
              <a:t>. Para </a:t>
            </a:r>
            <a:r>
              <a:rPr lang="en-US" dirty="0" err="1"/>
              <a:t>esto</a:t>
            </a:r>
            <a:r>
              <a:rPr lang="en-US" dirty="0"/>
              <a:t> </a:t>
            </a:r>
            <a:r>
              <a:rPr lang="en-US" dirty="0" err="1"/>
              <a:t>vamos</a:t>
            </a:r>
            <a:r>
              <a:rPr lang="en-US" dirty="0"/>
              <a:t> a la </a:t>
            </a:r>
            <a:r>
              <a:rPr lang="en-US" dirty="0" err="1"/>
              <a:t>pestaña</a:t>
            </a:r>
            <a:r>
              <a:rPr lang="en-US" dirty="0"/>
              <a:t> de </a:t>
            </a:r>
            <a:r>
              <a:rPr lang="en-US" dirty="0" err="1"/>
              <a:t>Algoritmos</a:t>
            </a:r>
            <a:r>
              <a:rPr lang="en-US" dirty="0"/>
              <a:t>, </a:t>
            </a:r>
            <a:r>
              <a:rPr lang="en-US" dirty="0" err="1"/>
              <a:t>en</a:t>
            </a:r>
            <a:r>
              <a:rPr lang="en-US" dirty="0"/>
              <a:t> </a:t>
            </a:r>
            <a:r>
              <a:rPr lang="en-US" dirty="0" err="1"/>
              <a:t>donde</a:t>
            </a:r>
            <a:r>
              <a:rPr lang="en-US" dirty="0"/>
              <a:t> se </a:t>
            </a:r>
            <a:r>
              <a:rPr lang="en-US" dirty="0" err="1"/>
              <a:t>encuentra</a:t>
            </a:r>
            <a:r>
              <a:rPr lang="en-US" dirty="0"/>
              <a:t> la gran </a:t>
            </a:r>
            <a:r>
              <a:rPr lang="en-US" dirty="0" err="1"/>
              <a:t>mayoria</a:t>
            </a:r>
            <a:r>
              <a:rPr lang="en-US" dirty="0"/>
              <a:t> de </a:t>
            </a:r>
            <a:r>
              <a:rPr lang="en-US" dirty="0" err="1"/>
              <a:t>herramientas</a:t>
            </a:r>
            <a:r>
              <a:rPr lang="en-US" dirty="0"/>
              <a:t> de </a:t>
            </a:r>
            <a:r>
              <a:rPr lang="en-US" dirty="0" err="1"/>
              <a:t>procesamiento</a:t>
            </a:r>
            <a:r>
              <a:rPr lang="en-US" dirty="0"/>
              <a:t> que Podemos </a:t>
            </a:r>
            <a:r>
              <a:rPr lang="en-US" dirty="0" err="1"/>
              <a:t>implementar</a:t>
            </a:r>
            <a:r>
              <a:rPr lang="en-US" dirty="0"/>
              <a:t> a </a:t>
            </a:r>
            <a:r>
              <a:rPr lang="en-US" dirty="0" err="1"/>
              <a:t>través</a:t>
            </a:r>
            <a:r>
              <a:rPr lang="en-US" dirty="0"/>
              <a:t> del </a:t>
            </a:r>
            <a:r>
              <a:rPr lang="en-US" dirty="0" err="1"/>
              <a:t>modelador</a:t>
            </a:r>
            <a:r>
              <a:rPr lang="en-US" dirty="0"/>
              <a:t>. </a:t>
            </a:r>
          </a:p>
        </p:txBody>
      </p:sp>
      <p:pic>
        <p:nvPicPr>
          <p:cNvPr id="6" name="Picture 5">
            <a:extLst>
              <a:ext uri="{FF2B5EF4-FFF2-40B4-BE49-F238E27FC236}">
                <a16:creationId xmlns:a16="http://schemas.microsoft.com/office/drawing/2014/main" id="{0E3C3552-26A0-9A8A-5454-A5C2F68CAF9C}"/>
              </a:ext>
            </a:extLst>
          </p:cNvPr>
          <p:cNvPicPr>
            <a:picLocks noChangeAspect="1"/>
          </p:cNvPicPr>
          <p:nvPr/>
        </p:nvPicPr>
        <p:blipFill>
          <a:blip r:embed="rId3"/>
          <a:stretch>
            <a:fillRect/>
          </a:stretch>
        </p:blipFill>
        <p:spPr>
          <a:xfrm>
            <a:off x="990289" y="2218542"/>
            <a:ext cx="7163421" cy="4625741"/>
          </a:xfrm>
          <a:prstGeom prst="rect">
            <a:avLst/>
          </a:prstGeom>
        </p:spPr>
      </p:pic>
    </p:spTree>
    <p:extLst>
      <p:ext uri="{BB962C8B-B14F-4D97-AF65-F5344CB8AC3E}">
        <p14:creationId xmlns:p14="http://schemas.microsoft.com/office/powerpoint/2010/main" val="17425504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7.2.4 Usando el modelador gráfico</a:t>
            </a:r>
          </a:p>
        </p:txBody>
      </p:sp>
      <p:sp>
        <p:nvSpPr>
          <p:cNvPr id="3" name="TextBox 2">
            <a:extLst>
              <a:ext uri="{FF2B5EF4-FFF2-40B4-BE49-F238E27FC236}">
                <a16:creationId xmlns:a16="http://schemas.microsoft.com/office/drawing/2014/main" id="{41A2E531-C17B-64CE-19CB-C68F8EEF2ACC}"/>
              </a:ext>
            </a:extLst>
          </p:cNvPr>
          <p:cNvSpPr txBox="1"/>
          <p:nvPr/>
        </p:nvSpPr>
        <p:spPr>
          <a:xfrm>
            <a:off x="323528" y="1052736"/>
            <a:ext cx="8280920" cy="1754326"/>
          </a:xfrm>
          <a:prstGeom prst="rect">
            <a:avLst/>
          </a:prstGeom>
          <a:noFill/>
        </p:spPr>
        <p:txBody>
          <a:bodyPr wrap="square" rtlCol="0">
            <a:spAutoFit/>
          </a:bodyPr>
          <a:lstStyle/>
          <a:p>
            <a:endParaRPr lang="es-PY" dirty="0"/>
          </a:p>
          <a:p>
            <a:r>
              <a:rPr lang="en-US" dirty="0"/>
              <a:t>Vamos </a:t>
            </a:r>
            <a:r>
              <a:rPr lang="en-US" dirty="0" err="1"/>
              <a:t>añadiendo</a:t>
            </a:r>
            <a:r>
              <a:rPr lang="en-US" dirty="0"/>
              <a:t> </a:t>
            </a:r>
            <a:r>
              <a:rPr lang="en-US" dirty="0" err="1"/>
              <a:t>los</a:t>
            </a:r>
            <a:r>
              <a:rPr lang="en-US" dirty="0"/>
              <a:t> </a:t>
            </a:r>
            <a:r>
              <a:rPr lang="en-US" dirty="0" err="1"/>
              <a:t>algoritmos</a:t>
            </a:r>
            <a:r>
              <a:rPr lang="en-US" dirty="0"/>
              <a:t> y </a:t>
            </a:r>
            <a:r>
              <a:rPr lang="en-US" dirty="0" err="1"/>
              <a:t>conecciones</a:t>
            </a:r>
            <a:r>
              <a:rPr lang="en-US" dirty="0"/>
              <a:t> </a:t>
            </a:r>
            <a:r>
              <a:rPr lang="en-US" dirty="0" err="1"/>
              <a:t>extre</a:t>
            </a:r>
            <a:r>
              <a:rPr lang="en-US" dirty="0"/>
              <a:t> </a:t>
            </a:r>
            <a:r>
              <a:rPr lang="en-US" dirty="0" err="1"/>
              <a:t>resultados</a:t>
            </a:r>
            <a:r>
              <a:rPr lang="en-US" dirty="0"/>
              <a:t> </a:t>
            </a:r>
            <a:r>
              <a:rPr lang="en-US" dirty="0" err="1"/>
              <a:t>necesarios</a:t>
            </a:r>
            <a:r>
              <a:rPr lang="en-US" dirty="0"/>
              <a:t> para </a:t>
            </a:r>
            <a:r>
              <a:rPr lang="en-US" dirty="0" err="1"/>
              <a:t>nuestro</a:t>
            </a:r>
            <a:r>
              <a:rPr lang="en-US" dirty="0"/>
              <a:t> </a:t>
            </a:r>
            <a:r>
              <a:rPr lang="en-US" dirty="0" err="1"/>
              <a:t>modelo</a:t>
            </a:r>
            <a:r>
              <a:rPr lang="en-US" dirty="0"/>
              <a:t>. </a:t>
            </a:r>
            <a:r>
              <a:rPr lang="en-US" dirty="0" err="1"/>
              <a:t>Esto</a:t>
            </a:r>
            <a:r>
              <a:rPr lang="en-US" dirty="0"/>
              <a:t> </a:t>
            </a:r>
            <a:r>
              <a:rPr lang="en-US" dirty="0" err="1"/>
              <a:t>puede</a:t>
            </a:r>
            <a:r>
              <a:rPr lang="en-US" dirty="0"/>
              <a:t> </a:t>
            </a:r>
            <a:r>
              <a:rPr lang="en-US" dirty="0" err="1"/>
              <a:t>incluir</a:t>
            </a:r>
            <a:r>
              <a:rPr lang="en-US" dirty="0"/>
              <a:t> </a:t>
            </a:r>
            <a:r>
              <a:rPr lang="en-US" dirty="0" err="1"/>
              <a:t>por</a:t>
            </a:r>
            <a:r>
              <a:rPr lang="en-US" dirty="0"/>
              <a:t> </a:t>
            </a:r>
            <a:r>
              <a:rPr lang="en-US" dirty="0" err="1"/>
              <a:t>ejemplo</a:t>
            </a:r>
            <a:r>
              <a:rPr lang="en-US" dirty="0"/>
              <a:t>, </a:t>
            </a:r>
            <a:r>
              <a:rPr lang="en-US" dirty="0" err="1"/>
              <a:t>resultados</a:t>
            </a:r>
            <a:r>
              <a:rPr lang="en-US" dirty="0"/>
              <a:t> de un </a:t>
            </a:r>
            <a:r>
              <a:rPr lang="en-US" dirty="0" err="1"/>
              <a:t>algoritmo</a:t>
            </a:r>
            <a:r>
              <a:rPr lang="en-US" dirty="0"/>
              <a:t> </a:t>
            </a:r>
            <a:r>
              <a:rPr lang="en-US" dirty="0" err="1"/>
              <a:t>como</a:t>
            </a:r>
            <a:r>
              <a:rPr lang="en-US" dirty="0"/>
              <a:t> entrada para </a:t>
            </a:r>
            <a:r>
              <a:rPr lang="en-US" dirty="0" err="1"/>
              <a:t>otro</a:t>
            </a:r>
            <a:r>
              <a:rPr lang="en-US" dirty="0"/>
              <a:t> </a:t>
            </a:r>
            <a:r>
              <a:rPr lang="en-US" dirty="0" err="1"/>
              <a:t>algoritmo</a:t>
            </a:r>
            <a:r>
              <a:rPr lang="en-US" dirty="0"/>
              <a:t> u </a:t>
            </a:r>
            <a:r>
              <a:rPr lang="en-US" dirty="0" err="1"/>
              <a:t>otros</a:t>
            </a:r>
            <a:r>
              <a:rPr lang="en-US" dirty="0"/>
              <a:t> </a:t>
            </a:r>
            <a:r>
              <a:rPr lang="en-US" dirty="0" err="1"/>
              <a:t>algoritmos</a:t>
            </a:r>
            <a:r>
              <a:rPr lang="en-US" dirty="0"/>
              <a:t> </a:t>
            </a:r>
            <a:r>
              <a:rPr lang="en-US" dirty="0" err="1"/>
              <a:t>utilizados</a:t>
            </a:r>
            <a:r>
              <a:rPr lang="en-US" dirty="0"/>
              <a:t> </a:t>
            </a:r>
            <a:r>
              <a:rPr lang="en-US" dirty="0" err="1"/>
              <a:t>en</a:t>
            </a:r>
            <a:r>
              <a:rPr lang="en-US" dirty="0"/>
              <a:t> </a:t>
            </a:r>
            <a:r>
              <a:rPr lang="en-US" dirty="0" err="1"/>
              <a:t>el</a:t>
            </a:r>
            <a:r>
              <a:rPr lang="en-US" dirty="0"/>
              <a:t> </a:t>
            </a:r>
            <a:r>
              <a:rPr lang="en-US" dirty="0" err="1"/>
              <a:t>modelo</a:t>
            </a:r>
            <a:r>
              <a:rPr lang="en-US" dirty="0"/>
              <a:t>.</a:t>
            </a:r>
          </a:p>
          <a:p>
            <a:r>
              <a:rPr lang="en-US" dirty="0" err="1"/>
              <a:t>Así</a:t>
            </a:r>
            <a:r>
              <a:rPr lang="en-US" dirty="0"/>
              <a:t> </a:t>
            </a:r>
            <a:r>
              <a:rPr lang="en-US" dirty="0" err="1"/>
              <a:t>también</a:t>
            </a:r>
            <a:r>
              <a:rPr lang="en-US" dirty="0"/>
              <a:t>, </a:t>
            </a:r>
            <a:r>
              <a:rPr lang="en-US" dirty="0" err="1"/>
              <a:t>en</a:t>
            </a:r>
            <a:r>
              <a:rPr lang="en-US" dirty="0"/>
              <a:t> </a:t>
            </a:r>
            <a:r>
              <a:rPr lang="en-US" dirty="0" err="1"/>
              <a:t>modelos</a:t>
            </a:r>
            <a:r>
              <a:rPr lang="en-US" dirty="0"/>
              <a:t> </a:t>
            </a:r>
            <a:r>
              <a:rPr lang="en-US" dirty="0" err="1"/>
              <a:t>complejos</a:t>
            </a:r>
            <a:r>
              <a:rPr lang="en-US" dirty="0"/>
              <a:t>, es possible </a:t>
            </a:r>
            <a:r>
              <a:rPr lang="en-US" dirty="0" err="1"/>
              <a:t>establecer</a:t>
            </a:r>
            <a:r>
              <a:rPr lang="en-US" dirty="0"/>
              <a:t> </a:t>
            </a:r>
            <a:r>
              <a:rPr lang="en-US" dirty="0" err="1"/>
              <a:t>el</a:t>
            </a:r>
            <a:r>
              <a:rPr lang="en-US" dirty="0"/>
              <a:t> </a:t>
            </a:r>
            <a:r>
              <a:rPr lang="en-US" dirty="0" err="1"/>
              <a:t>orden</a:t>
            </a:r>
            <a:r>
              <a:rPr lang="en-US" dirty="0"/>
              <a:t> </a:t>
            </a:r>
            <a:r>
              <a:rPr lang="en-US" dirty="0" err="1"/>
              <a:t>en</a:t>
            </a:r>
            <a:r>
              <a:rPr lang="en-US" dirty="0"/>
              <a:t> que </a:t>
            </a:r>
            <a:r>
              <a:rPr lang="en-US" dirty="0" err="1"/>
              <a:t>suceden</a:t>
            </a:r>
            <a:r>
              <a:rPr lang="en-US" dirty="0"/>
              <a:t> las </a:t>
            </a:r>
            <a:r>
              <a:rPr lang="en-US" dirty="0" err="1"/>
              <a:t>cosas</a:t>
            </a:r>
            <a:r>
              <a:rPr lang="en-US" dirty="0"/>
              <a:t> a </a:t>
            </a:r>
            <a:r>
              <a:rPr lang="en-US" dirty="0" err="1"/>
              <a:t>través</a:t>
            </a:r>
            <a:r>
              <a:rPr lang="en-US" dirty="0"/>
              <a:t> de las </a:t>
            </a:r>
            <a:r>
              <a:rPr lang="en-US" dirty="0" err="1"/>
              <a:t>dependencias</a:t>
            </a:r>
            <a:endParaRPr lang="en-US" dirty="0"/>
          </a:p>
        </p:txBody>
      </p:sp>
      <p:pic>
        <p:nvPicPr>
          <p:cNvPr id="5" name="Picture 4">
            <a:extLst>
              <a:ext uri="{FF2B5EF4-FFF2-40B4-BE49-F238E27FC236}">
                <a16:creationId xmlns:a16="http://schemas.microsoft.com/office/drawing/2014/main" id="{683B0389-67D5-F0BA-E909-9599D7B99BD6}"/>
              </a:ext>
            </a:extLst>
          </p:cNvPr>
          <p:cNvPicPr>
            <a:picLocks noChangeAspect="1"/>
          </p:cNvPicPr>
          <p:nvPr/>
        </p:nvPicPr>
        <p:blipFill>
          <a:blip r:embed="rId3"/>
          <a:stretch>
            <a:fillRect/>
          </a:stretch>
        </p:blipFill>
        <p:spPr>
          <a:xfrm>
            <a:off x="2627784" y="2769625"/>
            <a:ext cx="6494716" cy="4048216"/>
          </a:xfrm>
          <a:prstGeom prst="rect">
            <a:avLst/>
          </a:prstGeom>
        </p:spPr>
      </p:pic>
    </p:spTree>
    <p:extLst>
      <p:ext uri="{BB962C8B-B14F-4D97-AF65-F5344CB8AC3E}">
        <p14:creationId xmlns:p14="http://schemas.microsoft.com/office/powerpoint/2010/main" val="3289218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7.2.5 Usando el modelador gráfico</a:t>
            </a:r>
          </a:p>
        </p:txBody>
      </p:sp>
      <p:sp>
        <p:nvSpPr>
          <p:cNvPr id="3" name="TextBox 2">
            <a:extLst>
              <a:ext uri="{FF2B5EF4-FFF2-40B4-BE49-F238E27FC236}">
                <a16:creationId xmlns:a16="http://schemas.microsoft.com/office/drawing/2014/main" id="{41A2E531-C17B-64CE-19CB-C68F8EEF2ACC}"/>
              </a:ext>
            </a:extLst>
          </p:cNvPr>
          <p:cNvSpPr txBox="1"/>
          <p:nvPr/>
        </p:nvSpPr>
        <p:spPr>
          <a:xfrm>
            <a:off x="323528" y="1052736"/>
            <a:ext cx="8280920" cy="646331"/>
          </a:xfrm>
          <a:prstGeom prst="rect">
            <a:avLst/>
          </a:prstGeom>
          <a:noFill/>
        </p:spPr>
        <p:txBody>
          <a:bodyPr wrap="square" rtlCol="0">
            <a:spAutoFit/>
          </a:bodyPr>
          <a:lstStyle/>
          <a:p>
            <a:r>
              <a:rPr lang="es-PY" dirty="0"/>
              <a:t>Una vez finalizado el modelo, podemos validarlo y añadirlo a nuestra caja de procesamiento</a:t>
            </a:r>
            <a:endParaRPr lang="en-US" dirty="0"/>
          </a:p>
        </p:txBody>
      </p:sp>
      <p:pic>
        <p:nvPicPr>
          <p:cNvPr id="6" name="Picture 5">
            <a:extLst>
              <a:ext uri="{FF2B5EF4-FFF2-40B4-BE49-F238E27FC236}">
                <a16:creationId xmlns:a16="http://schemas.microsoft.com/office/drawing/2014/main" id="{17392E55-8F15-B24F-2725-E0F929614076}"/>
              </a:ext>
            </a:extLst>
          </p:cNvPr>
          <p:cNvPicPr>
            <a:picLocks noChangeAspect="1"/>
          </p:cNvPicPr>
          <p:nvPr/>
        </p:nvPicPr>
        <p:blipFill>
          <a:blip r:embed="rId3"/>
          <a:stretch>
            <a:fillRect/>
          </a:stretch>
        </p:blipFill>
        <p:spPr>
          <a:xfrm>
            <a:off x="0" y="1772816"/>
            <a:ext cx="9144000" cy="4426123"/>
          </a:xfrm>
          <a:prstGeom prst="rect">
            <a:avLst/>
          </a:prstGeom>
        </p:spPr>
      </p:pic>
      <p:pic>
        <p:nvPicPr>
          <p:cNvPr id="8" name="Picture 7">
            <a:extLst>
              <a:ext uri="{FF2B5EF4-FFF2-40B4-BE49-F238E27FC236}">
                <a16:creationId xmlns:a16="http://schemas.microsoft.com/office/drawing/2014/main" id="{4077011F-F9E2-3E4B-8471-5E231B6D140F}"/>
              </a:ext>
            </a:extLst>
          </p:cNvPr>
          <p:cNvPicPr>
            <a:picLocks noChangeAspect="1"/>
          </p:cNvPicPr>
          <p:nvPr/>
        </p:nvPicPr>
        <p:blipFill>
          <a:blip r:embed="rId4"/>
          <a:stretch>
            <a:fillRect/>
          </a:stretch>
        </p:blipFill>
        <p:spPr>
          <a:xfrm>
            <a:off x="7236296" y="2812547"/>
            <a:ext cx="1659226" cy="3769391"/>
          </a:xfrm>
          <a:prstGeom prst="rect">
            <a:avLst/>
          </a:prstGeom>
        </p:spPr>
      </p:pic>
    </p:spTree>
    <p:extLst>
      <p:ext uri="{BB962C8B-B14F-4D97-AF65-F5344CB8AC3E}">
        <p14:creationId xmlns:p14="http://schemas.microsoft.com/office/powerpoint/2010/main" val="3232234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7.2.5 Usando el modelador gráfico</a:t>
            </a:r>
          </a:p>
        </p:txBody>
      </p:sp>
      <p:sp>
        <p:nvSpPr>
          <p:cNvPr id="3" name="TextBox 2">
            <a:extLst>
              <a:ext uri="{FF2B5EF4-FFF2-40B4-BE49-F238E27FC236}">
                <a16:creationId xmlns:a16="http://schemas.microsoft.com/office/drawing/2014/main" id="{41A2E531-C17B-64CE-19CB-C68F8EEF2ACC}"/>
              </a:ext>
            </a:extLst>
          </p:cNvPr>
          <p:cNvSpPr txBox="1"/>
          <p:nvPr/>
        </p:nvSpPr>
        <p:spPr>
          <a:xfrm>
            <a:off x="323528" y="1052736"/>
            <a:ext cx="8280920" cy="646331"/>
          </a:xfrm>
          <a:prstGeom prst="rect">
            <a:avLst/>
          </a:prstGeom>
          <a:noFill/>
        </p:spPr>
        <p:txBody>
          <a:bodyPr wrap="square" rtlCol="0">
            <a:spAutoFit/>
          </a:bodyPr>
          <a:lstStyle/>
          <a:p>
            <a:r>
              <a:rPr lang="es-PY" dirty="0"/>
              <a:t>Una vez finalizado el modelo, podemos validarlo y añadirlo a nuestra caja de procesamiento y también exportarlo como script </a:t>
            </a:r>
            <a:r>
              <a:rPr lang="es-PY" dirty="0" err="1"/>
              <a:t>the</a:t>
            </a:r>
            <a:r>
              <a:rPr lang="es-PY" dirty="0"/>
              <a:t> Python</a:t>
            </a:r>
            <a:endParaRPr lang="en-US" dirty="0"/>
          </a:p>
        </p:txBody>
      </p:sp>
      <p:pic>
        <p:nvPicPr>
          <p:cNvPr id="5" name="Picture 4">
            <a:extLst>
              <a:ext uri="{FF2B5EF4-FFF2-40B4-BE49-F238E27FC236}">
                <a16:creationId xmlns:a16="http://schemas.microsoft.com/office/drawing/2014/main" id="{B8053899-7786-9FD6-B0DA-4713A636A043}"/>
              </a:ext>
            </a:extLst>
          </p:cNvPr>
          <p:cNvPicPr>
            <a:picLocks noChangeAspect="1"/>
          </p:cNvPicPr>
          <p:nvPr/>
        </p:nvPicPr>
        <p:blipFill>
          <a:blip r:embed="rId3"/>
          <a:stretch>
            <a:fillRect/>
          </a:stretch>
        </p:blipFill>
        <p:spPr>
          <a:xfrm>
            <a:off x="3635896" y="1832323"/>
            <a:ext cx="5372566" cy="1036410"/>
          </a:xfrm>
          <a:prstGeom prst="rect">
            <a:avLst/>
          </a:prstGeom>
        </p:spPr>
      </p:pic>
      <p:pic>
        <p:nvPicPr>
          <p:cNvPr id="9" name="Picture 8">
            <a:extLst>
              <a:ext uri="{FF2B5EF4-FFF2-40B4-BE49-F238E27FC236}">
                <a16:creationId xmlns:a16="http://schemas.microsoft.com/office/drawing/2014/main" id="{C5B4E7C6-E66C-9A2F-FD31-D077316E5F20}"/>
              </a:ext>
            </a:extLst>
          </p:cNvPr>
          <p:cNvPicPr>
            <a:picLocks noChangeAspect="1"/>
          </p:cNvPicPr>
          <p:nvPr/>
        </p:nvPicPr>
        <p:blipFill>
          <a:blip r:embed="rId4"/>
          <a:stretch>
            <a:fillRect/>
          </a:stretch>
        </p:blipFill>
        <p:spPr>
          <a:xfrm>
            <a:off x="1911153" y="2868733"/>
            <a:ext cx="7236296" cy="3990300"/>
          </a:xfrm>
          <a:prstGeom prst="rect">
            <a:avLst/>
          </a:prstGeom>
        </p:spPr>
      </p:pic>
      <p:pic>
        <p:nvPicPr>
          <p:cNvPr id="8" name="Picture 7">
            <a:extLst>
              <a:ext uri="{FF2B5EF4-FFF2-40B4-BE49-F238E27FC236}">
                <a16:creationId xmlns:a16="http://schemas.microsoft.com/office/drawing/2014/main" id="{4077011F-F9E2-3E4B-8471-5E231B6D140F}"/>
              </a:ext>
            </a:extLst>
          </p:cNvPr>
          <p:cNvPicPr>
            <a:picLocks noChangeAspect="1"/>
          </p:cNvPicPr>
          <p:nvPr/>
        </p:nvPicPr>
        <p:blipFill>
          <a:blip r:embed="rId5"/>
          <a:stretch>
            <a:fillRect/>
          </a:stretch>
        </p:blipFill>
        <p:spPr>
          <a:xfrm>
            <a:off x="37628" y="2204864"/>
            <a:ext cx="1659226" cy="3769391"/>
          </a:xfrm>
          <a:prstGeom prst="rect">
            <a:avLst/>
          </a:prstGeom>
        </p:spPr>
      </p:pic>
    </p:spTree>
    <p:extLst>
      <p:ext uri="{BB962C8B-B14F-4D97-AF65-F5344CB8AC3E}">
        <p14:creationId xmlns:p14="http://schemas.microsoft.com/office/powerpoint/2010/main" val="924656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95226"/>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7.2.6 Ejercicios</a:t>
            </a:r>
          </a:p>
        </p:txBody>
      </p:sp>
      <p:sp>
        <p:nvSpPr>
          <p:cNvPr id="3" name="TextBox 2">
            <a:extLst>
              <a:ext uri="{FF2B5EF4-FFF2-40B4-BE49-F238E27FC236}">
                <a16:creationId xmlns:a16="http://schemas.microsoft.com/office/drawing/2014/main" id="{41A2E531-C17B-64CE-19CB-C68F8EEF2ACC}"/>
              </a:ext>
            </a:extLst>
          </p:cNvPr>
          <p:cNvSpPr txBox="1"/>
          <p:nvPr/>
        </p:nvSpPr>
        <p:spPr>
          <a:xfrm>
            <a:off x="323528" y="1233012"/>
            <a:ext cx="8280920" cy="1477328"/>
          </a:xfrm>
          <a:prstGeom prst="rect">
            <a:avLst/>
          </a:prstGeom>
          <a:noFill/>
        </p:spPr>
        <p:txBody>
          <a:bodyPr wrap="square" rtlCol="0">
            <a:spAutoFit/>
          </a:bodyPr>
          <a:lstStyle/>
          <a:p>
            <a:r>
              <a:rPr lang="es-PY" dirty="0"/>
              <a:t>1-  Crear un modelo a través del modelador gráfico que compruebe el solapamiento</a:t>
            </a:r>
          </a:p>
          <a:p>
            <a:r>
              <a:rPr lang="es-PY" dirty="0"/>
              <a:t>de áreas de interés, con Áreas Silvestres protegidas y comunidades indígenas. El resultado final del modelo, en caso de existir solapamiento, deberá consistir en las áreas solapadas, con áreas calculadas</a:t>
            </a:r>
          </a:p>
          <a:p>
            <a:r>
              <a:rPr lang="es-PY" dirty="0"/>
              <a:t>2- Exportar el modelo en un script de </a:t>
            </a:r>
            <a:r>
              <a:rPr lang="es-PY" dirty="0" err="1"/>
              <a:t>python</a:t>
            </a:r>
            <a:endParaRPr lang="en-US" dirty="0"/>
          </a:p>
        </p:txBody>
      </p:sp>
    </p:spTree>
    <p:extLst>
      <p:ext uri="{BB962C8B-B14F-4D97-AF65-F5344CB8AC3E}">
        <p14:creationId xmlns:p14="http://schemas.microsoft.com/office/powerpoint/2010/main" val="3559492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1520" y="-168361"/>
            <a:ext cx="8280920"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8. Documentación y Bibliografía</a:t>
            </a:r>
          </a:p>
        </p:txBody>
      </p:sp>
      <p:sp>
        <p:nvSpPr>
          <p:cNvPr id="3" name="TextBox 2">
            <a:extLst>
              <a:ext uri="{FF2B5EF4-FFF2-40B4-BE49-F238E27FC236}">
                <a16:creationId xmlns:a16="http://schemas.microsoft.com/office/drawing/2014/main" id="{41A2E531-C17B-64CE-19CB-C68F8EEF2ACC}"/>
              </a:ext>
            </a:extLst>
          </p:cNvPr>
          <p:cNvSpPr txBox="1"/>
          <p:nvPr/>
        </p:nvSpPr>
        <p:spPr>
          <a:xfrm>
            <a:off x="161510" y="932961"/>
            <a:ext cx="8280920" cy="646331"/>
          </a:xfrm>
          <a:prstGeom prst="rect">
            <a:avLst/>
          </a:prstGeom>
          <a:noFill/>
        </p:spPr>
        <p:txBody>
          <a:bodyPr wrap="square" rtlCol="0">
            <a:spAutoFit/>
          </a:bodyPr>
          <a:lstStyle/>
          <a:p>
            <a:endParaRPr lang="es-PY" dirty="0"/>
          </a:p>
          <a:p>
            <a:endParaRPr lang="en-US" dirty="0"/>
          </a:p>
        </p:txBody>
      </p:sp>
      <p:sp>
        <p:nvSpPr>
          <p:cNvPr id="5" name="TextBox 4">
            <a:extLst>
              <a:ext uri="{FF2B5EF4-FFF2-40B4-BE49-F238E27FC236}">
                <a16:creationId xmlns:a16="http://schemas.microsoft.com/office/drawing/2014/main" id="{C46F1754-A99D-F99E-AE9F-AD4A5515974F}"/>
              </a:ext>
            </a:extLst>
          </p:cNvPr>
          <p:cNvSpPr txBox="1"/>
          <p:nvPr/>
        </p:nvSpPr>
        <p:spPr>
          <a:xfrm>
            <a:off x="0" y="954056"/>
            <a:ext cx="8982490" cy="6245877"/>
          </a:xfrm>
          <a:prstGeom prst="rect">
            <a:avLst/>
          </a:prstGeom>
          <a:noFill/>
        </p:spPr>
        <p:txBody>
          <a:bodyPr wrap="square">
            <a:spAutoFit/>
          </a:bodyPr>
          <a:lstStyle/>
          <a:p>
            <a:pPr marL="457200">
              <a:lnSpc>
                <a:spcPct val="107000"/>
              </a:lnSpc>
              <a:spcAft>
                <a:spcPts val="800"/>
              </a:spcAft>
            </a:pPr>
            <a:r>
              <a:rPr lang="es-PY" sz="1800" b="1" kern="100" dirty="0">
                <a:effectLst/>
                <a:latin typeface="Calibri" panose="020F0502020204030204" pitchFamily="34" charset="0"/>
                <a:ea typeface="Calibri" panose="020F0502020204030204" pitchFamily="34" charset="0"/>
                <a:cs typeface="Times New Roman" panose="02020603050405020304" pitchFamily="18" charset="0"/>
              </a:rPr>
              <a:t>1.	Documentación oficial de QGIS:</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Pueden encontrar la documentación oficial de QGIS en el sitio web de QGIS.</a:t>
            </a:r>
            <a:r>
              <a:rPr lang="es-PY" kern="100" dirty="0">
                <a:latin typeface="Calibri" panose="020F0502020204030204" pitchFamily="34" charset="0"/>
                <a:ea typeface="Calibri" panose="020F0502020204030204" pitchFamily="34" charset="0"/>
                <a:cs typeface="Times New Roman" panose="02020603050405020304" pitchFamily="18" charset="0"/>
              </a:rPr>
              <a:t> </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La documentación proporciona información detallada sobre todas las funcionalidades de QGIS, incluyendo PYQGIS. https://docs.qgis.org/</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PY" sz="1800" b="1" kern="100" dirty="0">
                <a:effectLst/>
                <a:latin typeface="Calibri" panose="020F0502020204030204" pitchFamily="34" charset="0"/>
                <a:ea typeface="Calibri" panose="020F0502020204030204" pitchFamily="34" charset="0"/>
                <a:cs typeface="Times New Roman" panose="02020603050405020304" pitchFamily="18" charset="0"/>
              </a:rPr>
              <a:t>2.	Documentación de la API de PYQGIS:</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	La documentación de la API de PYQGIS es una referencia completa de las clases, métodos y propiedades disponibles en PYQGIS.</a:t>
            </a:r>
            <a:r>
              <a:rPr lang="es-PY" kern="100" dirty="0">
                <a:latin typeface="Calibri" panose="020F0502020204030204" pitchFamily="34" charset="0"/>
                <a:ea typeface="Calibri" panose="020F0502020204030204" pitchFamily="34" charset="0"/>
                <a:cs typeface="Times New Roman" panose="02020603050405020304" pitchFamily="18" charset="0"/>
              </a:rPr>
              <a:t> </a:t>
            </a:r>
            <a:r>
              <a:rPr lang="es-PY" sz="1800" kern="100" dirty="0">
                <a:effectLst/>
                <a:latin typeface="Calibri" panose="020F0502020204030204" pitchFamily="34" charset="0"/>
                <a:ea typeface="Calibri" panose="020F0502020204030204" pitchFamily="34" charset="0"/>
                <a:cs typeface="Times New Roman" panose="02020603050405020304" pitchFamily="18" charset="0"/>
              </a:rPr>
              <a:t>Proporciona descripciones detalladas de cada clase y sus métodos, así como ejemplos de código.</a:t>
            </a:r>
            <a:r>
              <a:rPr lang="es-PY" kern="100" dirty="0">
                <a:latin typeface="Calibri" panose="020F0502020204030204" pitchFamily="34" charset="0"/>
                <a:ea typeface="Calibri" panose="020F0502020204030204" pitchFamily="34" charset="0"/>
                <a:cs typeface="Times New Roman" panose="02020603050405020304" pitchFamily="18" charset="0"/>
              </a:rPr>
              <a:t> </a:t>
            </a:r>
            <a:r>
              <a:rPr lang="es-PY" sz="1800"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https://qgis.org/pyqgis/master/</a:t>
            </a:r>
            <a:endParaRPr lang="es-P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s-PY" kern="100" dirty="0">
                <a:latin typeface="Calibri" panose="020F0502020204030204" pitchFamily="34" charset="0"/>
                <a:ea typeface="Calibri" panose="020F0502020204030204" pitchFamily="34" charset="0"/>
                <a:cs typeface="Times New Roman" panose="02020603050405020304" pitchFamily="18" charset="0"/>
              </a:rPr>
              <a:t>3.     </a:t>
            </a:r>
            <a:r>
              <a:rPr lang="es-PY" b="1" kern="100" dirty="0" err="1">
                <a:latin typeface="Calibri" panose="020F0502020204030204" pitchFamily="34" charset="0"/>
                <a:ea typeface="Calibri" panose="020F0502020204030204" pitchFamily="34" charset="0"/>
                <a:cs typeface="Times New Roman" panose="02020603050405020304" pitchFamily="18" charset="0"/>
              </a:rPr>
              <a:t>PyQGIS</a:t>
            </a:r>
            <a:r>
              <a:rPr lang="es-PY" kern="100" dirty="0">
                <a:latin typeface="Calibri" panose="020F0502020204030204" pitchFamily="34" charset="0"/>
                <a:ea typeface="Calibri" panose="020F0502020204030204" pitchFamily="34" charset="0"/>
                <a:cs typeface="Times New Roman" panose="02020603050405020304" pitchFamily="18" charset="0"/>
              </a:rPr>
              <a:t> </a:t>
            </a:r>
            <a:r>
              <a:rPr lang="pt-BR" sz="1800" b="1" kern="100" dirty="0" err="1">
                <a:effectLst/>
                <a:latin typeface="Calibri" panose="020F0502020204030204" pitchFamily="34" charset="0"/>
                <a:ea typeface="Calibri" panose="020F0502020204030204" pitchFamily="34" charset="0"/>
                <a:cs typeface="Times New Roman" panose="02020603050405020304" pitchFamily="18" charset="0"/>
              </a:rPr>
              <a:t>Cookbook</a:t>
            </a: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pt-BR" sz="1800" kern="100" dirty="0">
                <a:effectLst/>
                <a:latin typeface="Calibri" panose="020F0502020204030204" pitchFamily="34" charset="0"/>
                <a:ea typeface="Calibri" panose="020F0502020204030204" pitchFamily="34" charset="0"/>
                <a:cs typeface="Times New Roman" panose="02020603050405020304" pitchFamily="18" charset="0"/>
                <a:hlinkClick r:id="rId4"/>
              </a:rPr>
              <a:t>https://docs.qgis.org/3.28/en/docs/pyqgis_developer_cookbook/intro.html</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https://docs.qgis.org/3.28/pdf/es/QGIS-3.28-PyQGISDeveloperCookbook-es.pdf</a:t>
            </a:r>
          </a:p>
          <a:p>
            <a:pPr marL="457200">
              <a:lnSpc>
                <a:spcPct val="107000"/>
              </a:lnSpc>
              <a:spcAft>
                <a:spcPts val="800"/>
              </a:spcAft>
            </a:pPr>
            <a:r>
              <a:rPr lang="pt-BR" kern="100" dirty="0">
                <a:latin typeface="Calibri" panose="020F0502020204030204" pitchFamily="34" charset="0"/>
                <a:ea typeface="Calibri" panose="020F0502020204030204" pitchFamily="34" charset="0"/>
                <a:cs typeface="Times New Roman" panose="02020603050405020304" pitchFamily="18" charset="0"/>
              </a:rPr>
              <a:t>4. </a:t>
            </a:r>
            <a:r>
              <a:rPr lang="pt-BR" b="1" kern="100" dirty="0" err="1">
                <a:latin typeface="Calibri" panose="020F0502020204030204" pitchFamily="34" charset="0"/>
                <a:ea typeface="Calibri" panose="020F0502020204030204" pitchFamily="34" charset="0"/>
                <a:cs typeface="Times New Roman" panose="02020603050405020304" pitchFamily="18" charset="0"/>
              </a:rPr>
              <a:t>PyQGIS</a:t>
            </a:r>
            <a:r>
              <a:rPr lang="pt-BR" b="1" kern="100" dirty="0">
                <a:latin typeface="Calibri" panose="020F0502020204030204" pitchFamily="34" charset="0"/>
                <a:ea typeface="Calibri" panose="020F0502020204030204" pitchFamily="34" charset="0"/>
                <a:cs typeface="Times New Roman" panose="02020603050405020304" pitchFamily="18" charset="0"/>
              </a:rPr>
              <a:t> Samples</a:t>
            </a:r>
          </a:p>
          <a:p>
            <a:pPr marL="4572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hlinkClick r:id="rId5"/>
              </a:rPr>
              <a:t>https://webgeodatavore.github.io/pyqgis-samples/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b="1" kern="100" dirty="0">
                <a:latin typeface="Calibri" panose="020F0502020204030204" pitchFamily="34" charset="0"/>
                <a:ea typeface="Calibri" panose="020F0502020204030204" pitchFamily="34" charset="0"/>
                <a:cs typeface="Times New Roman" panose="02020603050405020304" pitchFamily="18" charset="0"/>
              </a:rPr>
              <a:t>5. </a:t>
            </a:r>
            <a:r>
              <a:rPr lang="en-US" b="1" kern="100" dirty="0" err="1">
                <a:latin typeface="Calibri" panose="020F0502020204030204" pitchFamily="34" charset="0"/>
                <a:ea typeface="Calibri" panose="020F0502020204030204" pitchFamily="34" charset="0"/>
                <a:cs typeface="Times New Roman" panose="02020603050405020304" pitchFamily="18" charset="0"/>
              </a:rPr>
              <a:t>Materiales</a:t>
            </a:r>
            <a:r>
              <a:rPr lang="en-US" b="1" kern="100" dirty="0">
                <a:latin typeface="Calibri" panose="020F0502020204030204" pitchFamily="34" charset="0"/>
                <a:ea typeface="Calibri" panose="020F0502020204030204" pitchFamily="34" charset="0"/>
                <a:cs typeface="Times New Roman" panose="02020603050405020304" pitchFamily="18" charset="0"/>
              </a:rPr>
              <a:t> del </a:t>
            </a:r>
            <a:r>
              <a:rPr lang="en-US" b="1" kern="100" dirty="0" err="1">
                <a:latin typeface="Calibri" panose="020F0502020204030204" pitchFamily="34" charset="0"/>
                <a:ea typeface="Calibri" panose="020F0502020204030204" pitchFamily="34" charset="0"/>
                <a:cs typeface="Times New Roman" panose="02020603050405020304" pitchFamily="18" charset="0"/>
              </a:rPr>
              <a:t>curso</a:t>
            </a:r>
            <a:endParaRPr lang="en-US" b="1" kern="1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DE" sz="1800" kern="100" dirty="0">
                <a:effectLst/>
                <a:latin typeface="Calibri" panose="020F0502020204030204" pitchFamily="34" charset="0"/>
                <a:ea typeface="Calibri" panose="020F0502020204030204" pitchFamily="34" charset="0"/>
                <a:cs typeface="Times New Roman" panose="02020603050405020304" pitchFamily="18" charset="0"/>
              </a:rPr>
              <a:t>https://drive.google.com/drive/folders/12738aTI0F15gIBFRUPWHchq2yZjiC-CT?usp=sharing</a:t>
            </a:r>
          </a:p>
          <a:p>
            <a:pPr marL="457200">
              <a:lnSpc>
                <a:spcPct val="107000"/>
              </a:lnSpc>
              <a:spcAft>
                <a:spcPts val="800"/>
              </a:spcAft>
            </a:pPr>
            <a:endParaRPr lang="en-DE"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4232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395536" y="332656"/>
            <a:ext cx="8229600" cy="90872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MX" sz="3200" b="1" dirty="0">
                <a:solidFill>
                  <a:schemeClr val="tx2"/>
                </a:solidFill>
                <a:latin typeface="Arial" panose="020B0604020202020204" pitchFamily="34" charset="0"/>
                <a:cs typeface="Arial" panose="020B0604020202020204" pitchFamily="34" charset="0"/>
              </a:rPr>
              <a:t> 9 Referencias de interés</a:t>
            </a:r>
          </a:p>
          <a:p>
            <a:endParaRPr lang="es-MX" sz="3200" b="1" dirty="0">
              <a:solidFill>
                <a:schemeClr val="tx2"/>
              </a:solidFill>
              <a:latin typeface="Arial" panose="020B0604020202020204" pitchFamily="34" charset="0"/>
              <a:cs typeface="Arial" panose="020B0604020202020204" pitchFamily="34" charset="0"/>
            </a:endParaRPr>
          </a:p>
        </p:txBody>
      </p:sp>
      <p:sp>
        <p:nvSpPr>
          <p:cNvPr id="2" name="Rectángulo 1"/>
          <p:cNvSpPr/>
          <p:nvPr/>
        </p:nvSpPr>
        <p:spPr>
          <a:xfrm>
            <a:off x="518864" y="1241376"/>
            <a:ext cx="7776864" cy="5632311"/>
          </a:xfrm>
          <a:prstGeom prst="rect">
            <a:avLst/>
          </a:prstGeom>
        </p:spPr>
        <p:txBody>
          <a:bodyPr wrap="square">
            <a:spAutoFit/>
          </a:bodyPr>
          <a:lstStyle/>
          <a:p>
            <a:r>
              <a:rPr lang="es-PY" dirty="0"/>
              <a:t>Recursos:</a:t>
            </a:r>
          </a:p>
          <a:p>
            <a:pPr marL="742950" lvl="1" indent="-285750">
              <a:buFont typeface="Arial" panose="020B0604020202020204" pitchFamily="34" charset="0"/>
              <a:buChar char="•"/>
            </a:pPr>
            <a:r>
              <a:rPr lang="es-PY" dirty="0"/>
              <a:t> </a:t>
            </a:r>
            <a:r>
              <a:rPr lang="es-PY" dirty="0">
                <a:hlinkClick r:id="rId2"/>
              </a:rPr>
              <a:t>https://recursospython.com/guias-y-manuales/clases-y-orientacion-a-objetos/</a:t>
            </a:r>
            <a:endParaRPr lang="es-PY" dirty="0"/>
          </a:p>
          <a:p>
            <a:pPr marL="742950" lvl="1" indent="-285750">
              <a:buFont typeface="Arial" panose="020B0604020202020204" pitchFamily="34" charset="0"/>
              <a:buChar char="•"/>
            </a:pPr>
            <a:r>
              <a:rPr lang="es-PY" dirty="0">
                <a:hlinkClick r:id="rId3"/>
              </a:rPr>
              <a:t>https://www.cs.upc.edu/~bejar/ecsdi/Laboratorio/Python.pdf</a:t>
            </a:r>
            <a:endParaRPr lang="es-PY" dirty="0"/>
          </a:p>
          <a:p>
            <a:pPr marL="742950" lvl="1" indent="-285750">
              <a:buFont typeface="Arial" panose="020B0604020202020204" pitchFamily="34" charset="0"/>
              <a:buChar char="•"/>
            </a:pPr>
            <a:r>
              <a:rPr lang="es-PY" dirty="0">
                <a:hlinkClick r:id="rId4"/>
              </a:rPr>
              <a:t>https://docs.qgis.org/3.28/pdf/es/QGIS-3.28-PyQGISDeveloperCookbook-es.pdf</a:t>
            </a:r>
            <a:endParaRPr lang="es-PY" dirty="0"/>
          </a:p>
          <a:p>
            <a:pPr marL="742950" lvl="1" indent="-285750">
              <a:buFont typeface="Arial" panose="020B0604020202020204" pitchFamily="34" charset="0"/>
              <a:buChar char="•"/>
            </a:pPr>
            <a:r>
              <a:rPr lang="es-PY" dirty="0">
                <a:hlinkClick r:id="rId5"/>
              </a:rPr>
              <a:t>https://docs.qgis.org/3.28/es/docs/user_manual/</a:t>
            </a:r>
            <a:endParaRPr lang="es-PY" dirty="0"/>
          </a:p>
          <a:p>
            <a:pPr marL="742950" lvl="1" indent="-285750">
              <a:buFont typeface="Arial" panose="020B0604020202020204" pitchFamily="34" charset="0"/>
              <a:buChar char="•"/>
            </a:pPr>
            <a:r>
              <a:rPr lang="es-PY" dirty="0">
                <a:hlinkClick r:id="rId6"/>
              </a:rPr>
              <a:t>https://docs.qgis.org/3.28/es/docs/user_manual/processing/modeler.html</a:t>
            </a:r>
            <a:endParaRPr lang="es-PY" dirty="0"/>
          </a:p>
          <a:p>
            <a:pPr marL="742950" lvl="1" indent="-285750">
              <a:buFont typeface="Arial" panose="020B0604020202020204" pitchFamily="34" charset="0"/>
              <a:buChar char="•"/>
            </a:pPr>
            <a:r>
              <a:rPr lang="es-PY" dirty="0">
                <a:hlinkClick r:id="rId7"/>
              </a:rPr>
              <a:t>https://qgis.org/pyqgis/master</a:t>
            </a:r>
            <a:endParaRPr lang="es-PY" dirty="0"/>
          </a:p>
          <a:p>
            <a:pPr marL="742950" lvl="1" indent="-285750">
              <a:buFont typeface="Arial" panose="020B0604020202020204" pitchFamily="34" charset="0"/>
              <a:buChar char="•"/>
            </a:pPr>
            <a:r>
              <a:rPr lang="es-PY" dirty="0">
                <a:hlinkClick r:id="rId8"/>
              </a:rPr>
              <a:t>https://api.qgis.org/api/classQgsRasterLayer.html</a:t>
            </a:r>
            <a:endParaRPr lang="es-PY" dirty="0"/>
          </a:p>
          <a:p>
            <a:pPr marL="742950" lvl="1"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https://pythongis.org/</a:t>
            </a:r>
          </a:p>
          <a:p>
            <a:pPr marL="742950" lvl="1"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https://sustainability-gis.readthedocs.io/en/latest/lessons/L1/intro-to-python-geostack.html</a:t>
            </a:r>
          </a:p>
          <a:p>
            <a:pPr marL="742950" lvl="1" indent="-285750">
              <a:buFont typeface="Arial" panose="020B0604020202020204" pitchFamily="34" charset="0"/>
              <a:buChar char="•"/>
            </a:pPr>
            <a:r>
              <a:rPr lang="en-US" sz="1800" u="sng" kern="100"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9"/>
              </a:rPr>
              <a:t>https://github.com/gicait/python-for-geospatial-data-analysis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https://github.com/volaya/curso-qgis-python/tree/master</a:t>
            </a:r>
            <a:endParaRPr lang="es-PY" dirty="0"/>
          </a:p>
          <a:p>
            <a:pPr marL="742950" lvl="1" indent="-285750">
              <a:buFont typeface="Arial" panose="020B0604020202020204" pitchFamily="34" charset="0"/>
              <a:buChar char="•"/>
            </a:pPr>
            <a:endParaRPr lang="es-PY" dirty="0"/>
          </a:p>
          <a:p>
            <a:pPr marL="285750" indent="-285750">
              <a:buFont typeface="Arial" panose="020B0604020202020204" pitchFamily="34" charset="0"/>
              <a:buChar char="•"/>
            </a:pPr>
            <a:endParaRPr lang="en-US" dirty="0"/>
          </a:p>
          <a:p>
            <a:endParaRPr lang="es-PY" dirty="0"/>
          </a:p>
          <a:p>
            <a:pPr marL="285750" indent="-285750">
              <a:buFont typeface="Arial" panose="020B0604020202020204" pitchFamily="34" charset="0"/>
              <a:buChar char="•"/>
            </a:pPr>
            <a:endParaRPr lang="es-PY" dirty="0"/>
          </a:p>
        </p:txBody>
      </p:sp>
    </p:spTree>
    <p:extLst>
      <p:ext uri="{BB962C8B-B14F-4D97-AF65-F5344CB8AC3E}">
        <p14:creationId xmlns:p14="http://schemas.microsoft.com/office/powerpoint/2010/main" val="26350862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323528" y="2276872"/>
            <a:ext cx="8229600" cy="90872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MX" sz="2900" b="1" dirty="0">
                <a:solidFill>
                  <a:schemeClr val="tx2"/>
                </a:solidFill>
                <a:latin typeface="Arial" panose="020B0604020202020204" pitchFamily="34" charset="0"/>
                <a:cs typeface="Arial" panose="020B0604020202020204" pitchFamily="34" charset="0"/>
              </a:rPr>
              <a:t>Muchas gracias!!</a:t>
            </a:r>
          </a:p>
          <a:p>
            <a:endParaRPr lang="es-MX" sz="2900" b="1" dirty="0">
              <a:solidFill>
                <a:schemeClr val="tx2"/>
              </a:solidFill>
              <a:latin typeface="Arial" panose="020B0604020202020204" pitchFamily="34" charset="0"/>
              <a:cs typeface="Arial" panose="020B0604020202020204" pitchFamily="34" charset="0"/>
            </a:endParaRPr>
          </a:p>
          <a:p>
            <a:r>
              <a:rPr lang="es-MX" sz="2900" b="1" dirty="0">
                <a:solidFill>
                  <a:schemeClr val="tx2"/>
                </a:solidFill>
                <a:latin typeface="Arial" panose="020B0604020202020204" pitchFamily="34" charset="0"/>
                <a:cs typeface="Arial" panose="020B0604020202020204" pitchFamily="34" charset="0"/>
              </a:rPr>
              <a:t>Carlos Giménez Larrosa</a:t>
            </a:r>
          </a:p>
          <a:p>
            <a:r>
              <a:rPr lang="es-MX" sz="2900" b="1" dirty="0">
                <a:solidFill>
                  <a:schemeClr val="tx2"/>
                </a:solidFill>
                <a:latin typeface="Arial" panose="020B0604020202020204" pitchFamily="34" charset="0"/>
                <a:cs typeface="Arial" panose="020B0604020202020204" pitchFamily="34" charset="0"/>
              </a:rPr>
              <a:t>Correo: charlieswall@gmail.com</a:t>
            </a:r>
          </a:p>
        </p:txBody>
      </p:sp>
    </p:spTree>
    <p:extLst>
      <p:ext uri="{BB962C8B-B14F-4D97-AF65-F5344CB8AC3E}">
        <p14:creationId xmlns:p14="http://schemas.microsoft.com/office/powerpoint/2010/main" val="425898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231800" y="0"/>
            <a:ext cx="8372648"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1. QGIS, QT, Python y PYQGIS</a:t>
            </a:r>
          </a:p>
        </p:txBody>
      </p:sp>
      <p:sp>
        <p:nvSpPr>
          <p:cNvPr id="3" name="CuadroTexto 2">
            <a:extLst>
              <a:ext uri="{FF2B5EF4-FFF2-40B4-BE49-F238E27FC236}">
                <a16:creationId xmlns:a16="http://schemas.microsoft.com/office/drawing/2014/main" id="{3F212B01-2A90-FD4F-023B-B7D4519CF5B9}"/>
              </a:ext>
            </a:extLst>
          </p:cNvPr>
          <p:cNvSpPr txBox="1"/>
          <p:nvPr/>
        </p:nvSpPr>
        <p:spPr>
          <a:xfrm>
            <a:off x="395183" y="1370145"/>
            <a:ext cx="5688632" cy="5632311"/>
          </a:xfrm>
          <a:prstGeom prst="rect">
            <a:avLst/>
          </a:prstGeom>
          <a:noFill/>
        </p:spPr>
        <p:txBody>
          <a:bodyPr wrap="square" rtlCol="0">
            <a:spAutoFit/>
          </a:bodyPr>
          <a:lstStyle/>
          <a:p>
            <a:r>
              <a:rPr lang="en-US" dirty="0" err="1"/>
              <a:t>Qgis</a:t>
            </a:r>
            <a:r>
              <a:rPr lang="en-US" dirty="0"/>
              <a:t>: Software Libre </a:t>
            </a:r>
            <a:r>
              <a:rPr lang="en-US" dirty="0" err="1"/>
              <a:t>especializado</a:t>
            </a:r>
            <a:r>
              <a:rPr lang="en-US" dirty="0"/>
              <a:t> </a:t>
            </a:r>
            <a:r>
              <a:rPr lang="en-US" dirty="0" err="1"/>
              <a:t>en</a:t>
            </a:r>
            <a:r>
              <a:rPr lang="en-US" dirty="0"/>
              <a:t> </a:t>
            </a:r>
            <a:r>
              <a:rPr lang="en-US" dirty="0" err="1"/>
              <a:t>el</a:t>
            </a:r>
            <a:r>
              <a:rPr lang="en-US" dirty="0"/>
              <a:t> </a:t>
            </a:r>
            <a:r>
              <a:rPr lang="en-US" dirty="0" err="1"/>
              <a:t>tratamiento</a:t>
            </a:r>
            <a:r>
              <a:rPr lang="en-US" dirty="0"/>
              <a:t> de </a:t>
            </a:r>
            <a:r>
              <a:rPr lang="en-US" dirty="0" err="1"/>
              <a:t>datos</a:t>
            </a:r>
            <a:r>
              <a:rPr lang="en-US" dirty="0"/>
              <a:t> </a:t>
            </a:r>
            <a:r>
              <a:rPr lang="en-US" dirty="0" err="1"/>
              <a:t>geograficos</a:t>
            </a:r>
            <a:r>
              <a:rPr lang="en-US" dirty="0"/>
              <a:t> </a:t>
            </a:r>
            <a:r>
              <a:rPr lang="en-US" dirty="0" err="1"/>
              <a:t>escrito</a:t>
            </a:r>
            <a:r>
              <a:rPr lang="en-US" dirty="0"/>
              <a:t> </a:t>
            </a:r>
            <a:r>
              <a:rPr lang="en-US" dirty="0" err="1"/>
              <a:t>en</a:t>
            </a:r>
            <a:r>
              <a:rPr lang="en-US" dirty="0"/>
              <a:t> C++.</a:t>
            </a:r>
          </a:p>
          <a:p>
            <a:endParaRPr lang="en-US" dirty="0"/>
          </a:p>
          <a:p>
            <a:r>
              <a:rPr lang="en-US" dirty="0"/>
              <a:t>Qt: </a:t>
            </a:r>
            <a:r>
              <a:rPr lang="en-US" dirty="0" err="1"/>
              <a:t>Qgis</a:t>
            </a:r>
            <a:r>
              <a:rPr lang="en-US" dirty="0"/>
              <a:t> </a:t>
            </a:r>
            <a:r>
              <a:rPr lang="en-US" dirty="0" err="1"/>
              <a:t>utiliza</a:t>
            </a:r>
            <a:r>
              <a:rPr lang="en-US" dirty="0"/>
              <a:t> </a:t>
            </a:r>
            <a:r>
              <a:rPr lang="en-US" dirty="0" err="1"/>
              <a:t>el</a:t>
            </a:r>
            <a:r>
              <a:rPr lang="en-US" dirty="0"/>
              <a:t> </a:t>
            </a:r>
            <a:r>
              <a:rPr lang="en-US" dirty="0" err="1"/>
              <a:t>framwork</a:t>
            </a:r>
            <a:r>
              <a:rPr lang="en-US" dirty="0"/>
              <a:t> Qt (Qt5) para </a:t>
            </a:r>
            <a:r>
              <a:rPr lang="en-US" dirty="0" err="1"/>
              <a:t>el</a:t>
            </a:r>
            <a:r>
              <a:rPr lang="en-US" dirty="0"/>
              <a:t> </a:t>
            </a:r>
            <a:r>
              <a:rPr lang="en-US" dirty="0" err="1"/>
              <a:t>desarrollo</a:t>
            </a:r>
            <a:r>
              <a:rPr lang="en-US" dirty="0"/>
              <a:t> de la </a:t>
            </a:r>
            <a:r>
              <a:rPr lang="en-US" dirty="0" err="1"/>
              <a:t>interfaz</a:t>
            </a:r>
            <a:r>
              <a:rPr lang="en-US" dirty="0"/>
              <a:t> </a:t>
            </a:r>
            <a:r>
              <a:rPr lang="en-US" dirty="0" err="1"/>
              <a:t>gráfica</a:t>
            </a:r>
            <a:r>
              <a:rPr lang="en-US" dirty="0"/>
              <a:t> y </a:t>
            </a:r>
            <a:r>
              <a:rPr lang="en-US" dirty="0" err="1"/>
              <a:t>el</a:t>
            </a:r>
            <a:r>
              <a:rPr lang="en-US" dirty="0"/>
              <a:t> </a:t>
            </a:r>
            <a:r>
              <a:rPr lang="en-US" dirty="0" err="1"/>
              <a:t>manejo</a:t>
            </a:r>
            <a:r>
              <a:rPr lang="en-US" dirty="0"/>
              <a:t> de </a:t>
            </a:r>
            <a:r>
              <a:rPr lang="en-US" dirty="0" err="1"/>
              <a:t>eventos</a:t>
            </a:r>
            <a:r>
              <a:rPr lang="en-US" dirty="0"/>
              <a:t> y </a:t>
            </a:r>
            <a:r>
              <a:rPr lang="en-US" dirty="0" err="1"/>
              <a:t>otras</a:t>
            </a:r>
            <a:r>
              <a:rPr lang="en-US" dirty="0"/>
              <a:t> </a:t>
            </a:r>
            <a:r>
              <a:rPr lang="en-US" dirty="0" err="1"/>
              <a:t>funciones</a:t>
            </a:r>
            <a:r>
              <a:rPr lang="en-US" dirty="0"/>
              <a:t> del software (</a:t>
            </a:r>
            <a:r>
              <a:rPr lang="en-US" dirty="0" err="1"/>
              <a:t>también</a:t>
            </a:r>
            <a:r>
              <a:rPr lang="en-US" dirty="0"/>
              <a:t> </a:t>
            </a:r>
            <a:r>
              <a:rPr lang="en-US" dirty="0" err="1"/>
              <a:t>escrito</a:t>
            </a:r>
            <a:r>
              <a:rPr lang="en-US" dirty="0"/>
              <a:t> </a:t>
            </a:r>
            <a:r>
              <a:rPr lang="en-US" dirty="0" err="1"/>
              <a:t>en</a:t>
            </a:r>
            <a:r>
              <a:rPr lang="en-US" dirty="0"/>
              <a:t> C++).</a:t>
            </a:r>
          </a:p>
          <a:p>
            <a:endParaRPr lang="en-US" dirty="0"/>
          </a:p>
          <a:p>
            <a:r>
              <a:rPr lang="es-PY" sz="1800" dirty="0">
                <a:effectLst/>
                <a:latin typeface="Calibri" panose="020F0502020204030204" pitchFamily="34" charset="0"/>
                <a:ea typeface="Calibri" panose="020F0502020204030204" pitchFamily="34" charset="0"/>
                <a:cs typeface="Times New Roman" panose="02020603050405020304" pitchFamily="18" charset="0"/>
                <a:hlinkClick r:id="rId2"/>
              </a:rPr>
              <a:t>API de QGIS (C++):</a:t>
            </a:r>
            <a:r>
              <a:rPr lang="es-PY" sz="1800" dirty="0">
                <a:effectLst/>
                <a:latin typeface="Calibri" panose="020F0502020204030204" pitchFamily="34" charset="0"/>
                <a:ea typeface="Calibri" panose="020F0502020204030204" pitchFamily="34" charset="0"/>
                <a:cs typeface="Times New Roman" panose="02020603050405020304" pitchFamily="18" charset="0"/>
              </a:rPr>
              <a:t> </a:t>
            </a:r>
            <a:r>
              <a:rPr lang="es-PY" sz="1800" dirty="0" err="1">
                <a:effectLst/>
                <a:latin typeface="Calibri" panose="020F0502020204030204" pitchFamily="34" charset="0"/>
                <a:ea typeface="Calibri" panose="020F0502020204030204" pitchFamily="34" charset="0"/>
                <a:cs typeface="Times New Roman" panose="02020603050405020304" pitchFamily="18" charset="0"/>
              </a:rPr>
              <a:t>Qgis</a:t>
            </a:r>
            <a:r>
              <a:rPr lang="es-PY" sz="1800" dirty="0">
                <a:effectLst/>
                <a:latin typeface="Calibri" panose="020F0502020204030204" pitchFamily="34" charset="0"/>
                <a:ea typeface="Calibri" panose="020F0502020204030204" pitchFamily="34" charset="0"/>
                <a:cs typeface="Times New Roman" panose="02020603050405020304" pitchFamily="18" charset="0"/>
              </a:rPr>
              <a:t> provee una API que expone las clases y métodos desarrollados en C++ y Qt</a:t>
            </a:r>
            <a:endParaRPr lang="en-DE" dirty="0"/>
          </a:p>
          <a:p>
            <a:endParaRPr lang="en-US" dirty="0"/>
          </a:p>
          <a:p>
            <a:r>
              <a:rPr lang="en-US" dirty="0">
                <a:hlinkClick r:id="rId3"/>
              </a:rPr>
              <a:t>PyQGIS o QGIS Python API</a:t>
            </a:r>
            <a:r>
              <a:rPr lang="en-US" dirty="0"/>
              <a:t>: </a:t>
            </a:r>
            <a:r>
              <a:rPr lang="es-PY" sz="1800" dirty="0">
                <a:effectLst/>
                <a:latin typeface="Calibri" panose="020F0502020204030204" pitchFamily="34" charset="0"/>
                <a:ea typeface="Calibri" panose="020F0502020204030204" pitchFamily="34" charset="0"/>
                <a:cs typeface="Times New Roman" panose="02020603050405020304" pitchFamily="18" charset="0"/>
              </a:rPr>
              <a:t>PYQGIS es una biblioteca de enlace (</a:t>
            </a:r>
            <a:r>
              <a:rPr lang="es-PY" sz="1800" dirty="0" err="1">
                <a:effectLst/>
                <a:latin typeface="Calibri" panose="020F0502020204030204" pitchFamily="34" charset="0"/>
                <a:ea typeface="Calibri" panose="020F0502020204030204" pitchFamily="34" charset="0"/>
                <a:cs typeface="Times New Roman" panose="02020603050405020304" pitchFamily="18" charset="0"/>
              </a:rPr>
              <a:t>wrapper</a:t>
            </a:r>
            <a:r>
              <a:rPr lang="es-PY" sz="1800" dirty="0">
                <a:effectLst/>
                <a:latin typeface="Calibri" panose="020F0502020204030204" pitchFamily="34" charset="0"/>
                <a:ea typeface="Calibri" panose="020F0502020204030204" pitchFamily="34" charset="0"/>
                <a:cs typeface="Times New Roman" panose="02020603050405020304" pitchFamily="18" charset="0"/>
              </a:rPr>
              <a:t>) de Python para acceder a la API de QGIS escrita en C++. </a:t>
            </a:r>
            <a:r>
              <a:rPr lang="es-PY" dirty="0" err="1">
                <a:latin typeface="Calibri" panose="020F0502020204030204" pitchFamily="34" charset="0"/>
                <a:ea typeface="Calibri" panose="020F0502020204030204" pitchFamily="34" charset="0"/>
                <a:cs typeface="Times New Roman" panose="02020603050405020304" pitchFamily="18" charset="0"/>
              </a:rPr>
              <a:t>PyQgis</a:t>
            </a:r>
            <a:r>
              <a:rPr lang="es-PY" dirty="0">
                <a:latin typeface="Calibri" panose="020F0502020204030204" pitchFamily="34" charset="0"/>
                <a:ea typeface="Calibri" panose="020F0502020204030204" pitchFamily="34" charset="0"/>
                <a:cs typeface="Times New Roman" panose="02020603050405020304" pitchFamily="18" charset="0"/>
              </a:rPr>
              <a:t> se integra con </a:t>
            </a:r>
            <a:r>
              <a:rPr lang="es-PY" dirty="0" err="1">
                <a:latin typeface="Calibri" panose="020F0502020204030204" pitchFamily="34" charset="0"/>
                <a:ea typeface="Calibri" panose="020F0502020204030204" pitchFamily="34" charset="0"/>
                <a:cs typeface="Times New Roman" panose="02020603050405020304" pitchFamily="18" charset="0"/>
              </a:rPr>
              <a:t>PyQt</a:t>
            </a:r>
            <a:r>
              <a:rPr lang="es-PY" dirty="0">
                <a:latin typeface="Calibri" panose="020F0502020204030204" pitchFamily="34" charset="0"/>
                <a:ea typeface="Calibri" panose="020F0502020204030204" pitchFamily="34" charset="0"/>
                <a:cs typeface="Times New Roman" panose="02020603050405020304" pitchFamily="18" charset="0"/>
              </a:rPr>
              <a:t> (el </a:t>
            </a:r>
            <a:r>
              <a:rPr lang="es-PY" dirty="0" err="1">
                <a:latin typeface="Calibri" panose="020F0502020204030204" pitchFamily="34" charset="0"/>
                <a:ea typeface="Calibri" panose="020F0502020204030204" pitchFamily="34" charset="0"/>
                <a:cs typeface="Times New Roman" panose="02020603050405020304" pitchFamily="18" charset="0"/>
              </a:rPr>
              <a:t>wrapper</a:t>
            </a:r>
            <a:r>
              <a:rPr lang="es-PY" dirty="0">
                <a:latin typeface="Calibri" panose="020F0502020204030204" pitchFamily="34" charset="0"/>
                <a:ea typeface="Calibri" panose="020F0502020204030204" pitchFamily="34" charset="0"/>
                <a:cs typeface="Times New Roman" panose="02020603050405020304" pitchFamily="18" charset="0"/>
              </a:rPr>
              <a:t> de Python para Qt), lo que permite la utilización de las clases de QGIS y Qt</a:t>
            </a:r>
          </a:p>
          <a:p>
            <a:endParaRPr lang="es-PY" sz="1800" dirty="0">
              <a:effectLst/>
              <a:latin typeface="Calibri" panose="020F0502020204030204" pitchFamily="34" charset="0"/>
              <a:ea typeface="Calibri" panose="020F0502020204030204" pitchFamily="34" charset="0"/>
              <a:cs typeface="Times New Roman" panose="02020603050405020304" pitchFamily="18" charset="0"/>
            </a:endParaRPr>
          </a:p>
          <a:p>
            <a:r>
              <a:rPr lang="es-PY" dirty="0">
                <a:latin typeface="Calibri" panose="020F0502020204030204" pitchFamily="34" charset="0"/>
                <a:ea typeface="Calibri" panose="020F0502020204030204" pitchFamily="34" charset="0"/>
                <a:cs typeface="Times New Roman" panose="02020603050405020304" pitchFamily="18" charset="0"/>
              </a:rPr>
              <a:t>Cuando utilizamos </a:t>
            </a:r>
            <a:r>
              <a:rPr lang="es-PY" dirty="0" err="1">
                <a:latin typeface="Calibri" panose="020F0502020204030204" pitchFamily="34" charset="0"/>
                <a:ea typeface="Calibri" panose="020F0502020204030204" pitchFamily="34" charset="0"/>
                <a:cs typeface="Times New Roman" panose="02020603050405020304" pitchFamily="18" charset="0"/>
              </a:rPr>
              <a:t>PyQT</a:t>
            </a:r>
            <a:r>
              <a:rPr lang="es-PY" dirty="0">
                <a:latin typeface="Calibri" panose="020F0502020204030204" pitchFamily="34" charset="0"/>
                <a:ea typeface="Calibri" panose="020F0502020204030204" pitchFamily="34" charset="0"/>
                <a:cs typeface="Times New Roman" panose="02020603050405020304" pitchFamily="18" charset="0"/>
              </a:rPr>
              <a:t> o </a:t>
            </a:r>
            <a:r>
              <a:rPr lang="es-PY" dirty="0" err="1">
                <a:latin typeface="Calibri" panose="020F0502020204030204" pitchFamily="34" charset="0"/>
                <a:ea typeface="Calibri" panose="020F0502020204030204" pitchFamily="34" charset="0"/>
                <a:cs typeface="Times New Roman" panose="02020603050405020304" pitchFamily="18" charset="0"/>
              </a:rPr>
              <a:t>PyQGIS</a:t>
            </a:r>
            <a:r>
              <a:rPr lang="es-PY" dirty="0">
                <a:latin typeface="Calibri" panose="020F0502020204030204" pitchFamily="34" charset="0"/>
                <a:ea typeface="Calibri" panose="020F0502020204030204" pitchFamily="34" charset="0"/>
                <a:cs typeface="Times New Roman" panose="02020603050405020304" pitchFamily="18" charset="0"/>
              </a:rPr>
              <a:t> estamos ejecutando código de clases de en C++ a través de los enlaces de Python.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Gráfico 6">
            <a:extLst>
              <a:ext uri="{FF2B5EF4-FFF2-40B4-BE49-F238E27FC236}">
                <a16:creationId xmlns:a16="http://schemas.microsoft.com/office/drawing/2014/main" id="{9D82B0B7-868B-E2FB-9FD2-A1E56A3152C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1899" y="4399092"/>
            <a:ext cx="2664296" cy="775612"/>
          </a:xfrm>
          <a:prstGeom prst="rect">
            <a:avLst/>
          </a:prstGeom>
        </p:spPr>
      </p:pic>
      <p:pic>
        <p:nvPicPr>
          <p:cNvPr id="15" name="Imagen 14" descr="Icono&#10;&#10;Descripción generada automáticamente">
            <a:extLst>
              <a:ext uri="{FF2B5EF4-FFF2-40B4-BE49-F238E27FC236}">
                <a16:creationId xmlns:a16="http://schemas.microsoft.com/office/drawing/2014/main" id="{31089642-CFED-3B34-11E2-0A9E9DCDFD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7729" y="2008941"/>
            <a:ext cx="1371600" cy="1371600"/>
          </a:xfrm>
          <a:prstGeom prst="rect">
            <a:avLst/>
          </a:prstGeom>
        </p:spPr>
      </p:pic>
      <p:pic>
        <p:nvPicPr>
          <p:cNvPr id="13" name="Imagen 12" descr="Icono&#10;&#10;Descripción generada automáticamente">
            <a:extLst>
              <a:ext uri="{FF2B5EF4-FFF2-40B4-BE49-F238E27FC236}">
                <a16:creationId xmlns:a16="http://schemas.microsoft.com/office/drawing/2014/main" id="{7BB9C4D0-FD8B-1745-AED6-A7911265EF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55126" y="1177260"/>
            <a:ext cx="1836813" cy="936031"/>
          </a:xfrm>
          <a:prstGeom prst="rect">
            <a:avLst/>
          </a:prstGeom>
        </p:spPr>
      </p:pic>
      <p:pic>
        <p:nvPicPr>
          <p:cNvPr id="16" name="Imagen 15" descr="Icono&#10;&#10;Descripción generada automáticamente">
            <a:extLst>
              <a:ext uri="{FF2B5EF4-FFF2-40B4-BE49-F238E27FC236}">
                <a16:creationId xmlns:a16="http://schemas.microsoft.com/office/drawing/2014/main" id="{0D7B4340-AB17-64A5-6353-BADF983BB8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80838" y="3084452"/>
            <a:ext cx="1605382" cy="1101849"/>
          </a:xfrm>
          <a:prstGeom prst="rect">
            <a:avLst/>
          </a:prstGeom>
        </p:spPr>
      </p:pic>
    </p:spTree>
    <p:extLst>
      <p:ext uri="{BB962C8B-B14F-4D97-AF65-F5344CB8AC3E}">
        <p14:creationId xmlns:p14="http://schemas.microsoft.com/office/powerpoint/2010/main" val="230925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23528" y="-214282"/>
            <a:ext cx="8742784"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2. Repaso de Python: Tipos de datos básicos</a:t>
            </a:r>
          </a:p>
        </p:txBody>
      </p:sp>
      <p:sp>
        <p:nvSpPr>
          <p:cNvPr id="3" name="TextBox 2">
            <a:extLst>
              <a:ext uri="{FF2B5EF4-FFF2-40B4-BE49-F238E27FC236}">
                <a16:creationId xmlns:a16="http://schemas.microsoft.com/office/drawing/2014/main" id="{41A2E531-C17B-64CE-19CB-C68F8EEF2ACC}"/>
              </a:ext>
            </a:extLst>
          </p:cNvPr>
          <p:cNvSpPr txBox="1"/>
          <p:nvPr/>
        </p:nvSpPr>
        <p:spPr>
          <a:xfrm>
            <a:off x="323528" y="1323614"/>
            <a:ext cx="8886800" cy="4031873"/>
          </a:xfrm>
          <a:prstGeom prst="rect">
            <a:avLst/>
          </a:prstGeom>
          <a:noFill/>
        </p:spPr>
        <p:txBody>
          <a:bodyPr wrap="square" rtlCol="0">
            <a:spAutoFit/>
          </a:bodyPr>
          <a:lstStyle/>
          <a:p>
            <a:r>
              <a:rPr lang="en-US" sz="1600" dirty="0"/>
              <a:t>Python es un </a:t>
            </a:r>
            <a:r>
              <a:rPr lang="en-US" sz="1600" dirty="0" err="1"/>
              <a:t>lenguaje</a:t>
            </a:r>
            <a:r>
              <a:rPr lang="en-US" sz="1600" dirty="0"/>
              <a:t> de </a:t>
            </a:r>
            <a:r>
              <a:rPr lang="en-US" sz="1600" dirty="0" err="1"/>
              <a:t>programaci</a:t>
            </a:r>
            <a:r>
              <a:rPr lang="es-PY" sz="1600" dirty="0" err="1"/>
              <a:t>ón</a:t>
            </a:r>
            <a:r>
              <a:rPr lang="es-PY" sz="1600" dirty="0"/>
              <a:t> </a:t>
            </a:r>
            <a:r>
              <a:rPr lang="en-US" sz="1600" dirty="0"/>
              <a:t>de alto </a:t>
            </a:r>
            <a:r>
              <a:rPr lang="en-US" sz="1600" dirty="0" err="1"/>
              <a:t>nivel</a:t>
            </a:r>
            <a:r>
              <a:rPr lang="en-US" sz="1600" dirty="0"/>
              <a:t> (es </a:t>
            </a:r>
            <a:r>
              <a:rPr lang="en-US" sz="1600" dirty="0" err="1"/>
              <a:t>fácil</a:t>
            </a:r>
            <a:r>
              <a:rPr lang="en-US" sz="1600" dirty="0"/>
              <a:t>  de usar y </a:t>
            </a:r>
            <a:r>
              <a:rPr lang="en-US" sz="1600" dirty="0" err="1"/>
              <a:t>comprender</a:t>
            </a:r>
            <a:r>
              <a:rPr lang="en-US" sz="1600" dirty="0"/>
              <a:t> para </a:t>
            </a:r>
            <a:r>
              <a:rPr lang="en-US" sz="1600" dirty="0" err="1"/>
              <a:t>el</a:t>
            </a:r>
            <a:r>
              <a:rPr lang="en-US" sz="1600" dirty="0"/>
              <a:t> </a:t>
            </a:r>
            <a:r>
              <a:rPr lang="en-US" sz="1600" dirty="0" err="1"/>
              <a:t>programador</a:t>
            </a:r>
            <a:r>
              <a:rPr lang="en-US" sz="1600" dirty="0"/>
              <a:t>) y </a:t>
            </a:r>
            <a:r>
              <a:rPr lang="en-US" sz="1600" dirty="0" err="1"/>
              <a:t>está</a:t>
            </a:r>
            <a:r>
              <a:rPr lang="en-US" sz="1600" dirty="0"/>
              <a:t> </a:t>
            </a:r>
            <a:r>
              <a:rPr lang="en-US" sz="1600" dirty="0" err="1"/>
              <a:t>orientado</a:t>
            </a:r>
            <a:r>
              <a:rPr lang="en-US" sz="1600" dirty="0"/>
              <a:t> a </a:t>
            </a:r>
            <a:r>
              <a:rPr lang="en-US" sz="1600" dirty="0" err="1"/>
              <a:t>objetos</a:t>
            </a:r>
            <a:r>
              <a:rPr lang="en-US" sz="1600" dirty="0"/>
              <a:t>, lo que </a:t>
            </a:r>
            <a:r>
              <a:rPr lang="en-US" sz="1600" dirty="0" err="1"/>
              <a:t>permite</a:t>
            </a:r>
            <a:r>
              <a:rPr lang="en-US" sz="1600" dirty="0"/>
              <a:t> </a:t>
            </a:r>
            <a:r>
              <a:rPr lang="en-US" sz="1600" dirty="0" err="1"/>
              <a:t>generar</a:t>
            </a:r>
            <a:r>
              <a:rPr lang="en-US" sz="1600" dirty="0"/>
              <a:t> un </a:t>
            </a:r>
            <a:r>
              <a:rPr lang="en-US" sz="1600" dirty="0" err="1"/>
              <a:t>código</a:t>
            </a:r>
            <a:r>
              <a:rPr lang="en-US" sz="1600" dirty="0"/>
              <a:t> </a:t>
            </a:r>
            <a:r>
              <a:rPr lang="en-US" sz="1600" dirty="0" err="1"/>
              <a:t>más</a:t>
            </a:r>
            <a:r>
              <a:rPr lang="en-US" sz="1600" dirty="0"/>
              <a:t> </a:t>
            </a:r>
            <a:r>
              <a:rPr lang="en-US" sz="1600" dirty="0" err="1"/>
              <a:t>sensillo</a:t>
            </a:r>
            <a:r>
              <a:rPr lang="en-US" sz="1600" dirty="0"/>
              <a:t>, </a:t>
            </a:r>
            <a:r>
              <a:rPr lang="en-US" sz="1600" dirty="0" err="1"/>
              <a:t>comprensible</a:t>
            </a:r>
            <a:r>
              <a:rPr lang="en-US" sz="1600" dirty="0"/>
              <a:t> y </a:t>
            </a:r>
            <a:r>
              <a:rPr lang="en-US" sz="1600" dirty="0" err="1"/>
              <a:t>válido</a:t>
            </a:r>
            <a:r>
              <a:rPr lang="en-US" sz="1600" dirty="0"/>
              <a:t> para </a:t>
            </a:r>
            <a:r>
              <a:rPr lang="en-US" sz="1600" dirty="0" err="1"/>
              <a:t>diversas</a:t>
            </a:r>
            <a:r>
              <a:rPr lang="en-US" sz="1600" dirty="0"/>
              <a:t> </a:t>
            </a:r>
            <a:r>
              <a:rPr lang="en-US" sz="1600" dirty="0" err="1"/>
              <a:t>máquinas</a:t>
            </a:r>
            <a:r>
              <a:rPr lang="en-US" sz="1600" dirty="0"/>
              <a:t>. </a:t>
            </a:r>
            <a:r>
              <a:rPr lang="en-US" sz="1600" dirty="0" err="1"/>
              <a:t>Además</a:t>
            </a:r>
            <a:r>
              <a:rPr lang="en-US" sz="1600" dirty="0"/>
              <a:t>, Python </a:t>
            </a:r>
            <a:r>
              <a:rPr lang="en-US" sz="1600" dirty="0" err="1"/>
              <a:t>también</a:t>
            </a:r>
            <a:r>
              <a:rPr lang="en-US" sz="1600" dirty="0"/>
              <a:t> </a:t>
            </a:r>
            <a:r>
              <a:rPr lang="en-US" sz="1600" dirty="0" err="1"/>
              <a:t>admite</a:t>
            </a:r>
            <a:r>
              <a:rPr lang="en-US" sz="1600" dirty="0"/>
              <a:t> </a:t>
            </a:r>
            <a:r>
              <a:rPr lang="en-US" sz="1600" dirty="0" err="1"/>
              <a:t>otros</a:t>
            </a:r>
            <a:r>
              <a:rPr lang="en-US" sz="1600" dirty="0"/>
              <a:t> </a:t>
            </a:r>
            <a:r>
              <a:rPr lang="en-US" sz="1600" dirty="0" err="1"/>
              <a:t>paradigmas</a:t>
            </a:r>
            <a:r>
              <a:rPr lang="en-US" sz="1600" dirty="0"/>
              <a:t> de la </a:t>
            </a:r>
            <a:r>
              <a:rPr lang="en-US" sz="1600" dirty="0" err="1"/>
              <a:t>programación</a:t>
            </a:r>
            <a:r>
              <a:rPr lang="en-US" sz="1600" dirty="0"/>
              <a:t>, </a:t>
            </a:r>
            <a:r>
              <a:rPr lang="en-US" sz="1600" dirty="0" err="1"/>
              <a:t>como</a:t>
            </a:r>
            <a:r>
              <a:rPr lang="en-US" sz="1600" dirty="0"/>
              <a:t> la  </a:t>
            </a:r>
            <a:r>
              <a:rPr lang="en-US" sz="1600" dirty="0" err="1"/>
              <a:t>programación</a:t>
            </a:r>
            <a:r>
              <a:rPr lang="en-US" sz="1600" dirty="0"/>
              <a:t> procedural y la </a:t>
            </a:r>
            <a:r>
              <a:rPr lang="en-US" sz="1600" dirty="0" err="1"/>
              <a:t>programación</a:t>
            </a:r>
            <a:r>
              <a:rPr lang="en-US" sz="1600" dirty="0"/>
              <a:t> </a:t>
            </a:r>
            <a:r>
              <a:rPr lang="en-US" sz="1600" dirty="0" err="1"/>
              <a:t>funcional</a:t>
            </a:r>
            <a:r>
              <a:rPr lang="en-US" sz="1600" dirty="0"/>
              <a:t>.</a:t>
            </a:r>
          </a:p>
          <a:p>
            <a:endParaRPr lang="en-US" sz="1600" dirty="0"/>
          </a:p>
          <a:p>
            <a:r>
              <a:rPr lang="en-US" sz="1600" dirty="0" err="1"/>
              <a:t>Tipos</a:t>
            </a:r>
            <a:r>
              <a:rPr lang="en-US" sz="1600" dirty="0"/>
              <a:t> de </a:t>
            </a:r>
            <a:r>
              <a:rPr lang="en-US" sz="1600" dirty="0" err="1"/>
              <a:t>datos</a:t>
            </a:r>
            <a:r>
              <a:rPr lang="en-US" sz="1600" dirty="0"/>
              <a:t> </a:t>
            </a:r>
            <a:r>
              <a:rPr lang="en-US" sz="1600" dirty="0" err="1"/>
              <a:t>básicos</a:t>
            </a:r>
            <a:endParaRPr lang="en-US"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p:txBody>
      </p:sp>
      <p:graphicFrame>
        <p:nvGraphicFramePr>
          <p:cNvPr id="10" name="Table 9">
            <a:extLst>
              <a:ext uri="{FF2B5EF4-FFF2-40B4-BE49-F238E27FC236}">
                <a16:creationId xmlns:a16="http://schemas.microsoft.com/office/drawing/2014/main" id="{89FAAE71-94EE-49A5-E5C5-9C21FF93F88E}"/>
              </a:ext>
            </a:extLst>
          </p:cNvPr>
          <p:cNvGraphicFramePr>
            <a:graphicFrameLocks noGrp="1"/>
          </p:cNvGraphicFramePr>
          <p:nvPr>
            <p:extLst>
              <p:ext uri="{D42A27DB-BD31-4B8C-83A1-F6EECF244321}">
                <p14:modId xmlns:p14="http://schemas.microsoft.com/office/powerpoint/2010/main" val="1805923816"/>
              </p:ext>
            </p:extLst>
          </p:nvPr>
        </p:nvGraphicFramePr>
        <p:xfrm>
          <a:off x="971600" y="3242022"/>
          <a:ext cx="6984776" cy="1828800"/>
        </p:xfrm>
        <a:graphic>
          <a:graphicData uri="http://schemas.openxmlformats.org/drawingml/2006/table">
            <a:tbl>
              <a:tblPr/>
              <a:tblGrid>
                <a:gridCol w="911058">
                  <a:extLst>
                    <a:ext uri="{9D8B030D-6E8A-4147-A177-3AD203B41FA5}">
                      <a16:colId xmlns:a16="http://schemas.microsoft.com/office/drawing/2014/main" val="4124483069"/>
                    </a:ext>
                  </a:extLst>
                </a:gridCol>
                <a:gridCol w="3010740">
                  <a:extLst>
                    <a:ext uri="{9D8B030D-6E8A-4147-A177-3AD203B41FA5}">
                      <a16:colId xmlns:a16="http://schemas.microsoft.com/office/drawing/2014/main" val="2992663144"/>
                    </a:ext>
                  </a:extLst>
                </a:gridCol>
                <a:gridCol w="3062978">
                  <a:extLst>
                    <a:ext uri="{9D8B030D-6E8A-4147-A177-3AD203B41FA5}">
                      <a16:colId xmlns:a16="http://schemas.microsoft.com/office/drawing/2014/main" val="102581522"/>
                    </a:ext>
                  </a:extLst>
                </a:gridCol>
              </a:tblGrid>
              <a:tr h="0">
                <a:tc>
                  <a:txBody>
                    <a:bodyPr/>
                    <a:lstStyle/>
                    <a:p>
                      <a:pPr algn="l" fontAlgn="b"/>
                      <a:r>
                        <a:rPr lang="es-PY" b="1" dirty="0"/>
                        <a:t>Tipo</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s-PY" b="1" dirty="0">
                          <a:effectLst/>
                        </a:rPr>
                        <a:t>Descripción</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b"/>
                      <a:r>
                        <a:rPr lang="es-PY" b="1" dirty="0">
                          <a:effectLst/>
                        </a:rPr>
                        <a:t>Ejemplo</a:t>
                      </a:r>
                    </a:p>
                  </a:txBody>
                  <a:tcPr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18838013"/>
                  </a:ext>
                </a:extLst>
              </a:tr>
              <a:tr h="0">
                <a:tc>
                  <a:txBody>
                    <a:bodyPr/>
                    <a:lstStyle/>
                    <a:p>
                      <a:pPr algn="l" fontAlgn="t"/>
                      <a:r>
                        <a:rPr lang="es-PY" dirty="0" err="1">
                          <a:effectLst/>
                        </a:rPr>
                        <a:t>int</a:t>
                      </a:r>
                      <a:endParaRPr lang="es-PY"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s-PY" dirty="0">
                          <a:effectLst/>
                        </a:rPr>
                        <a:t>Valores enteros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s-PY" dirty="0">
                          <a:effectLst/>
                        </a:rPr>
                        <a:t>4</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807742627"/>
                  </a:ext>
                </a:extLst>
              </a:tr>
              <a:tr h="0">
                <a:tc>
                  <a:txBody>
                    <a:bodyPr/>
                    <a:lstStyle/>
                    <a:p>
                      <a:pPr algn="l" fontAlgn="t"/>
                      <a:r>
                        <a:rPr lang="es-PY" dirty="0" err="1">
                          <a:effectLst/>
                        </a:rPr>
                        <a:t>float</a:t>
                      </a:r>
                      <a:endParaRPr lang="es-PY"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s-PY" dirty="0">
                          <a:effectLst/>
                        </a:rPr>
                        <a:t>Decimales</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s-PY" dirty="0">
                          <a:effectLst/>
                        </a:rPr>
                        <a:t>3.1415</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26085891"/>
                  </a:ext>
                </a:extLst>
              </a:tr>
              <a:tr h="0">
                <a:tc>
                  <a:txBody>
                    <a:bodyPr/>
                    <a:lstStyle/>
                    <a:p>
                      <a:pPr algn="l" fontAlgn="t"/>
                      <a:r>
                        <a:rPr lang="es-PY" dirty="0" err="1">
                          <a:effectLst/>
                        </a:rPr>
                        <a:t>str</a:t>
                      </a:r>
                      <a:endParaRPr lang="es-PY" dirty="0">
                        <a:effectLst/>
                      </a:endParaRP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s-PY" dirty="0">
                          <a:effectLst/>
                        </a:rPr>
                        <a:t>Cadenas de texto</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s-PY" dirty="0">
                          <a:effectLst/>
                        </a:rPr>
                        <a:t>'Hot'</a:t>
                      </a:r>
                    </a:p>
                  </a:txBody>
                  <a:tcPr>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39551919"/>
                  </a:ext>
                </a:extLst>
              </a:tr>
              <a:tr h="0">
                <a:tc>
                  <a:txBody>
                    <a:bodyPr/>
                    <a:lstStyle/>
                    <a:p>
                      <a:pPr algn="l" fontAlgn="t"/>
                      <a:r>
                        <a:rPr lang="es-PY" dirty="0" err="1">
                          <a:effectLst/>
                        </a:rPr>
                        <a:t>bool</a:t>
                      </a:r>
                      <a:endParaRPr lang="es-PY" dirty="0">
                        <a:effectLst/>
                      </a:endParaRP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algn="l" fontAlgn="t"/>
                      <a:r>
                        <a:rPr lang="es-PY" dirty="0">
                          <a:effectLst/>
                        </a:rPr>
                        <a:t>True/false – Verdadero/Falso</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algn="ctr" fontAlgn="t"/>
                      <a:r>
                        <a:rPr lang="es-PY" dirty="0">
                          <a:effectLst/>
                        </a:rPr>
                        <a:t>True</a:t>
                      </a:r>
                    </a:p>
                  </a:txBody>
                  <a:tcPr>
                    <a:lnL>
                      <a:noFill/>
                    </a:lnL>
                    <a:lnR>
                      <a:noFill/>
                    </a:lnR>
                    <a:lnT w="9525"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784061319"/>
                  </a:ext>
                </a:extLst>
              </a:tr>
            </a:tbl>
          </a:graphicData>
        </a:graphic>
      </p:graphicFrame>
    </p:spTree>
    <p:extLst>
      <p:ext uri="{BB962C8B-B14F-4D97-AF65-F5344CB8AC3E}">
        <p14:creationId xmlns:p14="http://schemas.microsoft.com/office/powerpoint/2010/main" val="2244915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7200" y="-214195"/>
            <a:ext cx="9073008"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2.1 Repaso de Python: Estructuras de datos</a:t>
            </a:r>
          </a:p>
        </p:txBody>
      </p:sp>
      <p:sp>
        <p:nvSpPr>
          <p:cNvPr id="3" name="TextBox 2">
            <a:extLst>
              <a:ext uri="{FF2B5EF4-FFF2-40B4-BE49-F238E27FC236}">
                <a16:creationId xmlns:a16="http://schemas.microsoft.com/office/drawing/2014/main" id="{41A2E531-C17B-64CE-19CB-C68F8EEF2ACC}"/>
              </a:ext>
            </a:extLst>
          </p:cNvPr>
          <p:cNvSpPr txBox="1"/>
          <p:nvPr/>
        </p:nvSpPr>
        <p:spPr>
          <a:xfrm>
            <a:off x="257200" y="980728"/>
            <a:ext cx="8886800" cy="3293209"/>
          </a:xfrm>
          <a:prstGeom prst="rect">
            <a:avLst/>
          </a:prstGeom>
          <a:noFill/>
        </p:spPr>
        <p:txBody>
          <a:bodyPr wrap="square" rtlCol="0">
            <a:spAutoFit/>
          </a:bodyPr>
          <a:lstStyle/>
          <a:p>
            <a:endParaRPr lang="en-US" sz="1600" dirty="0"/>
          </a:p>
          <a:p>
            <a:r>
              <a:rPr lang="en-US" sz="1600" dirty="0" err="1"/>
              <a:t>Estructuras</a:t>
            </a:r>
            <a:r>
              <a:rPr lang="en-US" sz="1600" dirty="0"/>
              <a:t> de </a:t>
            </a:r>
            <a:r>
              <a:rPr lang="en-US" sz="1600" dirty="0" err="1"/>
              <a:t>datos</a:t>
            </a:r>
            <a:r>
              <a:rPr lang="en-US" sz="1600" dirty="0"/>
              <a:t>: </a:t>
            </a:r>
            <a:r>
              <a:rPr lang="es-PY" sz="1600" dirty="0"/>
              <a:t>son formas de organizar y almacenar datos de manera eficiente para su posterior manipulación</a:t>
            </a:r>
            <a:r>
              <a:rPr lang="en-US" sz="1600" dirty="0"/>
              <a:t> </a:t>
            </a:r>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p:txBody>
      </p:sp>
      <p:pic>
        <p:nvPicPr>
          <p:cNvPr id="5" name="Picture 4">
            <a:extLst>
              <a:ext uri="{FF2B5EF4-FFF2-40B4-BE49-F238E27FC236}">
                <a16:creationId xmlns:a16="http://schemas.microsoft.com/office/drawing/2014/main" id="{DA06180C-50A6-B83F-CCA2-0D8BD7B8E771}"/>
              </a:ext>
            </a:extLst>
          </p:cNvPr>
          <p:cNvPicPr>
            <a:picLocks noChangeAspect="1"/>
          </p:cNvPicPr>
          <p:nvPr/>
        </p:nvPicPr>
        <p:blipFill>
          <a:blip r:embed="rId2"/>
          <a:stretch>
            <a:fillRect/>
          </a:stretch>
        </p:blipFill>
        <p:spPr>
          <a:xfrm>
            <a:off x="1015888" y="2204864"/>
            <a:ext cx="7010400" cy="3552825"/>
          </a:xfrm>
          <a:prstGeom prst="rect">
            <a:avLst/>
          </a:prstGeom>
        </p:spPr>
      </p:pic>
      <p:sp>
        <p:nvSpPr>
          <p:cNvPr id="7" name="TextBox 6">
            <a:extLst>
              <a:ext uri="{FF2B5EF4-FFF2-40B4-BE49-F238E27FC236}">
                <a16:creationId xmlns:a16="http://schemas.microsoft.com/office/drawing/2014/main" id="{31DF4B0E-9D57-5F85-3F2D-519F6EE83186}"/>
              </a:ext>
            </a:extLst>
          </p:cNvPr>
          <p:cNvSpPr txBox="1"/>
          <p:nvPr/>
        </p:nvSpPr>
        <p:spPr>
          <a:xfrm>
            <a:off x="6693" y="6525344"/>
            <a:ext cx="6408712" cy="276999"/>
          </a:xfrm>
          <a:prstGeom prst="rect">
            <a:avLst/>
          </a:prstGeom>
          <a:noFill/>
        </p:spPr>
        <p:txBody>
          <a:bodyPr wrap="square">
            <a:spAutoFit/>
          </a:bodyPr>
          <a:lstStyle/>
          <a:p>
            <a:r>
              <a:rPr lang="es-PY" sz="1200" dirty="0"/>
              <a:t>https://thetapacademy.com/python-datastructures/</a:t>
            </a:r>
          </a:p>
        </p:txBody>
      </p:sp>
    </p:spTree>
    <p:extLst>
      <p:ext uri="{BB962C8B-B14F-4D97-AF65-F5344CB8AC3E}">
        <p14:creationId xmlns:p14="http://schemas.microsoft.com/office/powerpoint/2010/main" val="115348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600" y="-425653"/>
            <a:ext cx="8064896"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2.2 Repaso de Python: Clases</a:t>
            </a:r>
          </a:p>
        </p:txBody>
      </p:sp>
      <p:pic>
        <p:nvPicPr>
          <p:cNvPr id="5" name="Picture 4">
            <a:extLst>
              <a:ext uri="{FF2B5EF4-FFF2-40B4-BE49-F238E27FC236}">
                <a16:creationId xmlns:a16="http://schemas.microsoft.com/office/drawing/2014/main" id="{CADB5638-776E-83AC-4F2D-8380226BBF4D}"/>
              </a:ext>
            </a:extLst>
          </p:cNvPr>
          <p:cNvPicPr>
            <a:picLocks noChangeAspect="1"/>
          </p:cNvPicPr>
          <p:nvPr/>
        </p:nvPicPr>
        <p:blipFill>
          <a:blip r:embed="rId2"/>
          <a:stretch>
            <a:fillRect/>
          </a:stretch>
        </p:blipFill>
        <p:spPr>
          <a:xfrm>
            <a:off x="2748812" y="3461888"/>
            <a:ext cx="6266588" cy="3301751"/>
          </a:xfrm>
          <a:prstGeom prst="rect">
            <a:avLst/>
          </a:prstGeom>
        </p:spPr>
      </p:pic>
      <p:sp>
        <p:nvSpPr>
          <p:cNvPr id="3" name="TextBox 2">
            <a:extLst>
              <a:ext uri="{FF2B5EF4-FFF2-40B4-BE49-F238E27FC236}">
                <a16:creationId xmlns:a16="http://schemas.microsoft.com/office/drawing/2014/main" id="{41A2E531-C17B-64CE-19CB-C68F8EEF2ACC}"/>
              </a:ext>
            </a:extLst>
          </p:cNvPr>
          <p:cNvSpPr txBox="1"/>
          <p:nvPr/>
        </p:nvSpPr>
        <p:spPr>
          <a:xfrm>
            <a:off x="128600" y="476672"/>
            <a:ext cx="8886800" cy="5509200"/>
          </a:xfrm>
          <a:prstGeom prst="rect">
            <a:avLst/>
          </a:prstGeom>
          <a:noFill/>
        </p:spPr>
        <p:txBody>
          <a:bodyPr wrap="square" rtlCol="0">
            <a:spAutoFit/>
          </a:bodyPr>
          <a:lstStyle/>
          <a:p>
            <a:endParaRPr lang="en-US" sz="1600" dirty="0"/>
          </a:p>
          <a:p>
            <a:r>
              <a:rPr lang="en-US" sz="1600" dirty="0" err="1"/>
              <a:t>Características</a:t>
            </a:r>
            <a:r>
              <a:rPr lang="en-US" sz="1600" dirty="0"/>
              <a:t> de un </a:t>
            </a:r>
            <a:r>
              <a:rPr lang="en-US" sz="1600" dirty="0" err="1"/>
              <a:t>lenguaje</a:t>
            </a:r>
            <a:r>
              <a:rPr lang="en-US" sz="1600" dirty="0"/>
              <a:t> de </a:t>
            </a:r>
            <a:r>
              <a:rPr lang="en-US" sz="1600" dirty="0" err="1"/>
              <a:t>programación</a:t>
            </a:r>
            <a:r>
              <a:rPr lang="en-US" sz="1600" dirty="0"/>
              <a:t> </a:t>
            </a:r>
            <a:r>
              <a:rPr lang="en-US" sz="1600" dirty="0" err="1"/>
              <a:t>orientado</a:t>
            </a:r>
            <a:r>
              <a:rPr lang="en-US" sz="1600" dirty="0"/>
              <a:t> a </a:t>
            </a:r>
            <a:r>
              <a:rPr lang="en-US" sz="1600" dirty="0" err="1"/>
              <a:t>objetos</a:t>
            </a:r>
            <a:r>
              <a:rPr lang="en-US" sz="1600" dirty="0"/>
              <a:t> (OOP o POO):</a:t>
            </a:r>
          </a:p>
          <a:p>
            <a:endParaRPr lang="en-US" sz="1600" dirty="0"/>
          </a:p>
          <a:p>
            <a:r>
              <a:rPr lang="en-US" sz="1600" b="1" dirty="0" err="1"/>
              <a:t>Clase</a:t>
            </a:r>
            <a:r>
              <a:rPr lang="en-US" sz="1600" b="1" dirty="0"/>
              <a:t>: </a:t>
            </a:r>
            <a:r>
              <a:rPr lang="es-PY" sz="1600" dirty="0"/>
              <a:t>es una plantilla o un plano que define las propiedades y los comportamientos que tendrán los objetos creados a partir de ella. Una clase puede considerarse como un molde que describe cómo se deben crear los objetos y qué pueden hacer.</a:t>
            </a:r>
          </a:p>
          <a:p>
            <a:endParaRPr lang="es-PY" sz="1600" dirty="0"/>
          </a:p>
          <a:p>
            <a:r>
              <a:rPr lang="es-PY" sz="1600" b="1" dirty="0"/>
              <a:t>¿Por qué clases? </a:t>
            </a:r>
          </a:p>
          <a:p>
            <a:pPr marL="285750" indent="-285750">
              <a:buFont typeface="Arial" panose="020B0604020202020204" pitchFamily="34" charset="0"/>
              <a:buChar char="•"/>
            </a:pPr>
            <a:r>
              <a:rPr lang="es-ES" sz="1600" dirty="0"/>
              <a:t>Hace que el código sea 'modular’.</a:t>
            </a:r>
          </a:p>
          <a:p>
            <a:pPr marL="285750" indent="-285750">
              <a:buFont typeface="Arial" panose="020B0604020202020204" pitchFamily="34" charset="0"/>
              <a:buChar char="•"/>
            </a:pPr>
            <a:r>
              <a:rPr lang="es-ES" sz="1600" dirty="0"/>
              <a:t>Las clases pueden ser reutilizadas y mejoradas por otras clases.</a:t>
            </a:r>
          </a:p>
          <a:p>
            <a:pPr marL="285750" indent="-285750">
              <a:buFont typeface="Arial" panose="020B0604020202020204" pitchFamily="34" charset="0"/>
              <a:buChar char="•"/>
            </a:pPr>
            <a:r>
              <a:rPr lang="es-ES" sz="1600" dirty="0"/>
              <a:t>Las clases nos permiten evitar la duplicación de código</a:t>
            </a:r>
          </a:p>
          <a:p>
            <a:pPr marL="285750" indent="-285750">
              <a:buFont typeface="Arial" panose="020B0604020202020204" pitchFamily="34" charset="0"/>
              <a:buChar char="•"/>
            </a:pPr>
            <a:r>
              <a:rPr lang="es-ES" sz="1600" dirty="0"/>
              <a:t>Oculta el detalle de implementación del usuario de la clase</a:t>
            </a:r>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a:p>
            <a:endParaRPr lang="es-PY" sz="1600" dirty="0"/>
          </a:p>
        </p:txBody>
      </p:sp>
      <p:sp>
        <p:nvSpPr>
          <p:cNvPr id="7" name="TextBox 6">
            <a:extLst>
              <a:ext uri="{FF2B5EF4-FFF2-40B4-BE49-F238E27FC236}">
                <a16:creationId xmlns:a16="http://schemas.microsoft.com/office/drawing/2014/main" id="{622F5AE8-A199-B830-18E2-26A1AAC447D5}"/>
              </a:ext>
            </a:extLst>
          </p:cNvPr>
          <p:cNvSpPr txBox="1"/>
          <p:nvPr/>
        </p:nvSpPr>
        <p:spPr>
          <a:xfrm>
            <a:off x="77688" y="6486640"/>
            <a:ext cx="5412769" cy="276999"/>
          </a:xfrm>
          <a:prstGeom prst="rect">
            <a:avLst/>
          </a:prstGeom>
          <a:noFill/>
        </p:spPr>
        <p:txBody>
          <a:bodyPr wrap="square">
            <a:spAutoFit/>
          </a:bodyPr>
          <a:lstStyle/>
          <a:p>
            <a:r>
              <a:rPr lang="es-PY" sz="1200" dirty="0"/>
              <a:t>https://aprendepython.es/core/modularity/oop/</a:t>
            </a:r>
          </a:p>
        </p:txBody>
      </p:sp>
    </p:spTree>
    <p:extLst>
      <p:ext uri="{BB962C8B-B14F-4D97-AF65-F5344CB8AC3E}">
        <p14:creationId xmlns:p14="http://schemas.microsoft.com/office/powerpoint/2010/main" val="159721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2E531-C17B-64CE-19CB-C68F8EEF2ACC}"/>
              </a:ext>
            </a:extLst>
          </p:cNvPr>
          <p:cNvSpPr txBox="1"/>
          <p:nvPr/>
        </p:nvSpPr>
        <p:spPr>
          <a:xfrm>
            <a:off x="431540" y="836712"/>
            <a:ext cx="8280920" cy="646331"/>
          </a:xfrm>
          <a:prstGeom prst="rect">
            <a:avLst/>
          </a:prstGeom>
          <a:noFill/>
        </p:spPr>
        <p:txBody>
          <a:bodyPr wrap="square" rtlCol="0">
            <a:spAutoFit/>
          </a:bodyPr>
          <a:lstStyle/>
          <a:p>
            <a:endParaRPr lang="es-PY" dirty="0"/>
          </a:p>
          <a:p>
            <a:endParaRPr lang="en-US" dirty="0"/>
          </a:p>
        </p:txBody>
      </p:sp>
      <p:sp>
        <p:nvSpPr>
          <p:cNvPr id="5" name="TextBox 4">
            <a:extLst>
              <a:ext uri="{FF2B5EF4-FFF2-40B4-BE49-F238E27FC236}">
                <a16:creationId xmlns:a16="http://schemas.microsoft.com/office/drawing/2014/main" id="{9290703A-E1EA-339A-7C48-C88B81CC78AF}"/>
              </a:ext>
            </a:extLst>
          </p:cNvPr>
          <p:cNvSpPr txBox="1"/>
          <p:nvPr/>
        </p:nvSpPr>
        <p:spPr>
          <a:xfrm>
            <a:off x="301216" y="1059294"/>
            <a:ext cx="8352928" cy="3293209"/>
          </a:xfrm>
          <a:prstGeom prst="rect">
            <a:avLst/>
          </a:prstGeom>
          <a:noFill/>
        </p:spPr>
        <p:txBody>
          <a:bodyPr wrap="square">
            <a:spAutoFit/>
          </a:bodyPr>
          <a:lstStyle/>
          <a:p>
            <a:endParaRPr lang="en-US" sz="1600" dirty="0"/>
          </a:p>
          <a:p>
            <a:r>
              <a:rPr lang="es-PY" sz="1600" dirty="0"/>
              <a:t>Una </a:t>
            </a:r>
            <a:r>
              <a:rPr lang="es-PY" sz="1600" b="1" dirty="0"/>
              <a:t>clase</a:t>
            </a:r>
            <a:r>
              <a:rPr lang="es-PY" sz="1600" dirty="0"/>
              <a:t> puede ser pensada como una plantilla (</a:t>
            </a:r>
            <a:r>
              <a:rPr lang="es-PY" sz="1600" dirty="0">
                <a:hlinkClick r:id="rId2"/>
              </a:rPr>
              <a:t>Acceder a la práctica en </a:t>
            </a:r>
            <a:r>
              <a:rPr lang="es-PY" sz="1600" dirty="0" err="1">
                <a:hlinkClick r:id="rId2"/>
              </a:rPr>
              <a:t>cobab</a:t>
            </a:r>
            <a:r>
              <a:rPr lang="es-PY" sz="1600" dirty="0"/>
              <a:t>)</a:t>
            </a:r>
          </a:p>
          <a:p>
            <a:r>
              <a:rPr lang="es-PY" sz="1600" dirty="0"/>
              <a:t>La misma puede contener ciertas </a:t>
            </a:r>
            <a:r>
              <a:rPr lang="es-PY" sz="1600" b="1" dirty="0"/>
              <a:t>propiedades o atributos y funciones</a:t>
            </a:r>
          </a:p>
          <a:p>
            <a:r>
              <a:rPr lang="es-PY" sz="1600" b="1" dirty="0"/>
              <a:t>Ejemplo:</a:t>
            </a:r>
          </a:p>
          <a:p>
            <a:endParaRPr lang="es-PY" sz="1600" b="1" dirty="0"/>
          </a:p>
          <a:p>
            <a:r>
              <a:rPr lang="es-PY" sz="1600" b="1" dirty="0"/>
              <a:t>La clase bici()</a:t>
            </a:r>
          </a:p>
          <a:p>
            <a:pPr marL="285750" indent="-285750">
              <a:buFont typeface="Arial" panose="020B0604020202020204" pitchFamily="34" charset="0"/>
              <a:buChar char="•"/>
            </a:pPr>
            <a:r>
              <a:rPr lang="es-PY" sz="1600" dirty="0"/>
              <a:t>Un plano para construir una bicicleta, sus características y funciones.</a:t>
            </a:r>
          </a:p>
          <a:p>
            <a:pPr marL="285750" indent="-285750">
              <a:buFont typeface="Arial" panose="020B0604020202020204" pitchFamily="34" charset="0"/>
              <a:buChar char="•"/>
            </a:pPr>
            <a:r>
              <a:rPr lang="es-PY" sz="1600" dirty="0"/>
              <a:t>La clase bici() acepta o recibe 3 parámetros: </a:t>
            </a:r>
            <a:r>
              <a:rPr lang="es-PY" sz="1600" dirty="0" err="1"/>
              <a:t>tipo_sillin</a:t>
            </a:r>
            <a:r>
              <a:rPr lang="es-PY" sz="1600" dirty="0"/>
              <a:t>, </a:t>
            </a:r>
            <a:r>
              <a:rPr lang="es-PY" sz="1600" dirty="0" err="1"/>
              <a:t>num_radios</a:t>
            </a:r>
            <a:r>
              <a:rPr lang="es-PY" sz="1600" dirty="0"/>
              <a:t> y </a:t>
            </a:r>
            <a:r>
              <a:rPr lang="es-PY" sz="1600" dirty="0" err="1"/>
              <a:t>diam_rueda</a:t>
            </a:r>
            <a:endParaRPr lang="es-PY" sz="1600" dirty="0"/>
          </a:p>
          <a:p>
            <a:pPr marL="285750" indent="-285750">
              <a:buFont typeface="Arial" panose="020B0604020202020204" pitchFamily="34" charset="0"/>
              <a:buChar char="•"/>
            </a:pPr>
            <a:r>
              <a:rPr lang="es-PY" sz="1600" dirty="0"/>
              <a:t>La clase bici() tiene sus funciones que operan la bicicleta: girar(), frenar(), pedalear()</a:t>
            </a:r>
          </a:p>
          <a:p>
            <a:endParaRPr lang="es-PY" sz="1600" dirty="0"/>
          </a:p>
          <a:p>
            <a:endParaRPr lang="es-PY" sz="1600" b="1" dirty="0"/>
          </a:p>
          <a:p>
            <a:endParaRPr lang="es-PY" sz="1600" dirty="0"/>
          </a:p>
          <a:p>
            <a:endParaRPr lang="en-US" sz="1600" dirty="0"/>
          </a:p>
        </p:txBody>
      </p:sp>
      <p:pic>
        <p:nvPicPr>
          <p:cNvPr id="7" name="Picture 6">
            <a:extLst>
              <a:ext uri="{FF2B5EF4-FFF2-40B4-BE49-F238E27FC236}">
                <a16:creationId xmlns:a16="http://schemas.microsoft.com/office/drawing/2014/main" id="{06054345-6425-85A3-9417-C0058000D117}"/>
              </a:ext>
            </a:extLst>
          </p:cNvPr>
          <p:cNvPicPr>
            <a:picLocks noChangeAspect="1"/>
          </p:cNvPicPr>
          <p:nvPr/>
        </p:nvPicPr>
        <p:blipFill>
          <a:blip r:embed="rId3"/>
          <a:stretch>
            <a:fillRect/>
          </a:stretch>
        </p:blipFill>
        <p:spPr>
          <a:xfrm>
            <a:off x="1774591" y="3452935"/>
            <a:ext cx="5594818" cy="3186614"/>
          </a:xfrm>
          <a:prstGeom prst="rect">
            <a:avLst/>
          </a:prstGeom>
        </p:spPr>
      </p:pic>
      <p:sp>
        <p:nvSpPr>
          <p:cNvPr id="11" name="TextBox 10">
            <a:extLst>
              <a:ext uri="{FF2B5EF4-FFF2-40B4-BE49-F238E27FC236}">
                <a16:creationId xmlns:a16="http://schemas.microsoft.com/office/drawing/2014/main" id="{DBF0FCAE-D938-A9D5-1367-05FD8B0BAF16}"/>
              </a:ext>
            </a:extLst>
          </p:cNvPr>
          <p:cNvSpPr txBox="1"/>
          <p:nvPr/>
        </p:nvSpPr>
        <p:spPr>
          <a:xfrm>
            <a:off x="201318" y="6581001"/>
            <a:ext cx="5814392" cy="276999"/>
          </a:xfrm>
          <a:prstGeom prst="rect">
            <a:avLst/>
          </a:prstGeom>
          <a:noFill/>
        </p:spPr>
        <p:txBody>
          <a:bodyPr wrap="square">
            <a:spAutoFit/>
          </a:bodyPr>
          <a:lstStyle/>
          <a:p>
            <a:r>
              <a:rPr lang="es-PY" sz="1200" dirty="0"/>
              <a:t>https://aprendepython.es/core/modularity/oop/</a:t>
            </a:r>
          </a:p>
        </p:txBody>
      </p:sp>
      <p:sp>
        <p:nvSpPr>
          <p:cNvPr id="8" name="Título 1">
            <a:extLst>
              <a:ext uri="{FF2B5EF4-FFF2-40B4-BE49-F238E27FC236}">
                <a16:creationId xmlns:a16="http://schemas.microsoft.com/office/drawing/2014/main" id="{DD3007FE-7E30-44FA-B66F-5CC85275792F}"/>
              </a:ext>
            </a:extLst>
          </p:cNvPr>
          <p:cNvSpPr>
            <a:spLocks noGrp="1"/>
          </p:cNvSpPr>
          <p:nvPr>
            <p:ph type="title"/>
          </p:nvPr>
        </p:nvSpPr>
        <p:spPr>
          <a:xfrm>
            <a:off x="309938" y="-235273"/>
            <a:ext cx="8532846" cy="1651404"/>
          </a:xfrm>
        </p:spPr>
        <p:txBody>
          <a:bodyPr>
            <a:normAutofit/>
          </a:bodyPr>
          <a:lstStyle/>
          <a:p>
            <a:pPr algn="l"/>
            <a:r>
              <a:rPr lang="es-MX" sz="3500" b="1" dirty="0">
                <a:solidFill>
                  <a:schemeClr val="tx2"/>
                </a:solidFill>
                <a:latin typeface="Arial" panose="020B0604020202020204" pitchFamily="34" charset="0"/>
                <a:cs typeface="Arial" panose="020B0604020202020204" pitchFamily="34" charset="0"/>
              </a:rPr>
              <a:t>2.3 Repaso de Python: Clases, objetos, atributos, métodos y otros</a:t>
            </a:r>
          </a:p>
        </p:txBody>
      </p:sp>
    </p:spTree>
    <p:extLst>
      <p:ext uri="{BB962C8B-B14F-4D97-AF65-F5344CB8AC3E}">
        <p14:creationId xmlns:p14="http://schemas.microsoft.com/office/powerpoint/2010/main" val="10855264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14947</TotalTime>
  <Words>3913</Words>
  <Application>Microsoft Office PowerPoint</Application>
  <PresentationFormat>On-screen Show (4:3)</PresentationFormat>
  <Paragraphs>374</Paragraphs>
  <Slides>47</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Courier New</vt:lpstr>
      <vt:lpstr>Google Sans</vt:lpstr>
      <vt:lpstr>IBM Plex Sans</vt:lpstr>
      <vt:lpstr>Lato</vt:lpstr>
      <vt:lpstr>Roboto</vt:lpstr>
      <vt:lpstr>Segoe UI</vt:lpstr>
      <vt:lpstr>Segoe UI Web (West European)</vt:lpstr>
      <vt:lpstr>Tema de Office</vt:lpstr>
      <vt:lpstr>PowerPoint Presentation</vt:lpstr>
      <vt:lpstr>Contenido del curso</vt:lpstr>
      <vt:lpstr>Introducción</vt:lpstr>
      <vt:lpstr>Objetivo del curso</vt:lpstr>
      <vt:lpstr>1. QGIS, QT, Python y PYQGIS</vt:lpstr>
      <vt:lpstr>2. Repaso de Python: Tipos de datos básicos</vt:lpstr>
      <vt:lpstr>2.1 Repaso de Python: Estructuras de datos</vt:lpstr>
      <vt:lpstr>2.2 Repaso de Python: Clases</vt:lpstr>
      <vt:lpstr>2.3 Repaso de Python: Clases, objetos, atributos, métodos y otros</vt:lpstr>
      <vt:lpstr>2.3 Repaso de Python: Clases, objetos, atributos, métodos y otros</vt:lpstr>
      <vt:lpstr>2.3.1 Repaso de Python: Clases  - Atributos de instancia</vt:lpstr>
      <vt:lpstr>2.3.2 Repaso de Python: Clases  - Atributos de clase</vt:lpstr>
      <vt:lpstr>2.3.3 Repaso de Python: Clases   Herencia</vt:lpstr>
      <vt:lpstr>3. PyQGIS</vt:lpstr>
      <vt:lpstr>3.1 Acceso a PYQGIS: Consola</vt:lpstr>
      <vt:lpstr>PowerPoint Presentation</vt:lpstr>
      <vt:lpstr>PowerPoint Presentation</vt:lpstr>
      <vt:lpstr>3.4 Acceso a PYQGIS: IDE </vt:lpstr>
      <vt:lpstr>3.5 Módulos de PYQGIS y Librerias</vt:lpstr>
      <vt:lpstr>3.5 Módulos de PYQGIS y Librerias</vt:lpstr>
      <vt:lpstr>3.6 Módulos de PYQGIS y Librerias</vt:lpstr>
      <vt:lpstr>4. Estructura de PYQGIS y como utilizarlo: Herencia en PYQGIS </vt:lpstr>
      <vt:lpstr>4. Estructura de PYQGIS y como utilizarlo: Herencia en PYQGIS </vt:lpstr>
      <vt:lpstr>4. Estructura de PYQGIS y como utilizarlo: Buscando en la API</vt:lpstr>
      <vt:lpstr>4.1 Importación de archivos vectoriales:</vt:lpstr>
      <vt:lpstr>4.2 Importación de archivos raster:</vt:lpstr>
      <vt:lpstr>4.3 Instancia QgsProject:</vt:lpstr>
      <vt:lpstr>4.3.1 Instancia QgsProject: Recuperando capas con QgsProject</vt:lpstr>
      <vt:lpstr>4.3.2 Instancia QgsProject: Recuperando capas con QgsLayerTreeGroup</vt:lpstr>
      <vt:lpstr>5. Usar las capas ráster</vt:lpstr>
      <vt:lpstr>5.1 Usar las capas ráster</vt:lpstr>
      <vt:lpstr>6. Usar las capas capas vectoriales</vt:lpstr>
      <vt:lpstr>6.2 Iterando sobre la capa vectorial</vt:lpstr>
      <vt:lpstr>6.3 Seleccionando objetos espaciales</vt:lpstr>
      <vt:lpstr>6.4 Exportando vectores</vt:lpstr>
      <vt:lpstr>7. Usando el modelador gráfico</vt:lpstr>
      <vt:lpstr>7.1 Usando el modelador gráfico</vt:lpstr>
      <vt:lpstr>7.2.1 Usando el modelador gráfico</vt:lpstr>
      <vt:lpstr>7.2.2 Usando el modelador gráfico</vt:lpstr>
      <vt:lpstr>7.2.3 Usando el modelador gráfico</vt:lpstr>
      <vt:lpstr>7.2.4 Usando el modelador gráfico</vt:lpstr>
      <vt:lpstr>7.2.5 Usando el modelador gráfico</vt:lpstr>
      <vt:lpstr>7.2.5 Usando el modelador gráfico</vt:lpstr>
      <vt:lpstr>7.2.6 Ejercicios</vt:lpstr>
      <vt:lpstr>8. Documentación y Bibliografía</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Hipótesis Estadística</dc:title>
  <dc:creator>HP M6</dc:creator>
  <cp:lastModifiedBy>Carlos Antonio Giménez Larrosa</cp:lastModifiedBy>
  <cp:revision>300</cp:revision>
  <dcterms:created xsi:type="dcterms:W3CDTF">2017-08-29T20:23:15Z</dcterms:created>
  <dcterms:modified xsi:type="dcterms:W3CDTF">2023-07-07T16:41:10Z</dcterms:modified>
</cp:coreProperties>
</file>