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68" r:id="rId2"/>
    <p:sldId id="533" r:id="rId3"/>
    <p:sldId id="534" r:id="rId4"/>
    <p:sldId id="535" r:id="rId5"/>
    <p:sldId id="536" r:id="rId6"/>
    <p:sldId id="264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DAVID BENAVIDES SANCHEZ" initials="DDBS" lastIdx="1" clrIdx="0">
    <p:extLst>
      <p:ext uri="{19B8F6BF-5375-455C-9EA6-DF929625EA0E}">
        <p15:presenceInfo xmlns:p15="http://schemas.microsoft.com/office/powerpoint/2012/main" userId="DANIEL DAVID BENAVIDES SANCH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A00"/>
    <a:srgbClr val="FFFFFF"/>
    <a:srgbClr val="766363"/>
    <a:srgbClr val="FFF5EA"/>
    <a:srgbClr val="00324D"/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A0472C-E42D-409B-8C27-DB2E802EEC81}" v="33" dt="2022-10-19T17:09:15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04"/>
    <p:restoredTop sz="86369"/>
  </p:normalViewPr>
  <p:slideViewPr>
    <p:cSldViewPr snapToGrid="0">
      <p:cViewPr varScale="1">
        <p:scale>
          <a:sx n="63" d="100"/>
          <a:sy n="63" d="100"/>
        </p:scale>
        <p:origin x="92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28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8/09/2023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8/09/2023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892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FF890D-F3AC-9928-32A3-F179DB21A0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4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8/09/2023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es.wikipedia.org/wiki/CRUD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869942" y="2201317"/>
            <a:ext cx="6453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001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Consumo API Rest</a:t>
            </a:r>
            <a:endParaRPr lang="es-ES" sz="4000" b="1" dirty="0">
              <a:solidFill>
                <a:schemeClr val="tx1">
                  <a:lumMod val="75000"/>
                  <a:lumOff val="25000"/>
                </a:schemeClr>
              </a:solidFill>
              <a:latin typeface="Work Sans" pitchFamily="2" charset="77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064021" y="3578275"/>
            <a:ext cx="6065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001" sz="3600" b="1" dirty="0">
                <a:solidFill>
                  <a:srgbClr val="38AA00"/>
                </a:solidFill>
                <a:latin typeface="Work Sans" pitchFamily="2" charset="77"/>
              </a:rPr>
              <a:t>Instructor:</a:t>
            </a:r>
          </a:p>
          <a:p>
            <a:pPr algn="ctr"/>
            <a:r>
              <a:rPr lang="en-001" sz="3600" b="1" dirty="0">
                <a:solidFill>
                  <a:srgbClr val="00324D"/>
                </a:solidFill>
                <a:latin typeface="Work Sans" pitchFamily="2" charset="77"/>
              </a:rPr>
              <a:t>Carlos Daniel Gomez Daza</a:t>
            </a:r>
            <a:endParaRPr lang="es-ES" sz="3600" b="1" dirty="0">
              <a:solidFill>
                <a:srgbClr val="00324D"/>
              </a:solidFill>
              <a:latin typeface="Work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1D880-FC17-3789-2435-5FF7492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</p:spPr>
        <p:txBody>
          <a:bodyPr/>
          <a:lstStyle/>
          <a:p>
            <a:r>
              <a:rPr lang="en-001" dirty="0" smtClean="0">
                <a:solidFill>
                  <a:schemeClr val="bg1"/>
                </a:solidFill>
                <a:latin typeface="Work Sans Medium" pitchFamily="2" charset="77"/>
              </a:rPr>
              <a:t>Que es una API? </a:t>
            </a:r>
            <a:endParaRPr lang="es-CO" dirty="0">
              <a:solidFill>
                <a:schemeClr val="bg1"/>
              </a:solidFill>
              <a:latin typeface="Work Sans Medium" pitchFamily="2" charset="77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55320" y="186737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1" dirty="0">
                <a:solidFill>
                  <a:srgbClr val="333333"/>
                </a:solidFill>
                <a:latin typeface="Helvetica Neue"/>
              </a:rPr>
              <a:t>Qué es una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33333"/>
                </a:solidFill>
                <a:latin typeface="Helvetica Neue"/>
              </a:rPr>
              <a:t>Es una forma de describir la forma en que los programas o los sitios webs intercambian datos.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33333"/>
                </a:solidFill>
                <a:latin typeface="Helvetica Neue"/>
              </a:rPr>
              <a:t>El formato de intercambio de datos normalmente es </a:t>
            </a:r>
            <a:r>
              <a:rPr lang="es-ES" b="1" dirty="0">
                <a:solidFill>
                  <a:srgbClr val="333333"/>
                </a:solidFill>
                <a:latin typeface="Helvetica Neue"/>
              </a:rPr>
              <a:t>JSON</a:t>
            </a:r>
            <a:r>
              <a:rPr lang="es-ES" dirty="0">
                <a:solidFill>
                  <a:srgbClr val="333333"/>
                </a:solidFill>
                <a:latin typeface="Helvetica Neue"/>
              </a:rPr>
              <a:t> o XML.</a:t>
            </a:r>
            <a:endParaRPr lang="es-E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55320" y="395391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1" dirty="0">
                <a:solidFill>
                  <a:srgbClr val="333333"/>
                </a:solidFill>
                <a:latin typeface="Helvetica Neue"/>
              </a:rPr>
              <a:t>¿Para qué necesitamos una API?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33333"/>
                </a:solidFill>
                <a:latin typeface="Helvetica Neue"/>
              </a:rPr>
              <a:t>Ofrecer datos a aplicaciones que se ejecutan en un </a:t>
            </a:r>
            <a:r>
              <a:rPr lang="es-ES" dirty="0" err="1">
                <a:solidFill>
                  <a:srgbClr val="333333"/>
                </a:solidFill>
                <a:latin typeface="Helvetica Neue"/>
              </a:rPr>
              <a:t>movil</a:t>
            </a:r>
            <a:endParaRPr lang="es-ES" dirty="0">
              <a:solidFill>
                <a:srgbClr val="333333"/>
              </a:solidFill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33333"/>
                </a:solidFill>
                <a:latin typeface="Helvetica Neue"/>
              </a:rPr>
              <a:t>Ofrecer datos a otros desarrolladores con un formato más o menos estándar.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33333"/>
                </a:solidFill>
                <a:latin typeface="Helvetica Neue"/>
              </a:rPr>
              <a:t>Ofrecer datos a nuestra propia web/aplicación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333333"/>
                </a:solidFill>
                <a:latin typeface="Helvetica Neue"/>
              </a:rPr>
              <a:t>Consumir datos</a:t>
            </a:r>
            <a:r>
              <a:rPr lang="es-ES" dirty="0">
                <a:solidFill>
                  <a:srgbClr val="333333"/>
                </a:solidFill>
                <a:latin typeface="Helvetica Neue"/>
              </a:rPr>
              <a:t> de otras aplicaciones o sitios Web</a:t>
            </a:r>
            <a:endParaRPr lang="es-E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320" y="2552224"/>
            <a:ext cx="5120641" cy="254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2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1D880-FC17-3789-2435-5FF7492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</p:spPr>
        <p:txBody>
          <a:bodyPr/>
          <a:lstStyle/>
          <a:p>
            <a:r>
              <a:rPr lang="en-001" dirty="0" smtClean="0">
                <a:solidFill>
                  <a:schemeClr val="bg1"/>
                </a:solidFill>
                <a:latin typeface="Work Sans Medium" pitchFamily="2" charset="77"/>
              </a:rPr>
              <a:t> </a:t>
            </a:r>
            <a:r>
              <a:rPr lang="es-ES" dirty="0">
                <a:solidFill>
                  <a:schemeClr val="bg1"/>
                </a:solidFill>
                <a:latin typeface="Work Sans Medium" pitchFamily="2" charset="77"/>
              </a:rPr>
              <a:t>¿Para qué necesitamos una API?</a:t>
            </a:r>
            <a:endParaRPr lang="es-CO" dirty="0">
              <a:solidFill>
                <a:schemeClr val="bg1"/>
              </a:solidFill>
              <a:latin typeface="Work Sans Medium" pitchFamily="2" charset="77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55320" y="18673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ES" b="1" dirty="0">
              <a:solidFill>
                <a:srgbClr val="333333"/>
              </a:solidFill>
              <a:latin typeface="Helvetica Neue"/>
            </a:endParaRPr>
          </a:p>
          <a:p>
            <a:r>
              <a:rPr lang="es-ES" dirty="0" smtClean="0">
                <a:solidFill>
                  <a:srgbClr val="333333"/>
                </a:solidFill>
                <a:latin typeface="Helvetica Neue"/>
              </a:rPr>
              <a:t>.</a:t>
            </a:r>
            <a:endParaRPr lang="es-E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320" y="2552224"/>
            <a:ext cx="5120641" cy="2546657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55320" y="191775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33333"/>
                </a:solidFill>
                <a:latin typeface="Helvetica Neue"/>
              </a:rPr>
              <a:t>Ofrecer datos a aplicaciones que se ejecutan en un </a:t>
            </a:r>
            <a:r>
              <a:rPr lang="es-ES" dirty="0" err="1">
                <a:solidFill>
                  <a:srgbClr val="333333"/>
                </a:solidFill>
                <a:latin typeface="Helvetica Neue"/>
              </a:rPr>
              <a:t>movil</a:t>
            </a:r>
            <a:endParaRPr lang="es-ES" dirty="0">
              <a:solidFill>
                <a:srgbClr val="333333"/>
              </a:solidFill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33333"/>
                </a:solidFill>
                <a:latin typeface="Helvetica Neue"/>
              </a:rPr>
              <a:t>Ofrecer datos a otros desarrolladores con un formato más o menos estándar.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33333"/>
                </a:solidFill>
                <a:latin typeface="Helvetica Neue"/>
              </a:rPr>
              <a:t>Ofrecer datos a nuestra propia web/aplicación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333333"/>
                </a:solidFill>
                <a:latin typeface="Helvetica Neue"/>
              </a:rPr>
              <a:t>Consumir datos</a:t>
            </a:r>
            <a:r>
              <a:rPr lang="es-ES" dirty="0">
                <a:solidFill>
                  <a:srgbClr val="333333"/>
                </a:solidFill>
                <a:latin typeface="Helvetica Neue"/>
              </a:rPr>
              <a:t> de otras aplicaciones o sitios Web</a:t>
            </a:r>
            <a:endParaRPr lang="es-E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55320" y="408235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33333"/>
                </a:solidFill>
                <a:latin typeface="Helvetica Neue"/>
              </a:rPr>
              <a:t>REST viene de, </a:t>
            </a:r>
            <a:r>
              <a:rPr lang="es-ES" b="1" dirty="0" err="1">
                <a:solidFill>
                  <a:srgbClr val="333333"/>
                </a:solidFill>
                <a:latin typeface="Helvetica Neue"/>
              </a:rPr>
              <a:t>RE</a:t>
            </a:r>
            <a:r>
              <a:rPr lang="es-ES" dirty="0" err="1">
                <a:solidFill>
                  <a:srgbClr val="333333"/>
                </a:solidFill>
                <a:latin typeface="Helvetica Neue"/>
              </a:rPr>
              <a:t>presentational</a:t>
            </a:r>
            <a:r>
              <a:rPr lang="es-ES" dirty="0">
                <a:solidFill>
                  <a:srgbClr val="333333"/>
                </a:solidFill>
                <a:latin typeface="Helvetica Neue"/>
              </a:rPr>
              <a:t> </a:t>
            </a:r>
            <a:r>
              <a:rPr lang="es-ES" b="1" dirty="0" err="1">
                <a:solidFill>
                  <a:srgbClr val="333333"/>
                </a:solidFill>
                <a:latin typeface="Helvetica Neue"/>
              </a:rPr>
              <a:t>S</a:t>
            </a:r>
            <a:r>
              <a:rPr lang="es-ES" dirty="0" err="1">
                <a:solidFill>
                  <a:srgbClr val="333333"/>
                </a:solidFill>
                <a:latin typeface="Helvetica Neue"/>
              </a:rPr>
              <a:t>tate</a:t>
            </a:r>
            <a:r>
              <a:rPr lang="es-ES" dirty="0">
                <a:solidFill>
                  <a:srgbClr val="333333"/>
                </a:solidFill>
                <a:latin typeface="Helvetica Neue"/>
              </a:rPr>
              <a:t> </a:t>
            </a:r>
            <a:r>
              <a:rPr lang="es-ES" b="1" dirty="0">
                <a:solidFill>
                  <a:srgbClr val="333333"/>
                </a:solidFill>
                <a:latin typeface="Helvetica Neue"/>
              </a:rPr>
              <a:t>T</a:t>
            </a:r>
            <a:r>
              <a:rPr lang="es-ES" dirty="0">
                <a:solidFill>
                  <a:srgbClr val="333333"/>
                </a:solidFill>
                <a:latin typeface="Helvetica Neue"/>
              </a:rPr>
              <a:t>ransfer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33333"/>
                </a:solidFill>
                <a:latin typeface="Helvetica Neue"/>
              </a:rPr>
              <a:t>Es un tipo de arquitectura de desarrollo web que se apoya totalmente en el estándar HTTP.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33333"/>
                </a:solidFill>
                <a:latin typeface="Helvetica Neue"/>
              </a:rPr>
              <a:t>REST se compone de una lista de reglas que se deben cumplir en el diseño de la arquitectura de una API.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33333"/>
                </a:solidFill>
                <a:latin typeface="Helvetica Neue"/>
              </a:rPr>
              <a:t>Hablaremos de </a:t>
            </a:r>
            <a:r>
              <a:rPr lang="es-ES" b="1" dirty="0">
                <a:solidFill>
                  <a:srgbClr val="333333"/>
                </a:solidFill>
                <a:latin typeface="Helvetica Neue"/>
              </a:rPr>
              <a:t>servicios web </a:t>
            </a:r>
            <a:r>
              <a:rPr lang="es-ES" b="1" dirty="0" err="1">
                <a:solidFill>
                  <a:srgbClr val="333333"/>
                </a:solidFill>
                <a:latin typeface="Helvetica Neue"/>
              </a:rPr>
              <a:t>restful</a:t>
            </a:r>
            <a:r>
              <a:rPr lang="es-ES" dirty="0">
                <a:solidFill>
                  <a:srgbClr val="333333"/>
                </a:solidFill>
                <a:latin typeface="Helvetica Neue"/>
              </a:rPr>
              <a:t> si cumplen la arquitectura REST.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rgbClr val="333333"/>
                </a:solidFill>
                <a:latin typeface="Helvetica Neue"/>
              </a:rPr>
              <a:t>Restful</a:t>
            </a:r>
            <a:r>
              <a:rPr lang="es-ES" dirty="0">
                <a:solidFill>
                  <a:srgbClr val="333333"/>
                </a:solidFill>
                <a:latin typeface="Helvetica Neue"/>
              </a:rPr>
              <a:t> = adjetivo, </a:t>
            </a:r>
            <a:r>
              <a:rPr lang="es-ES" dirty="0" err="1">
                <a:solidFill>
                  <a:srgbClr val="333333"/>
                </a:solidFill>
                <a:latin typeface="Helvetica Neue"/>
              </a:rPr>
              <a:t>Rest</a:t>
            </a:r>
            <a:r>
              <a:rPr lang="es-ES" dirty="0">
                <a:solidFill>
                  <a:srgbClr val="333333"/>
                </a:solidFill>
                <a:latin typeface="Helvetica Neue"/>
              </a:rPr>
              <a:t> = Nombre</a:t>
            </a:r>
          </a:p>
          <a:p>
            <a:pPr algn="just"/>
            <a:r>
              <a:rPr lang="es-ES" dirty="0"/>
              <a:t/>
            </a:r>
            <a:br>
              <a:rPr lang="es-ES" dirty="0"/>
            </a:b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55320" y="3734080"/>
            <a:ext cx="2753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>
                <a:solidFill>
                  <a:srgbClr val="333333"/>
                </a:solidFill>
                <a:latin typeface="Helvetica Neue"/>
              </a:rPr>
              <a:t>Qué significa API REST</a:t>
            </a:r>
            <a:endParaRPr lang="es-CO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50949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1D880-FC17-3789-2435-5FF7492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</p:spPr>
        <p:txBody>
          <a:bodyPr/>
          <a:lstStyle/>
          <a:p>
            <a:r>
              <a:rPr lang="en-001" dirty="0" smtClean="0">
                <a:solidFill>
                  <a:schemeClr val="bg1"/>
                </a:solidFill>
                <a:latin typeface="Work Sans Medium" pitchFamily="2" charset="77"/>
              </a:rPr>
              <a:t> </a:t>
            </a:r>
            <a:r>
              <a:rPr lang="es-ES" dirty="0" smtClean="0">
                <a:solidFill>
                  <a:schemeClr val="bg1"/>
                </a:solidFill>
                <a:latin typeface="Work Sans Medium" pitchFamily="2" charset="77"/>
              </a:rPr>
              <a:t>¿</a:t>
            </a:r>
            <a:r>
              <a:rPr lang="en-001" dirty="0" smtClean="0">
                <a:solidFill>
                  <a:schemeClr val="bg1"/>
                </a:solidFill>
                <a:latin typeface="Work Sans Medium" pitchFamily="2" charset="77"/>
              </a:rPr>
              <a:t>Como funciona API Rest</a:t>
            </a:r>
            <a:r>
              <a:rPr lang="es-ES" dirty="0" smtClean="0">
                <a:solidFill>
                  <a:schemeClr val="bg1"/>
                </a:solidFill>
                <a:latin typeface="Work Sans Medium" pitchFamily="2" charset="77"/>
              </a:rPr>
              <a:t>?</a:t>
            </a:r>
            <a:endParaRPr lang="es-CO" dirty="0">
              <a:solidFill>
                <a:schemeClr val="bg1"/>
              </a:solidFill>
              <a:latin typeface="Work Sans Medium" pitchFamily="2" charset="77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55320" y="18673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ES" b="1" dirty="0">
              <a:solidFill>
                <a:srgbClr val="333333"/>
              </a:solidFill>
              <a:latin typeface="Helvetica Neue"/>
            </a:endParaRPr>
          </a:p>
          <a:p>
            <a:r>
              <a:rPr lang="es-ES" dirty="0" smtClean="0">
                <a:solidFill>
                  <a:srgbClr val="333333"/>
                </a:solidFill>
                <a:latin typeface="Helvetica Neue"/>
              </a:rPr>
              <a:t>.</a:t>
            </a:r>
            <a:endParaRPr lang="es-E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320" y="2552224"/>
            <a:ext cx="5120641" cy="2546657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005840" y="219054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Las llamadas al API se implementan como peticiones HTTP, en las que: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URL representa el recurso</a:t>
            </a:r>
          </a:p>
          <a:p>
            <a:r>
              <a:rPr lang="es-ES" dirty="0"/>
              <a:t>http://www.formandome.es/api/cursos/1</a:t>
            </a:r>
          </a:p>
          <a:p>
            <a:endParaRPr lang="en-00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El </a:t>
            </a:r>
            <a:r>
              <a:rPr lang="es-ES" dirty="0"/>
              <a:t>método (HTTP </a:t>
            </a:r>
            <a:r>
              <a:rPr lang="es-ES" dirty="0" err="1"/>
              <a:t>Verbs</a:t>
            </a:r>
            <a:r>
              <a:rPr lang="es-ES" dirty="0"/>
              <a:t>) representa la operación:</a:t>
            </a:r>
          </a:p>
          <a:p>
            <a:endParaRPr lang="es-ES" dirty="0"/>
          </a:p>
          <a:p>
            <a:r>
              <a:rPr lang="es-ES" dirty="0"/>
              <a:t>GET http://www.formandome.es/api/cursos/1</a:t>
            </a:r>
          </a:p>
          <a:p>
            <a:endParaRPr lang="en-00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El </a:t>
            </a:r>
            <a:r>
              <a:rPr lang="es-ES" dirty="0"/>
              <a:t>código de estado HTTP representa el resultado:</a:t>
            </a:r>
          </a:p>
          <a:p>
            <a:r>
              <a:rPr lang="es-ES" dirty="0"/>
              <a:t>200 OK HTTP/1.1</a:t>
            </a:r>
          </a:p>
          <a:p>
            <a:r>
              <a:rPr lang="es-ES" dirty="0"/>
              <a:t>404 NOT FOUND HTTP/1.1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0756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1D880-FC17-3789-2435-5FF7492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</p:spPr>
        <p:txBody>
          <a:bodyPr/>
          <a:lstStyle/>
          <a:p>
            <a:r>
              <a:rPr lang="en-001" dirty="0" smtClean="0">
                <a:solidFill>
                  <a:schemeClr val="bg1"/>
                </a:solidFill>
                <a:latin typeface="Work Sans Medium" pitchFamily="2" charset="77"/>
              </a:rPr>
              <a:t> </a:t>
            </a:r>
            <a:r>
              <a:rPr lang="es-CO" dirty="0">
                <a:solidFill>
                  <a:schemeClr val="bg1"/>
                </a:solidFill>
                <a:latin typeface="Work Sans Medium" pitchFamily="2" charset="77"/>
              </a:rPr>
              <a:t>HTTP </a:t>
            </a:r>
            <a:r>
              <a:rPr lang="es-CO" dirty="0" err="1">
                <a:solidFill>
                  <a:schemeClr val="bg1"/>
                </a:solidFill>
                <a:latin typeface="Work Sans Medium" pitchFamily="2" charset="77"/>
              </a:rPr>
              <a:t>verbs</a:t>
            </a:r>
            <a:endParaRPr lang="es-CO" dirty="0">
              <a:solidFill>
                <a:schemeClr val="bg1"/>
              </a:solidFill>
              <a:latin typeface="Work Sans Medium" pitchFamily="2" charset="77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55320" y="18673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ES" b="1" dirty="0">
              <a:solidFill>
                <a:srgbClr val="333333"/>
              </a:solidFill>
              <a:latin typeface="Helvetica Neue"/>
            </a:endParaRPr>
          </a:p>
          <a:p>
            <a:r>
              <a:rPr lang="es-ES" dirty="0" smtClean="0">
                <a:solidFill>
                  <a:srgbClr val="333333"/>
                </a:solidFill>
                <a:latin typeface="Helvetica Neue"/>
              </a:rPr>
              <a:t>.</a:t>
            </a:r>
            <a:endParaRPr lang="es-E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05840" y="219054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000" dirty="0"/>
              <a:t>Si realizamos </a:t>
            </a:r>
            <a:r>
              <a:rPr lang="es-ES" sz="2000" dirty="0">
                <a:hlinkClick r:id="rId2"/>
              </a:rPr>
              <a:t>CRUD</a:t>
            </a:r>
            <a:r>
              <a:rPr lang="es-ES" sz="2000" dirty="0"/>
              <a:t>, debemos utilizar los HTTP </a:t>
            </a:r>
            <a:r>
              <a:rPr lang="es-ES" sz="2000" dirty="0" err="1"/>
              <a:t>verbs</a:t>
            </a:r>
            <a:r>
              <a:rPr lang="es-ES" sz="2000" dirty="0"/>
              <a:t> de forma adecuada para cuidar la semántica.</a:t>
            </a:r>
          </a:p>
          <a:p>
            <a:pPr lvl="1"/>
            <a:r>
              <a:rPr lang="es-ES" sz="2000" i="1" dirty="0"/>
              <a:t>GET</a:t>
            </a:r>
            <a:r>
              <a:rPr lang="es-ES" sz="2000" dirty="0"/>
              <a:t>: Obtener datos. </a:t>
            </a:r>
            <a:r>
              <a:rPr lang="es-ES" sz="2000" dirty="0" err="1"/>
              <a:t>Ej</a:t>
            </a:r>
            <a:r>
              <a:rPr lang="es-ES" sz="2000" dirty="0"/>
              <a:t>: GET /v1/empleados/1234</a:t>
            </a:r>
          </a:p>
          <a:p>
            <a:pPr lvl="1"/>
            <a:r>
              <a:rPr lang="es-ES" sz="2000" i="1" dirty="0"/>
              <a:t>PUT</a:t>
            </a:r>
            <a:r>
              <a:rPr lang="es-ES" sz="2000" dirty="0"/>
              <a:t>: Actualizar datos. </a:t>
            </a:r>
            <a:r>
              <a:rPr lang="es-ES" sz="2000" dirty="0" err="1"/>
              <a:t>Ej</a:t>
            </a:r>
            <a:r>
              <a:rPr lang="es-ES" sz="2000" dirty="0"/>
              <a:t>: PUT /v1/empleados/1234</a:t>
            </a:r>
          </a:p>
          <a:p>
            <a:pPr lvl="1"/>
            <a:r>
              <a:rPr lang="es-ES" sz="2000" i="1" dirty="0"/>
              <a:t>POST</a:t>
            </a:r>
            <a:r>
              <a:rPr lang="es-ES" sz="2000" dirty="0"/>
              <a:t>: Crear un nuevo recurso. </a:t>
            </a:r>
            <a:r>
              <a:rPr lang="es-ES" sz="2000" dirty="0" err="1"/>
              <a:t>Ej</a:t>
            </a:r>
            <a:r>
              <a:rPr lang="es-ES" sz="2000" dirty="0"/>
              <a:t>: POST /v1/empleados</a:t>
            </a:r>
          </a:p>
          <a:p>
            <a:pPr lvl="1"/>
            <a:r>
              <a:rPr lang="es-ES" sz="2000" i="1" dirty="0"/>
              <a:t>DELETE</a:t>
            </a:r>
            <a:r>
              <a:rPr lang="es-ES" sz="2000" dirty="0"/>
              <a:t>: Borrar el recurso. </a:t>
            </a:r>
            <a:r>
              <a:rPr lang="es-ES" sz="2000" dirty="0" err="1"/>
              <a:t>Ej</a:t>
            </a:r>
            <a:r>
              <a:rPr lang="es-ES" sz="2000" dirty="0"/>
              <a:t>: DELETE /v1/empleados/1234</a:t>
            </a:r>
          </a:p>
          <a:p>
            <a:pPr lvl="1"/>
            <a:r>
              <a:rPr lang="es-ES" sz="2000" i="1" dirty="0"/>
              <a:t>¿PATCH?</a:t>
            </a:r>
            <a:r>
              <a:rPr lang="es-ES" sz="2000" dirty="0"/>
              <a:t>: Para actualizar ciertos datos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240" y="2513707"/>
            <a:ext cx="5120641" cy="254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5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01EB75E-8874-42DD-11A3-2D5CA1D23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6829</TotalTime>
  <Words>197</Words>
  <Application>Microsoft Office PowerPoint</Application>
  <PresentationFormat>Panorámica</PresentationFormat>
  <Paragraphs>51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Work Sans</vt:lpstr>
      <vt:lpstr>Work Sans Medium</vt:lpstr>
      <vt:lpstr>Tema de Office</vt:lpstr>
      <vt:lpstr>Presentación de PowerPoint</vt:lpstr>
      <vt:lpstr>Que es una API? </vt:lpstr>
      <vt:lpstr> ¿Para qué necesitamos una API?</vt:lpstr>
      <vt:lpstr> ¿Como funciona API Rest?</vt:lpstr>
      <vt:lpstr> HTTP verbs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SENA</cp:lastModifiedBy>
  <cp:revision>102</cp:revision>
  <dcterms:created xsi:type="dcterms:W3CDTF">2020-10-01T23:51:28Z</dcterms:created>
  <dcterms:modified xsi:type="dcterms:W3CDTF">2023-09-08T16:52:36Z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