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468" r:id="rId2"/>
    <p:sldId id="533" r:id="rId3"/>
    <p:sldId id="534" r:id="rId4"/>
    <p:sldId id="535" r:id="rId5"/>
    <p:sldId id="536" r:id="rId6"/>
    <p:sldId id="537" r:id="rId7"/>
    <p:sldId id="538" r:id="rId8"/>
    <p:sldId id="264"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DAVID BENAVIDES SANCHEZ" initials="DDBS" lastIdx="1" clrIdx="0">
    <p:extLst>
      <p:ext uri="{19B8F6BF-5375-455C-9EA6-DF929625EA0E}">
        <p15:presenceInfo xmlns:p15="http://schemas.microsoft.com/office/powerpoint/2012/main" userId="DANIEL DAVID BENAVIDES SANCH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A00"/>
    <a:srgbClr val="FFFFFF"/>
    <a:srgbClr val="766363"/>
    <a:srgbClr val="FFF5EA"/>
    <a:srgbClr val="00324D"/>
    <a:srgbClr val="FF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A0472C-E42D-409B-8C27-DB2E802EEC81}" v="33" dt="2022-10-19T17:09:15.35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04"/>
    <p:restoredTop sz="86369"/>
  </p:normalViewPr>
  <p:slideViewPr>
    <p:cSldViewPr snapToGrid="0">
      <p:cViewPr varScale="1">
        <p:scale>
          <a:sx n="71" d="100"/>
          <a:sy n="71" d="100"/>
        </p:scale>
        <p:origin x="1032"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30/10/2024</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28/10/2024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6906C58E-460D-4A4B-B0C2-1191B9D14FCB}" type="slidenum">
              <a:rPr lang="es-CO" smtClean="0"/>
              <a:t>1</a:t>
            </a:fld>
            <a:endParaRPr lang="es-CO"/>
          </a:p>
        </p:txBody>
      </p:sp>
    </p:spTree>
    <p:extLst>
      <p:ext uri="{BB962C8B-B14F-4D97-AF65-F5344CB8AC3E}">
        <p14:creationId xmlns:p14="http://schemas.microsoft.com/office/powerpoint/2010/main" val="1178927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6906C58E-460D-4A4B-B0C2-1191B9D14FCB}" type="slidenum">
              <a:rPr lang="es-CO" smtClean="0"/>
              <a:t>3</a:t>
            </a:fld>
            <a:endParaRPr lang="es-CO"/>
          </a:p>
        </p:txBody>
      </p:sp>
    </p:spTree>
    <p:extLst>
      <p:ext uri="{BB962C8B-B14F-4D97-AF65-F5344CB8AC3E}">
        <p14:creationId xmlns:p14="http://schemas.microsoft.com/office/powerpoint/2010/main" val="1784508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6906C58E-460D-4A4B-B0C2-1191B9D14FCB}" type="slidenum">
              <a:rPr lang="es-CO" smtClean="0"/>
              <a:t>4</a:t>
            </a:fld>
            <a:endParaRPr lang="es-CO"/>
          </a:p>
        </p:txBody>
      </p:sp>
    </p:spTree>
    <p:extLst>
      <p:ext uri="{BB962C8B-B14F-4D97-AF65-F5344CB8AC3E}">
        <p14:creationId xmlns:p14="http://schemas.microsoft.com/office/powerpoint/2010/main" val="123005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6906C58E-460D-4A4B-B0C2-1191B9D14FCB}" type="slidenum">
              <a:rPr lang="es-CO" smtClean="0"/>
              <a:t>5</a:t>
            </a:fld>
            <a:endParaRPr lang="es-CO"/>
          </a:p>
        </p:txBody>
      </p:sp>
    </p:spTree>
    <p:extLst>
      <p:ext uri="{BB962C8B-B14F-4D97-AF65-F5344CB8AC3E}">
        <p14:creationId xmlns:p14="http://schemas.microsoft.com/office/powerpoint/2010/main" val="1480161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6906C58E-460D-4A4B-B0C2-1191B9D14FCB}" type="slidenum">
              <a:rPr lang="es-CO" smtClean="0"/>
              <a:t>6</a:t>
            </a:fld>
            <a:endParaRPr lang="es-CO"/>
          </a:p>
        </p:txBody>
      </p:sp>
    </p:spTree>
    <p:extLst>
      <p:ext uri="{BB962C8B-B14F-4D97-AF65-F5344CB8AC3E}">
        <p14:creationId xmlns:p14="http://schemas.microsoft.com/office/powerpoint/2010/main" val="1759463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6906C58E-460D-4A4B-B0C2-1191B9D14FCB}" type="slidenum">
              <a:rPr lang="es-CO" smtClean="0"/>
              <a:t>7</a:t>
            </a:fld>
            <a:endParaRPr lang="es-CO"/>
          </a:p>
        </p:txBody>
      </p:sp>
    </p:spTree>
    <p:extLst>
      <p:ext uri="{BB962C8B-B14F-4D97-AF65-F5344CB8AC3E}">
        <p14:creationId xmlns:p14="http://schemas.microsoft.com/office/powerpoint/2010/main" val="2719982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28/10/2024</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28/10/2024</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28/10/2024</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28/10/2024</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3" name="Imagen 2" descr="Interfaz de usuario gráfica, Texto, Aplicación&#10;&#10;Descripción generada automáticamente">
            <a:extLst>
              <a:ext uri="{FF2B5EF4-FFF2-40B4-BE49-F238E27FC236}">
                <a16:creationId xmlns:a16="http://schemas.microsoft.com/office/drawing/2014/main" id="{7DFF890D-F3AC-9928-32A3-F179DB21A0E8}"/>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84946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28/10/2024</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28/10/2024</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28/10/2024</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28/10/2024</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28/10/2024</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28/10/2024</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28/10/2024</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28/10/2024</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28/10/2024</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https://live.asp.net/" TargetMode="External"/><Relationship Id="rId5" Type="http://schemas.openxmlformats.org/officeDocument/2006/relationships/hyperlink" Target="https://learn.microsoft.com/es-es/aspnet/core/blazor/?view=aspnetcore-7.0" TargetMode="External"/><Relationship Id="rId4" Type="http://schemas.openxmlformats.org/officeDocument/2006/relationships/hyperlink" Target="https://learn.microsoft.com/es-es/aspnet/core/razor-pages/?view=aspnetcore-7.0"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learn.microsoft.com/es-es/aspnet/core/mvc/views/razor?view=aspnetcore-7.0" TargetMode="External"/><Relationship Id="rId13" Type="http://schemas.openxmlformats.org/officeDocument/2006/relationships/hyperlink" Target="https://learn.microsoft.com/es-es/aspnet/core/mvc/models/validation?view=aspnetcore-7.0" TargetMode="External"/><Relationship Id="rId3" Type="http://schemas.openxmlformats.org/officeDocument/2006/relationships/image" Target="../media/image3.png"/><Relationship Id="rId7" Type="http://schemas.openxmlformats.org/officeDocument/2006/relationships/hyperlink" Target="https://learn.microsoft.com/es-es/aspnet/core/razor-pages/?view=aspnetcore-7.0" TargetMode="External"/><Relationship Id="rId12" Type="http://schemas.openxmlformats.org/officeDocument/2006/relationships/hyperlink" Target="https://learn.microsoft.com/es-es/aspnet/core/mvc/models/model-binding?view=aspnetcore-7.0"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s://learn.microsoft.com/es-es/aspnet/core/mvc/overview?view=aspnetcore-7.0" TargetMode="External"/><Relationship Id="rId11" Type="http://schemas.openxmlformats.org/officeDocument/2006/relationships/hyperlink" Target="https://learn.microsoft.com/es-es/aspnet/core/web-api/advanced/formatting?view=aspnetcore-7.0" TargetMode="External"/><Relationship Id="rId5" Type="http://schemas.openxmlformats.org/officeDocument/2006/relationships/hyperlink" Target="https://learn.microsoft.com/es-es/aspnet/core/tutorials/razor-pages/?view=aspnetcore-7.0" TargetMode="External"/><Relationship Id="rId10" Type="http://schemas.openxmlformats.org/officeDocument/2006/relationships/hyperlink" Target="https://learn.microsoft.com/es-es/aspnet/core/mvc/views/tag-helpers/intro?view=aspnetcore-7.0" TargetMode="External"/><Relationship Id="rId4" Type="http://schemas.openxmlformats.org/officeDocument/2006/relationships/hyperlink" Target="https://learn.microsoft.com/es-es/aspnet/core/tutorials/first-web-api?view=aspnetcore-7.0" TargetMode="External"/><Relationship Id="rId9" Type="http://schemas.openxmlformats.org/officeDocument/2006/relationships/hyperlink" Target="https://learn.microsoft.com/es-es/aspnet/core/mvc/views/overview?view=aspnetcore-7.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2869942" y="2201317"/>
            <a:ext cx="6453678" cy="646331"/>
          </a:xfrm>
          <a:prstGeom prst="rect">
            <a:avLst/>
          </a:prstGeom>
          <a:noFill/>
        </p:spPr>
        <p:txBody>
          <a:bodyPr wrap="square" rtlCol="0">
            <a:spAutoFit/>
          </a:bodyPr>
          <a:lstStyle/>
          <a:p>
            <a:pPr algn="ctr"/>
            <a:r>
              <a:rPr lang="en-001" sz="3600" b="1" dirty="0">
                <a:solidFill>
                  <a:schemeClr val="tx1">
                    <a:lumMod val="75000"/>
                    <a:lumOff val="25000"/>
                  </a:schemeClr>
                </a:solidFill>
                <a:latin typeface="Work Sans" pitchFamily="2" charset="77"/>
              </a:rPr>
              <a:t>Introduccion ASP.NET Core</a:t>
            </a:r>
            <a:endParaRPr lang="es-ES" sz="3600" b="1" dirty="0">
              <a:solidFill>
                <a:schemeClr val="tx1">
                  <a:lumMod val="75000"/>
                  <a:lumOff val="25000"/>
                </a:schemeClr>
              </a:solidFill>
              <a:latin typeface="Work Sans" pitchFamily="2" charset="77"/>
            </a:endParaRPr>
          </a:p>
        </p:txBody>
      </p:sp>
      <p:sp>
        <p:nvSpPr>
          <p:cNvPr id="2" name="Rectángulo 1"/>
          <p:cNvSpPr/>
          <p:nvPr/>
        </p:nvSpPr>
        <p:spPr>
          <a:xfrm>
            <a:off x="3064021" y="3578275"/>
            <a:ext cx="6065520" cy="1200329"/>
          </a:xfrm>
          <a:prstGeom prst="rect">
            <a:avLst/>
          </a:prstGeom>
        </p:spPr>
        <p:txBody>
          <a:bodyPr wrap="square">
            <a:spAutoFit/>
          </a:bodyPr>
          <a:lstStyle/>
          <a:p>
            <a:pPr algn="ctr"/>
            <a:r>
              <a:rPr lang="en-001" sz="3600" b="1" dirty="0">
                <a:solidFill>
                  <a:srgbClr val="38AA00"/>
                </a:solidFill>
                <a:latin typeface="Work Sans" pitchFamily="2" charset="77"/>
              </a:rPr>
              <a:t>Instructor:</a:t>
            </a:r>
          </a:p>
          <a:p>
            <a:pPr algn="ctr"/>
            <a:r>
              <a:rPr lang="en-001" sz="3600" b="1" dirty="0">
                <a:solidFill>
                  <a:srgbClr val="00324D"/>
                </a:solidFill>
                <a:latin typeface="Work Sans" pitchFamily="2" charset="77"/>
              </a:rPr>
              <a:t>Carlos Daniel Gomez Daza</a:t>
            </a:r>
            <a:endParaRPr lang="es-ES" sz="3600" b="1" dirty="0">
              <a:solidFill>
                <a:srgbClr val="00324D"/>
              </a:solidFill>
              <a:latin typeface="Work Sans" pitchFamily="2" charset="77"/>
            </a:endParaRPr>
          </a:p>
        </p:txBody>
      </p:sp>
    </p:spTree>
    <p:extLst>
      <p:ext uri="{BB962C8B-B14F-4D97-AF65-F5344CB8AC3E}">
        <p14:creationId xmlns:p14="http://schemas.microsoft.com/office/powerpoint/2010/main" val="307961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C1D880-FC17-3789-2435-5FF7492EABD6}"/>
              </a:ext>
            </a:extLst>
          </p:cNvPr>
          <p:cNvSpPr>
            <a:spLocks noGrp="1"/>
          </p:cNvSpPr>
          <p:nvPr>
            <p:ph type="title"/>
          </p:nvPr>
        </p:nvSpPr>
        <p:spPr>
          <a:xfrm>
            <a:off x="456236" y="110481"/>
            <a:ext cx="10515600" cy="1325563"/>
          </a:xfrm>
        </p:spPr>
        <p:txBody>
          <a:bodyPr/>
          <a:lstStyle/>
          <a:p>
            <a:r>
              <a:rPr lang="en-001" dirty="0">
                <a:solidFill>
                  <a:schemeClr val="bg1"/>
                </a:solidFill>
                <a:latin typeface="Work Sans Medium" pitchFamily="2" charset="77"/>
              </a:rPr>
              <a:t>Que es ASP.NET Core</a:t>
            </a:r>
            <a:endParaRPr lang="es-CO" dirty="0">
              <a:solidFill>
                <a:schemeClr val="bg1"/>
              </a:solidFill>
              <a:latin typeface="Work Sans Medium" pitchFamily="2" charset="77"/>
            </a:endParaRPr>
          </a:p>
        </p:txBody>
      </p:sp>
      <p:sp>
        <p:nvSpPr>
          <p:cNvPr id="5" name="Rectángulo 4"/>
          <p:cNvSpPr/>
          <p:nvPr/>
        </p:nvSpPr>
        <p:spPr>
          <a:xfrm>
            <a:off x="670560" y="1887141"/>
            <a:ext cx="6096000" cy="3693319"/>
          </a:xfrm>
          <a:prstGeom prst="rect">
            <a:avLst/>
          </a:prstGeom>
        </p:spPr>
        <p:txBody>
          <a:bodyPr>
            <a:spAutoFit/>
          </a:bodyPr>
          <a:lstStyle/>
          <a:p>
            <a:pPr algn="just"/>
            <a:r>
              <a:rPr lang="es-ES" dirty="0"/>
              <a:t>ASP.NET Core es un marco multiplataforma de código abierto y de alto rendimiento que tiene como finalidad compilar aplicaciones modernas conectadas a Internet y habilitadas para la nube.</a:t>
            </a:r>
          </a:p>
          <a:p>
            <a:pPr algn="just"/>
            <a:endParaRPr lang="es-ES" dirty="0"/>
          </a:p>
          <a:p>
            <a:pPr algn="just"/>
            <a:r>
              <a:rPr lang="es-ES" dirty="0"/>
              <a:t>Con ASP.NET Core puede hacer lo siguiente:</a:t>
            </a:r>
          </a:p>
          <a:p>
            <a:pPr algn="just"/>
            <a:endParaRPr lang="es-ES" dirty="0"/>
          </a:p>
          <a:p>
            <a:pPr algn="just"/>
            <a:r>
              <a:rPr lang="es-ES" dirty="0"/>
              <a:t>Compilar servicios y aplicaciones web, aplicaciones de Internet de las cosas (</a:t>
            </a:r>
            <a:r>
              <a:rPr lang="es-ES" dirty="0" err="1"/>
              <a:t>IoT</a:t>
            </a:r>
            <a:r>
              <a:rPr lang="es-ES" dirty="0"/>
              <a:t>) y back-</a:t>
            </a:r>
            <a:r>
              <a:rPr lang="es-ES" dirty="0" err="1"/>
              <a:t>ends</a:t>
            </a:r>
            <a:r>
              <a:rPr lang="es-ES" dirty="0"/>
              <a:t> móviles.</a:t>
            </a:r>
          </a:p>
          <a:p>
            <a:pPr algn="just"/>
            <a:r>
              <a:rPr lang="es-ES" dirty="0"/>
              <a:t>Usar sus herramientas de desarrollo favoritas en Windows, </a:t>
            </a:r>
            <a:r>
              <a:rPr lang="es-ES" dirty="0" err="1"/>
              <a:t>macOS</a:t>
            </a:r>
            <a:r>
              <a:rPr lang="es-ES" dirty="0"/>
              <a:t> y Linux.</a:t>
            </a:r>
          </a:p>
          <a:p>
            <a:pPr algn="just"/>
            <a:r>
              <a:rPr lang="es-ES" dirty="0"/>
              <a:t>Efectuar implementaciones locales y en la nube.</a:t>
            </a:r>
          </a:p>
          <a:p>
            <a:pPr algn="just"/>
            <a:r>
              <a:rPr lang="es-ES" dirty="0"/>
              <a:t>Ejecutar en .NET Core.</a:t>
            </a:r>
            <a:endParaRPr lang="es-CO" dirty="0"/>
          </a:p>
        </p:txBody>
      </p:sp>
      <p:pic>
        <p:nvPicPr>
          <p:cNvPr id="7" name="Imagen 6"/>
          <p:cNvPicPr>
            <a:picLocks noChangeAspect="1"/>
          </p:cNvPicPr>
          <p:nvPr/>
        </p:nvPicPr>
        <p:blipFill>
          <a:blip r:embed="rId2"/>
          <a:stretch>
            <a:fillRect/>
          </a:stretch>
        </p:blipFill>
        <p:spPr>
          <a:xfrm>
            <a:off x="7767637" y="2159317"/>
            <a:ext cx="3022283" cy="3022283"/>
          </a:xfrm>
          <a:prstGeom prst="rect">
            <a:avLst/>
          </a:prstGeom>
        </p:spPr>
      </p:pic>
    </p:spTree>
    <p:extLst>
      <p:ext uri="{BB962C8B-B14F-4D97-AF65-F5344CB8AC3E}">
        <p14:creationId xmlns:p14="http://schemas.microsoft.com/office/powerpoint/2010/main" val="3968124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C1D880-FC17-3789-2435-5FF7492EABD6}"/>
              </a:ext>
            </a:extLst>
          </p:cNvPr>
          <p:cNvSpPr>
            <a:spLocks noGrp="1"/>
          </p:cNvSpPr>
          <p:nvPr>
            <p:ph type="title"/>
          </p:nvPr>
        </p:nvSpPr>
        <p:spPr>
          <a:xfrm>
            <a:off x="456236" y="110481"/>
            <a:ext cx="10515600" cy="1325563"/>
          </a:xfrm>
        </p:spPr>
        <p:txBody>
          <a:bodyPr/>
          <a:lstStyle/>
          <a:p>
            <a:r>
              <a:rPr lang="es-ES" dirty="0">
                <a:solidFill>
                  <a:schemeClr val="bg1"/>
                </a:solidFill>
                <a:latin typeface="Work Sans Medium" pitchFamily="2" charset="77"/>
              </a:rPr>
              <a:t>¿Por qué elegir ASP.NET Core?</a:t>
            </a:r>
            <a:endParaRPr lang="es-CO" dirty="0">
              <a:solidFill>
                <a:schemeClr val="bg1"/>
              </a:solidFill>
              <a:latin typeface="Work Sans Medium" pitchFamily="2" charset="77"/>
            </a:endParaRPr>
          </a:p>
        </p:txBody>
      </p:sp>
      <p:pic>
        <p:nvPicPr>
          <p:cNvPr id="7" name="Imagen 6"/>
          <p:cNvPicPr>
            <a:picLocks noChangeAspect="1"/>
          </p:cNvPicPr>
          <p:nvPr/>
        </p:nvPicPr>
        <p:blipFill>
          <a:blip r:embed="rId3"/>
          <a:stretch>
            <a:fillRect/>
          </a:stretch>
        </p:blipFill>
        <p:spPr>
          <a:xfrm>
            <a:off x="8255317" y="2098357"/>
            <a:ext cx="3022283" cy="3022283"/>
          </a:xfrm>
          <a:prstGeom prst="rect">
            <a:avLst/>
          </a:prstGeom>
        </p:spPr>
      </p:pic>
      <p:sp>
        <p:nvSpPr>
          <p:cNvPr id="4" name="Rectángulo 3"/>
          <p:cNvSpPr/>
          <p:nvPr/>
        </p:nvSpPr>
        <p:spPr>
          <a:xfrm>
            <a:off x="456236" y="1637437"/>
            <a:ext cx="6493204" cy="1477328"/>
          </a:xfrm>
          <a:prstGeom prst="rect">
            <a:avLst/>
          </a:prstGeom>
        </p:spPr>
        <p:txBody>
          <a:bodyPr wrap="square">
            <a:spAutoFit/>
          </a:bodyPr>
          <a:lstStyle/>
          <a:p>
            <a:pPr algn="just"/>
            <a:r>
              <a:rPr lang="es-ES" dirty="0"/>
              <a:t>Millones de desarrolladores usan o han usado ASP.NET 4.x para crear aplicaciones web. ASP.NET Core es un nuevo diseño de ASP.NET 4.x que incluye cambios en la arquitectura que dan como resultado un marco más sencillo y modular.</a:t>
            </a:r>
            <a:r>
              <a:rPr lang="en-001" dirty="0"/>
              <a:t> </a:t>
            </a:r>
            <a:r>
              <a:rPr lang="es-ES" dirty="0"/>
              <a:t>ASP.NET Core ofrece las siguientes ventajas</a:t>
            </a:r>
            <a:r>
              <a:rPr lang="en-001" dirty="0"/>
              <a:t>:</a:t>
            </a:r>
            <a:endParaRPr lang="es-CO" dirty="0"/>
          </a:p>
        </p:txBody>
      </p:sp>
      <p:sp>
        <p:nvSpPr>
          <p:cNvPr id="6" name="Rectángulo 5"/>
          <p:cNvSpPr/>
          <p:nvPr/>
        </p:nvSpPr>
        <p:spPr>
          <a:xfrm>
            <a:off x="456236" y="3316158"/>
            <a:ext cx="6645604" cy="3416320"/>
          </a:xfrm>
          <a:prstGeom prst="rect">
            <a:avLst/>
          </a:prstGeom>
        </p:spPr>
        <p:txBody>
          <a:bodyPr wrap="square">
            <a:spAutoFit/>
          </a:bodyPr>
          <a:lstStyle/>
          <a:p>
            <a:pPr algn="just">
              <a:buFont typeface="Arial" panose="020B0604020202020204" pitchFamily="34" charset="0"/>
              <a:buChar char="•"/>
            </a:pPr>
            <a:r>
              <a:rPr lang="es-ES" dirty="0"/>
              <a:t>Un caso unificado para crear API web y una interfaz de usuario web.</a:t>
            </a:r>
          </a:p>
          <a:p>
            <a:pPr algn="just">
              <a:buFont typeface="Arial" panose="020B0604020202020204" pitchFamily="34" charset="0"/>
              <a:buChar char="•"/>
            </a:pPr>
            <a:r>
              <a:rPr lang="es-ES" dirty="0"/>
              <a:t>Diseñado para la capacidad de prueba.</a:t>
            </a:r>
          </a:p>
          <a:p>
            <a:pPr algn="just">
              <a:buFont typeface="Arial" panose="020B0604020202020204" pitchFamily="34" charset="0"/>
              <a:buChar char="•"/>
            </a:pPr>
            <a:r>
              <a:rPr lang="es-ES" b="1" dirty="0" err="1">
                <a:hlinkClick r:id="rId4"/>
              </a:rPr>
              <a:t>Razor</a:t>
            </a:r>
            <a:r>
              <a:rPr lang="es-ES" b="1" dirty="0">
                <a:hlinkClick r:id="rId4"/>
              </a:rPr>
              <a:t> </a:t>
            </a:r>
            <a:r>
              <a:rPr lang="es-ES" b="1" dirty="0" err="1">
                <a:hlinkClick r:id="rId4"/>
              </a:rPr>
              <a:t>Pages</a:t>
            </a:r>
            <a:r>
              <a:rPr lang="es-ES" b="1" dirty="0"/>
              <a:t> </a:t>
            </a:r>
            <a:r>
              <a:rPr lang="es-ES" dirty="0"/>
              <a:t>hace que la codificación de escenarios centrados en páginas sea más sencilla y productiva.</a:t>
            </a:r>
          </a:p>
          <a:p>
            <a:pPr algn="just">
              <a:buFont typeface="Arial" panose="020B0604020202020204" pitchFamily="34" charset="0"/>
              <a:buChar char="•"/>
            </a:pPr>
            <a:r>
              <a:rPr lang="es-ES" b="1" dirty="0" err="1">
                <a:hlinkClick r:id="rId5"/>
              </a:rPr>
              <a:t>Blazor</a:t>
            </a:r>
            <a:r>
              <a:rPr lang="es-ES" dirty="0"/>
              <a:t> permite usar C# en el explorador, junto con JavaScript. Comparta la lógica de aplicación del lado cliente y servidor escrita toda con. NET.</a:t>
            </a:r>
          </a:p>
          <a:p>
            <a:pPr algn="just">
              <a:buFont typeface="Arial" panose="020B0604020202020204" pitchFamily="34" charset="0"/>
              <a:buChar char="•"/>
            </a:pPr>
            <a:r>
              <a:rPr lang="es-ES" dirty="0"/>
              <a:t>Capacidad para desarrollarse y ejecutarse en Windows, </a:t>
            </a:r>
            <a:r>
              <a:rPr lang="es-ES" dirty="0" err="1"/>
              <a:t>macOS</a:t>
            </a:r>
            <a:r>
              <a:rPr lang="es-ES" dirty="0"/>
              <a:t> y Linux.</a:t>
            </a:r>
          </a:p>
          <a:p>
            <a:pPr algn="just">
              <a:buFont typeface="Arial" panose="020B0604020202020204" pitchFamily="34" charset="0"/>
              <a:buChar char="•"/>
            </a:pPr>
            <a:r>
              <a:rPr lang="es-ES" dirty="0"/>
              <a:t>De código abierto y </a:t>
            </a:r>
            <a:r>
              <a:rPr lang="es-ES" b="1" dirty="0">
                <a:hlinkClick r:id="rId6"/>
              </a:rPr>
              <a:t>centrado en la comunidad</a:t>
            </a:r>
            <a:r>
              <a:rPr lang="es-ES" dirty="0"/>
              <a:t>.</a:t>
            </a:r>
          </a:p>
          <a:p>
            <a:pPr algn="just">
              <a:buFont typeface="Arial" panose="020B0604020202020204" pitchFamily="34" charset="0"/>
              <a:buChar char="•"/>
            </a:pPr>
            <a:r>
              <a:rPr lang="es-ES" dirty="0"/>
              <a:t>Integración de </a:t>
            </a:r>
            <a:r>
              <a:rPr lang="es-ES" b="1" dirty="0">
                <a:hlinkClick r:id="rId5"/>
              </a:rPr>
              <a:t>marcos del lado cliente modernos</a:t>
            </a:r>
            <a:r>
              <a:rPr lang="es-ES" dirty="0"/>
              <a:t> y flujos de trabajo de desarrollo</a:t>
            </a:r>
            <a:r>
              <a:rPr lang="es-ES" sz="1600" dirty="0">
                <a:solidFill>
                  <a:srgbClr val="161616"/>
                </a:solidFill>
              </a:rPr>
              <a:t>.</a:t>
            </a:r>
            <a:endParaRPr lang="es-ES" sz="1600" b="0" i="0" dirty="0">
              <a:solidFill>
                <a:srgbClr val="161616"/>
              </a:solidFill>
              <a:effectLst/>
            </a:endParaRPr>
          </a:p>
        </p:txBody>
      </p:sp>
    </p:spTree>
    <p:extLst>
      <p:ext uri="{BB962C8B-B14F-4D97-AF65-F5344CB8AC3E}">
        <p14:creationId xmlns:p14="http://schemas.microsoft.com/office/powerpoint/2010/main" val="346858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C1D880-FC17-3789-2435-5FF7492EABD6}"/>
              </a:ext>
            </a:extLst>
          </p:cNvPr>
          <p:cNvSpPr>
            <a:spLocks noGrp="1"/>
          </p:cNvSpPr>
          <p:nvPr>
            <p:ph type="title"/>
          </p:nvPr>
        </p:nvSpPr>
        <p:spPr>
          <a:xfrm>
            <a:off x="456236" y="110481"/>
            <a:ext cx="10515600" cy="1325563"/>
          </a:xfrm>
        </p:spPr>
        <p:txBody>
          <a:bodyPr>
            <a:normAutofit fontScale="90000"/>
          </a:bodyPr>
          <a:lstStyle/>
          <a:p>
            <a:r>
              <a:rPr lang="es-ES" dirty="0">
                <a:solidFill>
                  <a:schemeClr val="bg1"/>
                </a:solidFill>
                <a:latin typeface="Work Sans Medium" pitchFamily="2" charset="77"/>
              </a:rPr>
              <a:t>Creación de API web e interfaces de usuario web mediante ASP.NET Core MVC</a:t>
            </a:r>
            <a:endParaRPr lang="es-CO" dirty="0">
              <a:solidFill>
                <a:schemeClr val="bg1"/>
              </a:solidFill>
              <a:latin typeface="Work Sans Medium" pitchFamily="2" charset="77"/>
            </a:endParaRPr>
          </a:p>
        </p:txBody>
      </p:sp>
      <p:pic>
        <p:nvPicPr>
          <p:cNvPr id="7" name="Imagen 6"/>
          <p:cNvPicPr>
            <a:picLocks noChangeAspect="1"/>
          </p:cNvPicPr>
          <p:nvPr/>
        </p:nvPicPr>
        <p:blipFill>
          <a:blip r:embed="rId3"/>
          <a:stretch>
            <a:fillRect/>
          </a:stretch>
        </p:blipFill>
        <p:spPr>
          <a:xfrm>
            <a:off x="8742997" y="2159317"/>
            <a:ext cx="3022283" cy="3022283"/>
          </a:xfrm>
          <a:prstGeom prst="rect">
            <a:avLst/>
          </a:prstGeom>
        </p:spPr>
      </p:pic>
      <p:sp>
        <p:nvSpPr>
          <p:cNvPr id="5" name="Rectángulo 4"/>
          <p:cNvSpPr/>
          <p:nvPr/>
        </p:nvSpPr>
        <p:spPr>
          <a:xfrm>
            <a:off x="563880" y="1663065"/>
            <a:ext cx="7802880" cy="5078313"/>
          </a:xfrm>
          <a:prstGeom prst="rect">
            <a:avLst/>
          </a:prstGeom>
        </p:spPr>
        <p:txBody>
          <a:bodyPr wrap="square">
            <a:spAutoFit/>
          </a:bodyPr>
          <a:lstStyle/>
          <a:p>
            <a:pPr algn="just"/>
            <a:r>
              <a:rPr lang="es-ES" dirty="0">
                <a:solidFill>
                  <a:srgbClr val="161616"/>
                </a:solidFill>
                <a:latin typeface="Calibri" panose="020F0502020204030204" pitchFamily="34" charset="0"/>
                <a:cs typeface="Calibri" panose="020F0502020204030204" pitchFamily="34" charset="0"/>
              </a:rPr>
              <a:t>ASP.NET Core MVC proporciona características para crear </a:t>
            </a:r>
            <a:r>
              <a:rPr lang="es-ES" dirty="0">
                <a:solidFill>
                  <a:srgbClr val="161616"/>
                </a:solidFill>
                <a:latin typeface="Calibri" panose="020F0502020204030204" pitchFamily="34" charset="0"/>
                <a:cs typeface="Calibri" panose="020F0502020204030204" pitchFamily="34" charset="0"/>
                <a:hlinkClick r:id="rId4"/>
              </a:rPr>
              <a:t>API web</a:t>
            </a:r>
            <a:r>
              <a:rPr lang="es-ES" dirty="0">
                <a:solidFill>
                  <a:srgbClr val="161616"/>
                </a:solidFill>
                <a:latin typeface="Calibri" panose="020F0502020204030204" pitchFamily="34" charset="0"/>
                <a:cs typeface="Calibri" panose="020F0502020204030204" pitchFamily="34" charset="0"/>
              </a:rPr>
              <a:t> y </a:t>
            </a:r>
            <a:r>
              <a:rPr lang="es-ES" dirty="0">
                <a:solidFill>
                  <a:srgbClr val="161616"/>
                </a:solidFill>
                <a:latin typeface="Calibri" panose="020F0502020204030204" pitchFamily="34" charset="0"/>
                <a:cs typeface="Calibri" panose="020F0502020204030204" pitchFamily="34" charset="0"/>
                <a:hlinkClick r:id="rId5"/>
              </a:rPr>
              <a:t>aplicaciones web</a:t>
            </a:r>
            <a:r>
              <a:rPr lang="es-ES" dirty="0">
                <a:solidFill>
                  <a:srgbClr val="161616"/>
                </a:solidFill>
                <a:latin typeface="Calibri" panose="020F0502020204030204" pitchFamily="34" charset="0"/>
                <a:cs typeface="Calibri" panose="020F0502020204030204" pitchFamily="34" charset="0"/>
              </a:rPr>
              <a:t>:</a:t>
            </a:r>
          </a:p>
          <a:p>
            <a:pPr algn="just">
              <a:buFont typeface="Arial" panose="020B0604020202020204" pitchFamily="34" charset="0"/>
              <a:buChar char="•"/>
            </a:pPr>
            <a:r>
              <a:rPr lang="es-ES" dirty="0">
                <a:solidFill>
                  <a:srgbClr val="161616"/>
                </a:solidFill>
                <a:latin typeface="Calibri" panose="020F0502020204030204" pitchFamily="34" charset="0"/>
                <a:cs typeface="Calibri" panose="020F0502020204030204" pitchFamily="34" charset="0"/>
              </a:rPr>
              <a:t>El </a:t>
            </a:r>
            <a:r>
              <a:rPr lang="es-ES" dirty="0">
                <a:solidFill>
                  <a:srgbClr val="161616"/>
                </a:solidFill>
                <a:latin typeface="Calibri" panose="020F0502020204030204" pitchFamily="34" charset="0"/>
                <a:cs typeface="Calibri" panose="020F0502020204030204" pitchFamily="34" charset="0"/>
                <a:hlinkClick r:id="rId6"/>
              </a:rPr>
              <a:t>patrón Modelo-Vista-Controlador (MVC)</a:t>
            </a:r>
            <a:r>
              <a:rPr lang="es-ES" dirty="0">
                <a:solidFill>
                  <a:srgbClr val="161616"/>
                </a:solidFill>
                <a:latin typeface="Calibri" panose="020F0502020204030204" pitchFamily="34" charset="0"/>
                <a:cs typeface="Calibri" panose="020F0502020204030204" pitchFamily="34" charset="0"/>
              </a:rPr>
              <a:t> permite que se puedan hacer pruebas en las API web y en las aplicaciones web.</a:t>
            </a:r>
          </a:p>
          <a:p>
            <a:pPr algn="just">
              <a:buFont typeface="Arial" panose="020B0604020202020204" pitchFamily="34" charset="0"/>
              <a:buChar char="•"/>
            </a:pPr>
            <a:r>
              <a:rPr lang="es-ES" dirty="0" err="1">
                <a:solidFill>
                  <a:srgbClr val="161616"/>
                </a:solidFill>
                <a:latin typeface="Calibri" panose="020F0502020204030204" pitchFamily="34" charset="0"/>
                <a:cs typeface="Calibri" panose="020F0502020204030204" pitchFamily="34" charset="0"/>
                <a:hlinkClick r:id="rId7"/>
              </a:rPr>
              <a:t>Razor</a:t>
            </a:r>
            <a:r>
              <a:rPr lang="es-ES" dirty="0">
                <a:solidFill>
                  <a:srgbClr val="161616"/>
                </a:solidFill>
                <a:latin typeface="Calibri" panose="020F0502020204030204" pitchFamily="34" charset="0"/>
                <a:cs typeface="Calibri" panose="020F0502020204030204" pitchFamily="34" charset="0"/>
                <a:hlinkClick r:id="rId7"/>
              </a:rPr>
              <a:t> </a:t>
            </a:r>
            <a:r>
              <a:rPr lang="es-ES" dirty="0" err="1">
                <a:solidFill>
                  <a:srgbClr val="161616"/>
                </a:solidFill>
                <a:latin typeface="Calibri" panose="020F0502020204030204" pitchFamily="34" charset="0"/>
                <a:cs typeface="Calibri" panose="020F0502020204030204" pitchFamily="34" charset="0"/>
                <a:hlinkClick r:id="rId7"/>
              </a:rPr>
              <a:t>Pages</a:t>
            </a:r>
            <a:r>
              <a:rPr lang="es-ES" dirty="0">
                <a:solidFill>
                  <a:srgbClr val="161616"/>
                </a:solidFill>
                <a:latin typeface="Calibri" panose="020F0502020204030204" pitchFamily="34" charset="0"/>
                <a:cs typeface="Calibri" panose="020F0502020204030204" pitchFamily="34" charset="0"/>
              </a:rPr>
              <a:t> es un modelo de programación basado en páginas que facilita la compilación de interfaces de usuario web y hace que sea más productiva.</a:t>
            </a:r>
          </a:p>
          <a:p>
            <a:pPr algn="just">
              <a:buFont typeface="Arial" panose="020B0604020202020204" pitchFamily="34" charset="0"/>
              <a:buChar char="•"/>
            </a:pPr>
            <a:r>
              <a:rPr lang="es-ES" dirty="0">
                <a:solidFill>
                  <a:srgbClr val="161616"/>
                </a:solidFill>
                <a:latin typeface="Calibri" panose="020F0502020204030204" pitchFamily="34" charset="0"/>
                <a:cs typeface="Calibri" panose="020F0502020204030204" pitchFamily="34" charset="0"/>
              </a:rPr>
              <a:t>El </a:t>
            </a:r>
            <a:r>
              <a:rPr lang="es-ES" dirty="0">
                <a:solidFill>
                  <a:srgbClr val="161616"/>
                </a:solidFill>
                <a:latin typeface="Calibri" panose="020F0502020204030204" pitchFamily="34" charset="0"/>
                <a:cs typeface="Calibri" panose="020F0502020204030204" pitchFamily="34" charset="0"/>
                <a:hlinkClick r:id="rId8"/>
              </a:rPr>
              <a:t>marcado de </a:t>
            </a:r>
            <a:r>
              <a:rPr lang="es-ES" dirty="0" err="1">
                <a:solidFill>
                  <a:srgbClr val="161616"/>
                </a:solidFill>
                <a:latin typeface="Calibri" panose="020F0502020204030204" pitchFamily="34" charset="0"/>
                <a:cs typeface="Calibri" panose="020F0502020204030204" pitchFamily="34" charset="0"/>
                <a:hlinkClick r:id="rId8"/>
              </a:rPr>
              <a:t>RazorRazor</a:t>
            </a:r>
            <a:r>
              <a:rPr lang="es-ES" dirty="0">
                <a:solidFill>
                  <a:srgbClr val="161616"/>
                </a:solidFill>
                <a:latin typeface="Calibri" panose="020F0502020204030204" pitchFamily="34" charset="0"/>
                <a:cs typeface="Calibri" panose="020F0502020204030204" pitchFamily="34" charset="0"/>
              </a:rPr>
              <a:t> proporciona una sintaxis productiva para </a:t>
            </a:r>
            <a:r>
              <a:rPr lang="es-ES" dirty="0" err="1">
                <a:solidFill>
                  <a:srgbClr val="161616"/>
                </a:solidFill>
                <a:latin typeface="Calibri" panose="020F0502020204030204" pitchFamily="34" charset="0"/>
                <a:cs typeface="Calibri" panose="020F0502020204030204" pitchFamily="34" charset="0"/>
                <a:hlinkClick r:id="rId7"/>
              </a:rPr>
              <a:t>Razor</a:t>
            </a:r>
            <a:r>
              <a:rPr lang="es-ES" dirty="0">
                <a:solidFill>
                  <a:srgbClr val="161616"/>
                </a:solidFill>
                <a:latin typeface="Calibri" panose="020F0502020204030204" pitchFamily="34" charset="0"/>
                <a:cs typeface="Calibri" panose="020F0502020204030204" pitchFamily="34" charset="0"/>
                <a:hlinkClick r:id="rId7"/>
              </a:rPr>
              <a:t> </a:t>
            </a:r>
            <a:r>
              <a:rPr lang="es-ES" dirty="0" err="1">
                <a:solidFill>
                  <a:srgbClr val="161616"/>
                </a:solidFill>
                <a:latin typeface="Calibri" panose="020F0502020204030204" pitchFamily="34" charset="0"/>
                <a:cs typeface="Calibri" panose="020F0502020204030204" pitchFamily="34" charset="0"/>
                <a:hlinkClick r:id="rId7"/>
              </a:rPr>
              <a:t>Pages</a:t>
            </a:r>
            <a:r>
              <a:rPr lang="es-ES" dirty="0">
                <a:solidFill>
                  <a:srgbClr val="161616"/>
                </a:solidFill>
                <a:latin typeface="Calibri" panose="020F0502020204030204" pitchFamily="34" charset="0"/>
                <a:cs typeface="Calibri" panose="020F0502020204030204" pitchFamily="34" charset="0"/>
              </a:rPr>
              <a:t> y las </a:t>
            </a:r>
            <a:r>
              <a:rPr lang="es-ES" dirty="0">
                <a:solidFill>
                  <a:srgbClr val="161616"/>
                </a:solidFill>
                <a:latin typeface="Calibri" panose="020F0502020204030204" pitchFamily="34" charset="0"/>
                <a:cs typeface="Calibri" panose="020F0502020204030204" pitchFamily="34" charset="0"/>
                <a:hlinkClick r:id="rId9"/>
              </a:rPr>
              <a:t>vistas de MVC</a:t>
            </a:r>
            <a:r>
              <a:rPr lang="es-ES" dirty="0">
                <a:solidFill>
                  <a:srgbClr val="161616"/>
                </a:solidFill>
                <a:latin typeface="Calibri" panose="020F0502020204030204" pitchFamily="34" charset="0"/>
                <a:cs typeface="Calibri" panose="020F0502020204030204" pitchFamily="34" charset="0"/>
              </a:rPr>
              <a:t>.</a:t>
            </a:r>
          </a:p>
          <a:p>
            <a:pPr algn="just">
              <a:buFont typeface="Arial" panose="020B0604020202020204" pitchFamily="34" charset="0"/>
              <a:buChar char="•"/>
            </a:pPr>
            <a:r>
              <a:rPr lang="es-ES" dirty="0">
                <a:solidFill>
                  <a:srgbClr val="161616"/>
                </a:solidFill>
                <a:latin typeface="Calibri" panose="020F0502020204030204" pitchFamily="34" charset="0"/>
                <a:cs typeface="Calibri" panose="020F0502020204030204" pitchFamily="34" charset="0"/>
              </a:rPr>
              <a:t>Las </a:t>
            </a:r>
            <a:r>
              <a:rPr lang="es-ES" dirty="0">
                <a:solidFill>
                  <a:srgbClr val="161616"/>
                </a:solidFill>
                <a:latin typeface="Calibri" panose="020F0502020204030204" pitchFamily="34" charset="0"/>
                <a:cs typeface="Calibri" panose="020F0502020204030204" pitchFamily="34" charset="0"/>
                <a:hlinkClick r:id="rId10"/>
              </a:rPr>
              <a:t>aplicaciones auxiliares de etiquetas</a:t>
            </a:r>
            <a:r>
              <a:rPr lang="es-ES" dirty="0">
                <a:solidFill>
                  <a:srgbClr val="161616"/>
                </a:solidFill>
                <a:latin typeface="Calibri" panose="020F0502020204030204" pitchFamily="34" charset="0"/>
                <a:cs typeface="Calibri" panose="020F0502020204030204" pitchFamily="34" charset="0"/>
              </a:rPr>
              <a:t> permiten que el código de servidor participe en la creación y la representación de elementos HTML en archivos de </a:t>
            </a:r>
            <a:r>
              <a:rPr lang="es-ES" dirty="0" err="1">
                <a:solidFill>
                  <a:srgbClr val="161616"/>
                </a:solidFill>
                <a:latin typeface="Calibri" panose="020F0502020204030204" pitchFamily="34" charset="0"/>
                <a:cs typeface="Calibri" panose="020F0502020204030204" pitchFamily="34" charset="0"/>
              </a:rPr>
              <a:t>Razor</a:t>
            </a:r>
            <a:r>
              <a:rPr lang="es-ES" dirty="0">
                <a:solidFill>
                  <a:srgbClr val="161616"/>
                </a:solidFill>
                <a:latin typeface="Calibri" panose="020F0502020204030204" pitchFamily="34" charset="0"/>
                <a:cs typeface="Calibri" panose="020F0502020204030204" pitchFamily="34" charset="0"/>
              </a:rPr>
              <a:t>.</a:t>
            </a:r>
          </a:p>
          <a:p>
            <a:pPr algn="just">
              <a:buFont typeface="Arial" panose="020B0604020202020204" pitchFamily="34" charset="0"/>
              <a:buChar char="•"/>
            </a:pPr>
            <a:r>
              <a:rPr lang="es-ES" dirty="0">
                <a:solidFill>
                  <a:srgbClr val="161616"/>
                </a:solidFill>
                <a:latin typeface="Calibri" panose="020F0502020204030204" pitchFamily="34" charset="0"/>
                <a:cs typeface="Calibri" panose="020F0502020204030204" pitchFamily="34" charset="0"/>
              </a:rPr>
              <a:t>La compatibilidad integrada para </a:t>
            </a:r>
            <a:r>
              <a:rPr lang="es-ES" dirty="0">
                <a:solidFill>
                  <a:srgbClr val="161616"/>
                </a:solidFill>
                <a:latin typeface="Calibri" panose="020F0502020204030204" pitchFamily="34" charset="0"/>
                <a:cs typeface="Calibri" panose="020F0502020204030204" pitchFamily="34" charset="0"/>
                <a:hlinkClick r:id="rId11"/>
              </a:rPr>
              <a:t>varios formatos de datos y la negociación de contenidos</a:t>
            </a:r>
            <a:r>
              <a:rPr lang="es-ES" dirty="0">
                <a:solidFill>
                  <a:srgbClr val="161616"/>
                </a:solidFill>
                <a:latin typeface="Calibri" panose="020F0502020204030204" pitchFamily="34" charset="0"/>
                <a:cs typeface="Calibri" panose="020F0502020204030204" pitchFamily="34" charset="0"/>
              </a:rPr>
              <a:t> permite que las API web lleguen a una amplia gama de clientes, como los exploradores y los dispositivos móviles.</a:t>
            </a:r>
          </a:p>
          <a:p>
            <a:pPr algn="just">
              <a:buFont typeface="Arial" panose="020B0604020202020204" pitchFamily="34" charset="0"/>
              <a:buChar char="•"/>
            </a:pPr>
            <a:r>
              <a:rPr lang="es-ES" dirty="0">
                <a:solidFill>
                  <a:srgbClr val="161616"/>
                </a:solidFill>
                <a:latin typeface="Calibri" panose="020F0502020204030204" pitchFamily="34" charset="0"/>
                <a:cs typeface="Calibri" panose="020F0502020204030204" pitchFamily="34" charset="0"/>
              </a:rPr>
              <a:t>El </a:t>
            </a:r>
            <a:r>
              <a:rPr lang="es-ES" dirty="0">
                <a:solidFill>
                  <a:srgbClr val="161616"/>
                </a:solidFill>
                <a:latin typeface="Calibri" panose="020F0502020204030204" pitchFamily="34" charset="0"/>
                <a:cs typeface="Calibri" panose="020F0502020204030204" pitchFamily="34" charset="0"/>
                <a:hlinkClick r:id="rId12"/>
              </a:rPr>
              <a:t>enlace de modelo</a:t>
            </a:r>
            <a:r>
              <a:rPr lang="es-ES" dirty="0">
                <a:solidFill>
                  <a:srgbClr val="161616"/>
                </a:solidFill>
                <a:latin typeface="Calibri" panose="020F0502020204030204" pitchFamily="34" charset="0"/>
                <a:cs typeface="Calibri" panose="020F0502020204030204" pitchFamily="34" charset="0"/>
              </a:rPr>
              <a:t> asigna automáticamente datos de solicitudes HTTP a parámetros de método de acción.</a:t>
            </a:r>
          </a:p>
          <a:p>
            <a:pPr algn="just">
              <a:buFont typeface="Arial" panose="020B0604020202020204" pitchFamily="34" charset="0"/>
              <a:buChar char="•"/>
            </a:pPr>
            <a:r>
              <a:rPr lang="es-ES" dirty="0">
                <a:solidFill>
                  <a:srgbClr val="161616"/>
                </a:solidFill>
                <a:latin typeface="Calibri" panose="020F0502020204030204" pitchFamily="34" charset="0"/>
                <a:cs typeface="Calibri" panose="020F0502020204030204" pitchFamily="34" charset="0"/>
              </a:rPr>
              <a:t>La </a:t>
            </a:r>
            <a:r>
              <a:rPr lang="es-ES" dirty="0">
                <a:solidFill>
                  <a:srgbClr val="161616"/>
                </a:solidFill>
                <a:latin typeface="Calibri" panose="020F0502020204030204" pitchFamily="34" charset="0"/>
                <a:cs typeface="Calibri" panose="020F0502020204030204" pitchFamily="34" charset="0"/>
                <a:hlinkClick r:id="rId13"/>
              </a:rPr>
              <a:t>validación de modelos</a:t>
            </a:r>
            <a:r>
              <a:rPr lang="es-ES" dirty="0">
                <a:solidFill>
                  <a:srgbClr val="161616"/>
                </a:solidFill>
                <a:latin typeface="Calibri" panose="020F0502020204030204" pitchFamily="34" charset="0"/>
                <a:cs typeface="Calibri" panose="020F0502020204030204" pitchFamily="34" charset="0"/>
              </a:rPr>
              <a:t> efectúa una validación del lado cliente y del lado servidor de forma automática.</a:t>
            </a:r>
            <a:endParaRPr lang="es-ES" b="0" i="0" dirty="0">
              <a:solidFill>
                <a:srgbClr val="161616"/>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0600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C1D880-FC17-3789-2435-5FF7492EABD6}"/>
              </a:ext>
            </a:extLst>
          </p:cNvPr>
          <p:cNvSpPr>
            <a:spLocks noGrp="1"/>
          </p:cNvSpPr>
          <p:nvPr>
            <p:ph type="title"/>
          </p:nvPr>
        </p:nvSpPr>
        <p:spPr>
          <a:xfrm>
            <a:off x="456236" y="110481"/>
            <a:ext cx="10515600" cy="1325563"/>
          </a:xfrm>
        </p:spPr>
        <p:txBody>
          <a:bodyPr>
            <a:normAutofit/>
          </a:bodyPr>
          <a:lstStyle/>
          <a:p>
            <a:r>
              <a:rPr lang="en-001" dirty="0">
                <a:solidFill>
                  <a:schemeClr val="bg1"/>
                </a:solidFill>
                <a:latin typeface="Work Sans Medium" pitchFamily="2" charset="77"/>
              </a:rPr>
              <a:t>Desarrollo del lado del cliente</a:t>
            </a:r>
            <a:endParaRPr lang="es-CO" dirty="0">
              <a:solidFill>
                <a:schemeClr val="bg1"/>
              </a:solidFill>
              <a:latin typeface="Work Sans Medium" pitchFamily="2" charset="77"/>
            </a:endParaRPr>
          </a:p>
        </p:txBody>
      </p:sp>
      <p:pic>
        <p:nvPicPr>
          <p:cNvPr id="7" name="Imagen 6"/>
          <p:cNvPicPr>
            <a:picLocks noChangeAspect="1"/>
          </p:cNvPicPr>
          <p:nvPr/>
        </p:nvPicPr>
        <p:blipFill>
          <a:blip r:embed="rId3"/>
          <a:stretch>
            <a:fillRect/>
          </a:stretch>
        </p:blipFill>
        <p:spPr>
          <a:xfrm>
            <a:off x="8742997" y="2159317"/>
            <a:ext cx="3022283" cy="3022283"/>
          </a:xfrm>
          <a:prstGeom prst="rect">
            <a:avLst/>
          </a:prstGeom>
        </p:spPr>
      </p:pic>
      <p:sp>
        <p:nvSpPr>
          <p:cNvPr id="5" name="Rectángulo 4"/>
          <p:cNvSpPr/>
          <p:nvPr/>
        </p:nvSpPr>
        <p:spPr>
          <a:xfrm>
            <a:off x="594360" y="2470129"/>
            <a:ext cx="7848600" cy="1200329"/>
          </a:xfrm>
          <a:prstGeom prst="rect">
            <a:avLst/>
          </a:prstGeom>
        </p:spPr>
        <p:txBody>
          <a:bodyPr wrap="square">
            <a:spAutoFit/>
          </a:bodyPr>
          <a:lstStyle/>
          <a:p>
            <a:pPr algn="just"/>
            <a:r>
              <a:rPr lang="es-ES" dirty="0">
                <a:solidFill>
                  <a:srgbClr val="161616"/>
                </a:solidFill>
                <a:latin typeface="Calibri" panose="020F0502020204030204" pitchFamily="34" charset="0"/>
                <a:cs typeface="Calibri" panose="020F0502020204030204" pitchFamily="34" charset="0"/>
              </a:rPr>
              <a:t>ASP.NET Core se integra perfectamente con bibliotecas y plataformas de trabajo populares del lado cliente, como </a:t>
            </a:r>
            <a:r>
              <a:rPr lang="es-ES" dirty="0" err="1">
                <a:solidFill>
                  <a:srgbClr val="161616"/>
                </a:solidFill>
                <a:latin typeface="Calibri" panose="020F0502020204030204" pitchFamily="34" charset="0"/>
                <a:cs typeface="Calibri" panose="020F0502020204030204" pitchFamily="34" charset="0"/>
              </a:rPr>
              <a:t>Blazor</a:t>
            </a:r>
            <a:r>
              <a:rPr lang="es-ES" dirty="0">
                <a:solidFill>
                  <a:srgbClr val="161616"/>
                </a:solidFill>
                <a:latin typeface="Calibri" panose="020F0502020204030204" pitchFamily="34" charset="0"/>
                <a:cs typeface="Calibri" panose="020F0502020204030204" pitchFamily="34" charset="0"/>
              </a:rPr>
              <a:t>, Angular, </a:t>
            </a:r>
            <a:r>
              <a:rPr lang="es-ES" dirty="0" err="1">
                <a:solidFill>
                  <a:srgbClr val="161616"/>
                </a:solidFill>
                <a:latin typeface="Calibri" panose="020F0502020204030204" pitchFamily="34" charset="0"/>
                <a:cs typeface="Calibri" panose="020F0502020204030204" pitchFamily="34" charset="0"/>
              </a:rPr>
              <a:t>React</a:t>
            </a:r>
            <a:r>
              <a:rPr lang="es-ES" dirty="0">
                <a:solidFill>
                  <a:srgbClr val="161616"/>
                </a:solidFill>
                <a:latin typeface="Calibri" panose="020F0502020204030204" pitchFamily="34" charset="0"/>
                <a:cs typeface="Calibri" panose="020F0502020204030204" pitchFamily="34" charset="0"/>
              </a:rPr>
              <a:t> y </a:t>
            </a:r>
            <a:r>
              <a:rPr lang="es-ES" dirty="0" err="1">
                <a:solidFill>
                  <a:srgbClr val="161616"/>
                </a:solidFill>
                <a:latin typeface="Calibri" panose="020F0502020204030204" pitchFamily="34" charset="0"/>
                <a:cs typeface="Calibri" panose="020F0502020204030204" pitchFamily="34" charset="0"/>
              </a:rPr>
              <a:t>Bootstrap</a:t>
            </a:r>
            <a:r>
              <a:rPr lang="es-ES" dirty="0">
                <a:solidFill>
                  <a:srgbClr val="161616"/>
                </a:solidFill>
                <a:latin typeface="Calibri" panose="020F0502020204030204" pitchFamily="34" charset="0"/>
                <a:cs typeface="Calibri" panose="020F0502020204030204" pitchFamily="34" charset="0"/>
              </a:rPr>
              <a:t>. Para obtener más información, vea </a:t>
            </a:r>
            <a:r>
              <a:rPr lang="es-ES" dirty="0" err="1">
                <a:solidFill>
                  <a:srgbClr val="161616"/>
                </a:solidFill>
                <a:latin typeface="Calibri" panose="020F0502020204030204" pitchFamily="34" charset="0"/>
                <a:cs typeface="Calibri" panose="020F0502020204030204" pitchFamily="34" charset="0"/>
              </a:rPr>
              <a:t>Blazor</a:t>
            </a:r>
            <a:r>
              <a:rPr lang="es-ES" dirty="0">
                <a:solidFill>
                  <a:srgbClr val="161616"/>
                </a:solidFill>
                <a:latin typeface="Calibri" panose="020F0502020204030204" pitchFamily="34" charset="0"/>
                <a:cs typeface="Calibri" panose="020F0502020204030204" pitchFamily="34" charset="0"/>
              </a:rPr>
              <a:t> de ASP.NET Core y los temas relacionados en Desarrollo del lado cliente.</a:t>
            </a:r>
            <a:endParaRPr lang="es-ES" b="0" i="0" dirty="0">
              <a:solidFill>
                <a:srgbClr val="161616"/>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443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C1D880-FC17-3789-2435-5FF7492EABD6}"/>
              </a:ext>
            </a:extLst>
          </p:cNvPr>
          <p:cNvSpPr>
            <a:spLocks noGrp="1"/>
          </p:cNvSpPr>
          <p:nvPr>
            <p:ph type="title"/>
          </p:nvPr>
        </p:nvSpPr>
        <p:spPr>
          <a:xfrm>
            <a:off x="456236" y="110481"/>
            <a:ext cx="10515600" cy="1325563"/>
          </a:xfrm>
        </p:spPr>
        <p:txBody>
          <a:bodyPr>
            <a:normAutofit/>
          </a:bodyPr>
          <a:lstStyle/>
          <a:p>
            <a:r>
              <a:rPr lang="es-CO" dirty="0">
                <a:solidFill>
                  <a:schemeClr val="bg1"/>
                </a:solidFill>
                <a:latin typeface="Work Sans Medium" pitchFamily="2" charset="77"/>
              </a:rPr>
              <a:t>Plataformas de destino de ASP.NET Core</a:t>
            </a:r>
          </a:p>
        </p:txBody>
      </p:sp>
      <p:pic>
        <p:nvPicPr>
          <p:cNvPr id="7" name="Imagen 6"/>
          <p:cNvPicPr>
            <a:picLocks noChangeAspect="1"/>
          </p:cNvPicPr>
          <p:nvPr/>
        </p:nvPicPr>
        <p:blipFill>
          <a:blip r:embed="rId3"/>
          <a:stretch>
            <a:fillRect/>
          </a:stretch>
        </p:blipFill>
        <p:spPr>
          <a:xfrm>
            <a:off x="7828597" y="2098357"/>
            <a:ext cx="3022283" cy="3022283"/>
          </a:xfrm>
          <a:prstGeom prst="rect">
            <a:avLst/>
          </a:prstGeom>
        </p:spPr>
      </p:pic>
      <p:sp>
        <p:nvSpPr>
          <p:cNvPr id="3" name="Rectángulo 2"/>
          <p:cNvSpPr/>
          <p:nvPr/>
        </p:nvSpPr>
        <p:spPr>
          <a:xfrm>
            <a:off x="640080" y="1806923"/>
            <a:ext cx="6096000" cy="4524315"/>
          </a:xfrm>
          <a:prstGeom prst="rect">
            <a:avLst/>
          </a:prstGeom>
        </p:spPr>
        <p:txBody>
          <a:bodyPr>
            <a:spAutoFit/>
          </a:bodyPr>
          <a:lstStyle/>
          <a:p>
            <a:pPr algn="just"/>
            <a:r>
              <a:rPr lang="es-ES" dirty="0"/>
              <a:t>ASP.NET Core 3.x o las versiones posteriores solo pueden tener como destino .NET Core. Por lo general, ASP.NET Core se compone de bibliotecas de .NET Standard. Las bibliotecas escritas con .NET Standard 2.0 se ejecutan en cualquier plataforma .NET que implementa .NET Standard 2.0.</a:t>
            </a:r>
          </a:p>
          <a:p>
            <a:pPr algn="just"/>
            <a:endParaRPr lang="es-ES" dirty="0"/>
          </a:p>
          <a:p>
            <a:pPr algn="just"/>
            <a:r>
              <a:rPr lang="es-ES" dirty="0"/>
              <a:t>El uso de .NET Core como destino cuenta con varias ventajas que van en aumento con cada versión. Entre las ventajas del uso de .NET Core en vez de .NET Framework se incluyen las siguientes:</a:t>
            </a:r>
          </a:p>
          <a:p>
            <a:pPr algn="just"/>
            <a:endParaRPr lang="es-ES" dirty="0"/>
          </a:p>
          <a:p>
            <a:pPr algn="just"/>
            <a:r>
              <a:rPr lang="es-ES" dirty="0"/>
              <a:t>Multiplataforma. Es compatible con Windows, </a:t>
            </a:r>
            <a:r>
              <a:rPr lang="es-ES" dirty="0" err="1"/>
              <a:t>macOS</a:t>
            </a:r>
            <a:r>
              <a:rPr lang="es-ES" dirty="0"/>
              <a:t> y Linux.</a:t>
            </a:r>
          </a:p>
          <a:p>
            <a:pPr algn="just"/>
            <a:r>
              <a:rPr lang="es-ES" dirty="0"/>
              <a:t>Rendimiento mejorado</a:t>
            </a:r>
          </a:p>
          <a:p>
            <a:pPr algn="just"/>
            <a:r>
              <a:rPr lang="es-ES" dirty="0"/>
              <a:t>Control de versiones en paralelo</a:t>
            </a:r>
          </a:p>
          <a:p>
            <a:pPr algn="just"/>
            <a:r>
              <a:rPr lang="es-ES" dirty="0"/>
              <a:t>Nuevas API.</a:t>
            </a:r>
          </a:p>
          <a:p>
            <a:pPr algn="just"/>
            <a:r>
              <a:rPr lang="es-ES" dirty="0"/>
              <a:t>Código Abierto</a:t>
            </a:r>
            <a:endParaRPr lang="es-CO" dirty="0"/>
          </a:p>
        </p:txBody>
      </p:sp>
    </p:spTree>
    <p:extLst>
      <p:ext uri="{BB962C8B-B14F-4D97-AF65-F5344CB8AC3E}">
        <p14:creationId xmlns:p14="http://schemas.microsoft.com/office/powerpoint/2010/main" val="1315293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C1D880-FC17-3789-2435-5FF7492EABD6}"/>
              </a:ext>
            </a:extLst>
          </p:cNvPr>
          <p:cNvSpPr>
            <a:spLocks noGrp="1"/>
          </p:cNvSpPr>
          <p:nvPr>
            <p:ph type="title"/>
          </p:nvPr>
        </p:nvSpPr>
        <p:spPr>
          <a:xfrm>
            <a:off x="456236" y="110481"/>
            <a:ext cx="10515600" cy="1325563"/>
          </a:xfrm>
        </p:spPr>
        <p:txBody>
          <a:bodyPr>
            <a:normAutofit/>
          </a:bodyPr>
          <a:lstStyle/>
          <a:p>
            <a:r>
              <a:rPr lang="en-001" dirty="0">
                <a:solidFill>
                  <a:schemeClr val="bg1"/>
                </a:solidFill>
                <a:latin typeface="Work Sans Medium" pitchFamily="2" charset="77"/>
              </a:rPr>
              <a:t>Herramientas y/o tecnologias a usar</a:t>
            </a:r>
            <a:endParaRPr lang="es-CO" dirty="0">
              <a:solidFill>
                <a:schemeClr val="bg1"/>
              </a:solidFill>
              <a:latin typeface="Work Sans Medium" pitchFamily="2" charset="77"/>
            </a:endParaRPr>
          </a:p>
        </p:txBody>
      </p:sp>
      <p:pic>
        <p:nvPicPr>
          <p:cNvPr id="7" name="Imagen 6"/>
          <p:cNvPicPr>
            <a:picLocks noChangeAspect="1"/>
          </p:cNvPicPr>
          <p:nvPr/>
        </p:nvPicPr>
        <p:blipFill>
          <a:blip r:embed="rId3"/>
          <a:stretch>
            <a:fillRect/>
          </a:stretch>
        </p:blipFill>
        <p:spPr>
          <a:xfrm>
            <a:off x="7828597" y="2098357"/>
            <a:ext cx="3022283" cy="3022283"/>
          </a:xfrm>
          <a:prstGeom prst="rect">
            <a:avLst/>
          </a:prstGeom>
        </p:spPr>
      </p:pic>
      <p:sp>
        <p:nvSpPr>
          <p:cNvPr id="3" name="Rectángulo 2"/>
          <p:cNvSpPr/>
          <p:nvPr/>
        </p:nvSpPr>
        <p:spPr>
          <a:xfrm>
            <a:off x="990600" y="1981319"/>
            <a:ext cx="6096000" cy="3693319"/>
          </a:xfrm>
          <a:prstGeom prst="rect">
            <a:avLst/>
          </a:prstGeom>
        </p:spPr>
        <p:txBody>
          <a:bodyPr>
            <a:spAutoFit/>
          </a:bodyPr>
          <a:lstStyle/>
          <a:p>
            <a:pPr marL="285750" indent="-285750" algn="just">
              <a:buFont typeface="Wingdings" panose="05000000000000000000" pitchFamily="2" charset="2"/>
              <a:buChar char="ü"/>
            </a:pPr>
            <a:r>
              <a:rPr lang="en-001" sz="3600" dirty="0"/>
              <a:t>MVC</a:t>
            </a:r>
          </a:p>
          <a:p>
            <a:pPr marL="285750" indent="-285750" algn="just">
              <a:buFont typeface="Wingdings" panose="05000000000000000000" pitchFamily="2" charset="2"/>
              <a:buChar char="ü"/>
            </a:pPr>
            <a:r>
              <a:rPr lang="en-001" sz="3600" dirty="0"/>
              <a:t>Blazor</a:t>
            </a:r>
          </a:p>
          <a:p>
            <a:pPr marL="285750" indent="-285750" algn="just">
              <a:buFont typeface="Wingdings" panose="05000000000000000000" pitchFamily="2" charset="2"/>
              <a:buChar char="ü"/>
            </a:pPr>
            <a:r>
              <a:rPr lang="en-001" sz="3600" dirty="0"/>
              <a:t>Razor</a:t>
            </a:r>
          </a:p>
          <a:p>
            <a:pPr marL="285750" indent="-285750" algn="just">
              <a:buFont typeface="Wingdings" panose="05000000000000000000" pitchFamily="2" charset="2"/>
              <a:buChar char="ü"/>
            </a:pPr>
            <a:r>
              <a:rPr lang="en-001" sz="3600" dirty="0"/>
              <a:t>SQL SERVER DEVELOPER</a:t>
            </a:r>
          </a:p>
          <a:p>
            <a:pPr marL="285750" indent="-285750" algn="just">
              <a:buFont typeface="Wingdings" panose="05000000000000000000" pitchFamily="2" charset="2"/>
              <a:buChar char="ü"/>
            </a:pPr>
            <a:r>
              <a:rPr lang="en-001" sz="3600" dirty="0"/>
              <a:t>SQL </a:t>
            </a:r>
            <a:r>
              <a:rPr lang="es-CO" sz="3600" dirty="0"/>
              <a:t>Management Studio</a:t>
            </a:r>
            <a:endParaRPr lang="en-001" sz="3600" dirty="0"/>
          </a:p>
          <a:p>
            <a:pPr algn="just"/>
            <a:endParaRPr lang="en-001" sz="3600" dirty="0"/>
          </a:p>
          <a:p>
            <a:pPr marL="285750" indent="-285750" algn="just">
              <a:buFont typeface="Wingdings" panose="05000000000000000000" pitchFamily="2" charset="2"/>
              <a:buChar char="ü"/>
            </a:pPr>
            <a:endParaRPr lang="es-ES" dirty="0"/>
          </a:p>
        </p:txBody>
      </p:sp>
    </p:spTree>
    <p:extLst>
      <p:ext uri="{BB962C8B-B14F-4D97-AF65-F5344CB8AC3E}">
        <p14:creationId xmlns:p14="http://schemas.microsoft.com/office/powerpoint/2010/main" val="702809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Interfaz de usuario gráfica&#10;&#10;Descripción generada automáticamente">
            <a:extLst>
              <a:ext uri="{FF2B5EF4-FFF2-40B4-BE49-F238E27FC236}">
                <a16:creationId xmlns:a16="http://schemas.microsoft.com/office/drawing/2014/main" id="{A01EB75E-8874-42DD-11A3-2D5CA1D238B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7622032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9060</TotalTime>
  <Words>670</Words>
  <Application>Microsoft Office PowerPoint</Application>
  <PresentationFormat>Panorámica</PresentationFormat>
  <Paragraphs>54</Paragraphs>
  <Slides>8</Slides>
  <Notes>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Arial</vt:lpstr>
      <vt:lpstr>Calibri</vt:lpstr>
      <vt:lpstr>Calibri Light</vt:lpstr>
      <vt:lpstr>Wingdings</vt:lpstr>
      <vt:lpstr>Work Sans</vt:lpstr>
      <vt:lpstr>Work Sans Medium</vt:lpstr>
      <vt:lpstr>Tema de Office</vt:lpstr>
      <vt:lpstr>Presentación de PowerPoint</vt:lpstr>
      <vt:lpstr>Que es ASP.NET Core</vt:lpstr>
      <vt:lpstr>¿Por qué elegir ASP.NET Core?</vt:lpstr>
      <vt:lpstr>Creación de API web e interfaces de usuario web mediante ASP.NET Core MVC</vt:lpstr>
      <vt:lpstr>Desarrollo del lado del cliente</vt:lpstr>
      <vt:lpstr>Plataformas de destino de ASP.NET Core</vt:lpstr>
      <vt:lpstr>Herramientas y/o tecnologias a usar</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CARLOS DANIEL GOMEZ DAZA</cp:lastModifiedBy>
  <cp:revision>81</cp:revision>
  <dcterms:created xsi:type="dcterms:W3CDTF">2020-10-01T23:51:28Z</dcterms:created>
  <dcterms:modified xsi:type="dcterms:W3CDTF">2024-10-30T15:01:06Z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