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68" r:id="rId2"/>
    <p:sldId id="547" r:id="rId3"/>
    <p:sldId id="548" r:id="rId4"/>
    <p:sldId id="549" r:id="rId5"/>
    <p:sldId id="550" r:id="rId6"/>
    <p:sldId id="551" r:id="rId7"/>
    <p:sldId id="552"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DAVID BENAVIDES SANCHEZ" initials="DDBS" lastIdx="1" clrIdx="0">
    <p:extLst>
      <p:ext uri="{19B8F6BF-5375-455C-9EA6-DF929625EA0E}">
        <p15:presenceInfo xmlns:p15="http://schemas.microsoft.com/office/powerpoint/2012/main" userId="DANIEL DAVID BENAVIDES SANCH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EA"/>
    <a:srgbClr val="38AA00"/>
    <a:srgbClr val="FFFFFF"/>
    <a:srgbClr val="766363"/>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4"/>
    <p:restoredTop sz="86369"/>
  </p:normalViewPr>
  <p:slideViewPr>
    <p:cSldViewPr snapToGrid="0">
      <p:cViewPr varScale="1">
        <p:scale>
          <a:sx n="63" d="100"/>
          <a:sy n="63" d="100"/>
        </p:scale>
        <p:origin x="92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13/10/2023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13/10/2023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13/10/2023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13/10/2023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748022" y="2247037"/>
            <a:ext cx="7066538" cy="646331"/>
          </a:xfrm>
          <a:prstGeom prst="rect">
            <a:avLst/>
          </a:prstGeom>
          <a:noFill/>
        </p:spPr>
        <p:txBody>
          <a:bodyPr wrap="square" rtlCol="0">
            <a:spAutoFit/>
          </a:bodyPr>
          <a:lstStyle/>
          <a:p>
            <a:pPr algn="ctr"/>
            <a:r>
              <a:rPr lang="en-001" sz="3600" b="1" dirty="0" smtClean="0">
                <a:solidFill>
                  <a:schemeClr val="tx1">
                    <a:lumMod val="75000"/>
                    <a:lumOff val="25000"/>
                  </a:schemeClr>
                </a:solidFill>
                <a:latin typeface="Work Sans" pitchFamily="2" charset="77"/>
              </a:rPr>
              <a:t>Tipos de relaciones mongo db</a:t>
            </a:r>
            <a:endParaRPr lang="es-ES" sz="3600" b="1" dirty="0">
              <a:solidFill>
                <a:schemeClr val="tx1">
                  <a:lumMod val="75000"/>
                  <a:lumOff val="25000"/>
                </a:schemeClr>
              </a:solidFill>
              <a:latin typeface="Work Sans" pitchFamily="2" charset="77"/>
            </a:endParaRPr>
          </a:p>
        </p:txBody>
      </p:sp>
      <p:sp>
        <p:nvSpPr>
          <p:cNvPr id="2" name="Rectángulo 1"/>
          <p:cNvSpPr/>
          <p:nvPr/>
        </p:nvSpPr>
        <p:spPr>
          <a:xfrm>
            <a:off x="3064021" y="3578275"/>
            <a:ext cx="6065520" cy="1200329"/>
          </a:xfrm>
          <a:prstGeom prst="rect">
            <a:avLst/>
          </a:prstGeom>
        </p:spPr>
        <p:txBody>
          <a:bodyPr wrap="square">
            <a:spAutoFit/>
          </a:bodyPr>
          <a:lstStyle/>
          <a:p>
            <a:pPr algn="ctr"/>
            <a:r>
              <a:rPr lang="en-001" sz="3600" b="1" dirty="0">
                <a:solidFill>
                  <a:srgbClr val="38AA00"/>
                </a:solidFill>
                <a:latin typeface="Work Sans" pitchFamily="2" charset="77"/>
              </a:rPr>
              <a:t>Instructor:</a:t>
            </a:r>
          </a:p>
          <a:p>
            <a:pPr algn="ctr"/>
            <a:r>
              <a:rPr lang="en-001" sz="3600" b="1" dirty="0">
                <a:solidFill>
                  <a:srgbClr val="00324D"/>
                </a:solidFill>
                <a:latin typeface="Work Sans" pitchFamily="2" charset="77"/>
              </a:rPr>
              <a:t>Carlos Daniel Gomez Daza</a:t>
            </a:r>
            <a:endParaRPr lang="es-ES" sz="3600" b="1" dirty="0">
              <a:solidFill>
                <a:srgbClr val="00324D"/>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Tipos de relaciones con mongo db</a:t>
            </a:r>
            <a:endParaRPr spc="-42" dirty="0">
              <a:solidFill>
                <a:srgbClr val="FFF5EA"/>
              </a:solidFill>
              <a:latin typeface="Georgia"/>
              <a:cs typeface="Georgia"/>
            </a:endParaRPr>
          </a:p>
        </p:txBody>
      </p:sp>
      <p:sp>
        <p:nvSpPr>
          <p:cNvPr id="6" name="Rectángulo 5"/>
          <p:cNvSpPr/>
          <p:nvPr/>
        </p:nvSpPr>
        <p:spPr>
          <a:xfrm>
            <a:off x="455613" y="1745963"/>
            <a:ext cx="5228907" cy="4801314"/>
          </a:xfrm>
          <a:prstGeom prst="rect">
            <a:avLst/>
          </a:prstGeom>
        </p:spPr>
        <p:txBody>
          <a:bodyPr wrap="square">
            <a:spAutoFit/>
          </a:bodyPr>
          <a:lstStyle/>
          <a:p>
            <a:pPr algn="just"/>
            <a:r>
              <a:rPr lang="es-ES" dirty="0" smtClean="0"/>
              <a:t>A </a:t>
            </a:r>
            <a:r>
              <a:rPr lang="es-ES" dirty="0"/>
              <a:t>diferencia de las bases de datos relacionales, </a:t>
            </a:r>
            <a:r>
              <a:rPr lang="es-ES" dirty="0" err="1"/>
              <a:t>MongoDB</a:t>
            </a:r>
            <a:r>
              <a:rPr lang="es-ES" dirty="0"/>
              <a:t> no proporciona técnicas para definir buenas relaciones, pero brinda flexibilidad para definir el esquema de nuestra colección, esta es una de las principales ventajas de </a:t>
            </a:r>
            <a:r>
              <a:rPr lang="es-ES" dirty="0" err="1"/>
              <a:t>MongoDB</a:t>
            </a:r>
            <a:r>
              <a:rPr lang="es-ES" dirty="0"/>
              <a:t>.</a:t>
            </a:r>
          </a:p>
          <a:p>
            <a:pPr algn="just"/>
            <a:endParaRPr lang="es-ES" dirty="0"/>
          </a:p>
          <a:p>
            <a:pPr algn="just"/>
            <a:r>
              <a:rPr lang="es-ES" dirty="0" err="1"/>
              <a:t>MongoDB</a:t>
            </a:r>
            <a:r>
              <a:rPr lang="es-ES" dirty="0"/>
              <a:t> al ser flexible en cuanto a las relaciones, no es necesario seguir las reglas comunes y puedes definir el esquema en un formato de objeto como desees. Un esquema bien definido es muy importante en </a:t>
            </a:r>
            <a:r>
              <a:rPr lang="es-ES" dirty="0" err="1"/>
              <a:t>MongoDB</a:t>
            </a:r>
            <a:r>
              <a:rPr lang="es-ES" dirty="0"/>
              <a:t> para consultar los datos de manera más eficiente con menos prisa y también para mejorar la escalabilidad. Es posible que los objetos de esquema no deseados no afecten a tu base de datos en etapas anteriores, pero con la creciente cantidad de datos, las consultas pueden ralentizar el rendimiento y adquirir más memoria.</a:t>
            </a:r>
            <a:endParaRPr lang="es-CO" dirty="0"/>
          </a:p>
        </p:txBody>
      </p:sp>
      <p:sp>
        <p:nvSpPr>
          <p:cNvPr id="7" name="Rectángulo 6"/>
          <p:cNvSpPr/>
          <p:nvPr/>
        </p:nvSpPr>
        <p:spPr>
          <a:xfrm>
            <a:off x="5977217" y="1745963"/>
            <a:ext cx="6096000" cy="1754326"/>
          </a:xfrm>
          <a:prstGeom prst="rect">
            <a:avLst/>
          </a:prstGeom>
        </p:spPr>
        <p:txBody>
          <a:bodyPr>
            <a:spAutoFit/>
          </a:bodyPr>
          <a:lstStyle/>
          <a:p>
            <a:pPr algn="just"/>
            <a:r>
              <a:rPr lang="es-ES" dirty="0"/>
              <a:t>Las relaciones representan cómo los múltiples documentos están conectados lógicamente en </a:t>
            </a:r>
            <a:r>
              <a:rPr lang="es-ES" dirty="0" err="1"/>
              <a:t>MongoDB</a:t>
            </a:r>
            <a:r>
              <a:rPr lang="es-ES" dirty="0"/>
              <a:t> para crear una base de datos más manejable. Esto no es como normalizar en tablas, sino crear a través de relaciones incrustadas y referenciadas. Puedes configurar la relación según la necesidad de tus datos y el rendimiento de la consulta.</a:t>
            </a:r>
            <a:endParaRPr lang="es-CO" dirty="0"/>
          </a:p>
        </p:txBody>
      </p:sp>
    </p:spTree>
    <p:extLst>
      <p:ext uri="{BB962C8B-B14F-4D97-AF65-F5344CB8AC3E}">
        <p14:creationId xmlns:p14="http://schemas.microsoft.com/office/powerpoint/2010/main" val="186965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s-CO" spc="-42" dirty="0" err="1">
                <a:solidFill>
                  <a:srgbClr val="FFF5EA"/>
                </a:solidFill>
                <a:latin typeface="Georgia"/>
                <a:cs typeface="Georgia"/>
              </a:rPr>
              <a:t>One</a:t>
            </a:r>
            <a:r>
              <a:rPr lang="es-CO" spc="-42" dirty="0">
                <a:solidFill>
                  <a:srgbClr val="FFF5EA"/>
                </a:solidFill>
                <a:latin typeface="Georgia"/>
                <a:cs typeface="Georgia"/>
              </a:rPr>
              <a:t> to </a:t>
            </a:r>
            <a:r>
              <a:rPr lang="es-CO" spc="-42" dirty="0" err="1">
                <a:solidFill>
                  <a:srgbClr val="FFF5EA"/>
                </a:solidFill>
                <a:latin typeface="Georgia"/>
                <a:cs typeface="Georgia"/>
              </a:rPr>
              <a:t>One</a:t>
            </a:r>
            <a:r>
              <a:rPr lang="es-CO" spc="-42" dirty="0">
                <a:solidFill>
                  <a:srgbClr val="FFF5EA"/>
                </a:solidFill>
                <a:latin typeface="Georgia"/>
                <a:cs typeface="Georgia"/>
              </a:rPr>
              <a:t> (Uno a Uno)</a:t>
            </a:r>
            <a:endParaRPr spc="-42" dirty="0">
              <a:solidFill>
                <a:srgbClr val="FFF5EA"/>
              </a:solidFill>
              <a:latin typeface="Georgia"/>
              <a:cs typeface="Georgia"/>
            </a:endParaRPr>
          </a:p>
        </p:txBody>
      </p:sp>
      <p:sp>
        <p:nvSpPr>
          <p:cNvPr id="3" name="Rectángulo 2"/>
          <p:cNvSpPr/>
          <p:nvPr/>
        </p:nvSpPr>
        <p:spPr>
          <a:xfrm>
            <a:off x="455613" y="1767006"/>
            <a:ext cx="6096000" cy="1477328"/>
          </a:xfrm>
          <a:prstGeom prst="rect">
            <a:avLst/>
          </a:prstGeom>
        </p:spPr>
        <p:txBody>
          <a:bodyPr>
            <a:spAutoFit/>
          </a:bodyPr>
          <a:lstStyle/>
          <a:p>
            <a:r>
              <a:rPr lang="es-ES" dirty="0" err="1"/>
              <a:t>One</a:t>
            </a:r>
            <a:r>
              <a:rPr lang="es-ES" dirty="0"/>
              <a:t> to </a:t>
            </a:r>
            <a:r>
              <a:rPr lang="es-ES" dirty="0" err="1"/>
              <a:t>One</a:t>
            </a:r>
            <a:r>
              <a:rPr lang="es-ES" dirty="0"/>
              <a:t> es la relación más fundamental. Una clave principal con un documento secundario incrustado crea una relación 1:1. Por ejemplo, un usuario puede tener un solo </a:t>
            </a:r>
            <a:r>
              <a:rPr lang="es-ES" dirty="0" err="1"/>
              <a:t>dni</a:t>
            </a:r>
            <a:r>
              <a:rPr lang="es-ES" dirty="0"/>
              <a:t> (documento nacional de identidad).</a:t>
            </a:r>
          </a:p>
          <a:p>
            <a:endParaRPr lang="es-ES" dirty="0"/>
          </a:p>
        </p:txBody>
      </p:sp>
      <p:pic>
        <p:nvPicPr>
          <p:cNvPr id="8" name="Imagen 7"/>
          <p:cNvPicPr>
            <a:picLocks noChangeAspect="1"/>
          </p:cNvPicPr>
          <p:nvPr/>
        </p:nvPicPr>
        <p:blipFill rotWithShape="1">
          <a:blip r:embed="rId2"/>
          <a:srcRect r="31811"/>
          <a:stretch/>
        </p:blipFill>
        <p:spPr>
          <a:xfrm>
            <a:off x="6551613" y="2006939"/>
            <a:ext cx="5184774" cy="3771900"/>
          </a:xfrm>
          <a:prstGeom prst="rect">
            <a:avLst/>
          </a:prstGeom>
        </p:spPr>
      </p:pic>
    </p:spTree>
    <p:extLst>
      <p:ext uri="{BB962C8B-B14F-4D97-AF65-F5344CB8AC3E}">
        <p14:creationId xmlns:p14="http://schemas.microsoft.com/office/powerpoint/2010/main" val="43249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US" spc="-42" dirty="0">
                <a:solidFill>
                  <a:srgbClr val="FFF5EA"/>
                </a:solidFill>
                <a:latin typeface="Georgia"/>
                <a:cs typeface="Georgia"/>
              </a:rPr>
              <a:t>One to Many (Uno a </a:t>
            </a:r>
            <a:r>
              <a:rPr lang="en-US" spc="-42" dirty="0" err="1">
                <a:solidFill>
                  <a:srgbClr val="FFF5EA"/>
                </a:solidFill>
                <a:latin typeface="Georgia"/>
                <a:cs typeface="Georgia"/>
              </a:rPr>
              <a:t>Muchos</a:t>
            </a:r>
            <a:r>
              <a:rPr lang="en-US" spc="-42" dirty="0">
                <a:solidFill>
                  <a:srgbClr val="FFF5EA"/>
                </a:solidFill>
                <a:latin typeface="Georgia"/>
                <a:cs typeface="Georgia"/>
              </a:rPr>
              <a:t>)</a:t>
            </a:r>
            <a:endParaRPr spc="-42" dirty="0">
              <a:solidFill>
                <a:srgbClr val="FFF5EA"/>
              </a:solidFill>
              <a:latin typeface="Georgia"/>
              <a:cs typeface="Georgia"/>
            </a:endParaRPr>
          </a:p>
        </p:txBody>
      </p:sp>
      <p:sp>
        <p:nvSpPr>
          <p:cNvPr id="2" name="Rectángulo 1"/>
          <p:cNvSpPr/>
          <p:nvPr/>
        </p:nvSpPr>
        <p:spPr>
          <a:xfrm>
            <a:off x="455613" y="1674674"/>
            <a:ext cx="5030787" cy="2308324"/>
          </a:xfrm>
          <a:prstGeom prst="rect">
            <a:avLst/>
          </a:prstGeom>
        </p:spPr>
        <p:txBody>
          <a:bodyPr wrap="square">
            <a:spAutoFit/>
          </a:bodyPr>
          <a:lstStyle/>
          <a:p>
            <a:pPr algn="just"/>
            <a:r>
              <a:rPr lang="es-ES" dirty="0"/>
              <a:t>Una relación de uno a muchos es tener un documento principal con una clave con documentos secundarios incrustados o referenciados, lo que crea una relación 1:N. Por ejemplo un usuario puede tener varias mascotas, para esto, podemos crear relaciones mediante incrustaciones o referencias.</a:t>
            </a:r>
          </a:p>
          <a:p>
            <a:endParaRPr lang="es-ES" dirty="0"/>
          </a:p>
        </p:txBody>
      </p:sp>
      <p:pic>
        <p:nvPicPr>
          <p:cNvPr id="6" name="Imagen 5"/>
          <p:cNvPicPr>
            <a:picLocks noChangeAspect="1"/>
          </p:cNvPicPr>
          <p:nvPr/>
        </p:nvPicPr>
        <p:blipFill>
          <a:blip r:embed="rId2"/>
          <a:stretch>
            <a:fillRect/>
          </a:stretch>
        </p:blipFill>
        <p:spPr>
          <a:xfrm>
            <a:off x="5977217" y="1527453"/>
            <a:ext cx="5676900" cy="5229225"/>
          </a:xfrm>
          <a:prstGeom prst="rect">
            <a:avLst/>
          </a:prstGeom>
        </p:spPr>
      </p:pic>
    </p:spTree>
    <p:extLst>
      <p:ext uri="{BB962C8B-B14F-4D97-AF65-F5344CB8AC3E}">
        <p14:creationId xmlns:p14="http://schemas.microsoft.com/office/powerpoint/2010/main" val="292166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US" spc="-42" dirty="0">
                <a:solidFill>
                  <a:srgbClr val="FFF5EA"/>
                </a:solidFill>
                <a:latin typeface="Georgia"/>
                <a:cs typeface="Georgia"/>
              </a:rPr>
              <a:t>One to Few (Uno a </a:t>
            </a:r>
            <a:r>
              <a:rPr lang="en-US" spc="-42" dirty="0" err="1">
                <a:solidFill>
                  <a:srgbClr val="FFF5EA"/>
                </a:solidFill>
                <a:latin typeface="Georgia"/>
                <a:cs typeface="Georgia"/>
              </a:rPr>
              <a:t>Pocos</a:t>
            </a:r>
            <a:r>
              <a:rPr lang="en-US" spc="-42" dirty="0">
                <a:solidFill>
                  <a:srgbClr val="FFF5EA"/>
                </a:solidFill>
                <a:latin typeface="Georgia"/>
                <a:cs typeface="Georgia"/>
              </a:rPr>
              <a:t>)</a:t>
            </a:r>
            <a:endParaRPr spc="-42" dirty="0">
              <a:solidFill>
                <a:srgbClr val="FFF5EA"/>
              </a:solidFill>
              <a:latin typeface="Georgia"/>
              <a:cs typeface="Georgia"/>
            </a:endParaRPr>
          </a:p>
        </p:txBody>
      </p:sp>
      <p:sp>
        <p:nvSpPr>
          <p:cNvPr id="3" name="Rectángulo 2"/>
          <p:cNvSpPr/>
          <p:nvPr/>
        </p:nvSpPr>
        <p:spPr>
          <a:xfrm>
            <a:off x="335280" y="1767006"/>
            <a:ext cx="5641937" cy="1754326"/>
          </a:xfrm>
          <a:prstGeom prst="rect">
            <a:avLst/>
          </a:prstGeom>
        </p:spPr>
        <p:txBody>
          <a:bodyPr wrap="square">
            <a:spAutoFit/>
          </a:bodyPr>
          <a:lstStyle/>
          <a:p>
            <a:pPr algn="just"/>
            <a:r>
              <a:rPr lang="es-ES" dirty="0"/>
              <a:t>Las relaciones de uno a pocos se utilizan para conectar los datos principales con algunos datos secundarios. Por ejemplo, un solo usuario puede tener varias certificados, para almacenar esos pocos documentos, se deben usar relaciones incrustadas para tener un mejor rendimiento en las consultas.</a:t>
            </a:r>
            <a:endParaRPr lang="es-CO" dirty="0"/>
          </a:p>
        </p:txBody>
      </p:sp>
      <p:sp>
        <p:nvSpPr>
          <p:cNvPr id="8" name="Rectángulo 7"/>
          <p:cNvSpPr/>
          <p:nvPr/>
        </p:nvSpPr>
        <p:spPr>
          <a:xfrm>
            <a:off x="6214783" y="1767006"/>
            <a:ext cx="6096000" cy="4247317"/>
          </a:xfrm>
          <a:prstGeom prst="rect">
            <a:avLst/>
          </a:prstGeom>
        </p:spPr>
        <p:txBody>
          <a:bodyPr>
            <a:spAutoFit/>
          </a:bodyPr>
          <a:lstStyle/>
          <a:p>
            <a:r>
              <a:rPr lang="es-ES" dirty="0"/>
              <a:t> </a:t>
            </a:r>
          </a:p>
          <a:p>
            <a:r>
              <a:rPr lang="es-ES" dirty="0"/>
              <a:t>{</a:t>
            </a:r>
          </a:p>
          <a:p>
            <a:r>
              <a:rPr lang="es-ES" dirty="0"/>
              <a:t>    "_id": "</a:t>
            </a:r>
            <a:r>
              <a:rPr lang="es-ES" dirty="0" err="1"/>
              <a:t>ObjectId</a:t>
            </a:r>
            <a:r>
              <a:rPr lang="es-ES" dirty="0"/>
              <a:t>('CCC')",</a:t>
            </a:r>
          </a:p>
          <a:p>
            <a:r>
              <a:rPr lang="es-ES" dirty="0"/>
              <a:t>    "nombre": "Luis </a:t>
            </a:r>
            <a:r>
              <a:rPr lang="es-ES" dirty="0" err="1"/>
              <a:t>Gomez</a:t>
            </a:r>
            <a:r>
              <a:rPr lang="es-ES" dirty="0"/>
              <a:t>",</a:t>
            </a:r>
          </a:p>
          <a:p>
            <a:r>
              <a:rPr lang="es-ES" dirty="0"/>
              <a:t>    "celular": "19945256784",</a:t>
            </a:r>
          </a:p>
          <a:p>
            <a:r>
              <a:rPr lang="es-ES" dirty="0"/>
              <a:t>    "ciudad": "Lima",</a:t>
            </a:r>
          </a:p>
          <a:p>
            <a:r>
              <a:rPr lang="es-ES" dirty="0"/>
              <a:t>    "certificados": [ // Relación </a:t>
            </a:r>
            <a:r>
              <a:rPr lang="es-ES" dirty="0" err="1"/>
              <a:t>One</a:t>
            </a:r>
            <a:r>
              <a:rPr lang="es-ES" dirty="0"/>
              <a:t> to </a:t>
            </a:r>
            <a:r>
              <a:rPr lang="es-ES" dirty="0" err="1"/>
              <a:t>Few</a:t>
            </a:r>
            <a:r>
              <a:rPr lang="es-ES" dirty="0"/>
              <a:t> (Uno a Pocos)</a:t>
            </a:r>
          </a:p>
          <a:p>
            <a:r>
              <a:rPr lang="es-ES" dirty="0"/>
              <a:t>        {"certificado": "Reparación de Bicicleta", "tiempo": "3 meses", "modalidad": "Presencial"},</a:t>
            </a:r>
          </a:p>
          <a:p>
            <a:r>
              <a:rPr lang="es-ES" dirty="0"/>
              <a:t>        {"certificado": "Diseño de Páginas Web", "tiempo": "3 meses", "modalidad": "Virtual"},</a:t>
            </a:r>
          </a:p>
          <a:p>
            <a:r>
              <a:rPr lang="es-ES" dirty="0"/>
              <a:t>        {"certificado": "Marketing", "tiempo": "3 años", "modalidad": "Presencial"}</a:t>
            </a:r>
          </a:p>
          <a:p>
            <a:r>
              <a:rPr lang="es-ES" dirty="0"/>
              <a:t>    ]</a:t>
            </a:r>
          </a:p>
          <a:p>
            <a:r>
              <a:rPr lang="es-ES" dirty="0"/>
              <a:t>}</a:t>
            </a:r>
            <a:endParaRPr lang="es-CO" dirty="0"/>
          </a:p>
        </p:txBody>
      </p:sp>
    </p:spTree>
    <p:extLst>
      <p:ext uri="{BB962C8B-B14F-4D97-AF65-F5344CB8AC3E}">
        <p14:creationId xmlns:p14="http://schemas.microsoft.com/office/powerpoint/2010/main" val="387326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US" spc="-42" dirty="0">
                <a:solidFill>
                  <a:srgbClr val="FFF5EA"/>
                </a:solidFill>
                <a:latin typeface="Georgia"/>
                <a:cs typeface="Georgia"/>
              </a:rPr>
              <a:t>One to Squillions (Uno a Squillions)</a:t>
            </a:r>
            <a:endParaRPr spc="-42" dirty="0">
              <a:solidFill>
                <a:srgbClr val="FFF5EA"/>
              </a:solidFill>
              <a:latin typeface="Georgia"/>
              <a:cs typeface="Georgia"/>
            </a:endParaRPr>
          </a:p>
        </p:txBody>
      </p:sp>
      <p:sp>
        <p:nvSpPr>
          <p:cNvPr id="2" name="Rectángulo 1"/>
          <p:cNvSpPr/>
          <p:nvPr/>
        </p:nvSpPr>
        <p:spPr>
          <a:xfrm>
            <a:off x="326314" y="1799272"/>
            <a:ext cx="5650903" cy="2585323"/>
          </a:xfrm>
          <a:prstGeom prst="rect">
            <a:avLst/>
          </a:prstGeom>
        </p:spPr>
        <p:txBody>
          <a:bodyPr wrap="square">
            <a:spAutoFit/>
          </a:bodyPr>
          <a:lstStyle/>
          <a:p>
            <a:pPr algn="just"/>
            <a:r>
              <a:rPr lang="es-ES" dirty="0"/>
              <a:t>Ahora supongamos que tienes millones de registros secundarios, como </a:t>
            </a:r>
            <a:r>
              <a:rPr lang="es-ES" dirty="0" err="1"/>
              <a:t>comenarios</a:t>
            </a:r>
            <a:r>
              <a:rPr lang="es-ES" dirty="0"/>
              <a:t> de YouTube de un video viral, probablemente se harían cada vez más grandes, para esto no incrustamos documentos secundarios ni almacenamos las matrices de Id de objetos de colección a los que se hace referencia, ya que estarán fuera de límite. La única forma preferida será tener un documento de respuesta, luego almacenar el </a:t>
            </a:r>
            <a:r>
              <a:rPr lang="es-ES" dirty="0" err="1"/>
              <a:t>objectId</a:t>
            </a:r>
            <a:r>
              <a:rPr lang="es-ES" dirty="0"/>
              <a:t> de respuesta en los documentos del comentario.</a:t>
            </a:r>
            <a:endParaRPr lang="es-CO" dirty="0"/>
          </a:p>
        </p:txBody>
      </p:sp>
      <p:pic>
        <p:nvPicPr>
          <p:cNvPr id="6" name="Imagen 5"/>
          <p:cNvPicPr>
            <a:picLocks noChangeAspect="1"/>
          </p:cNvPicPr>
          <p:nvPr/>
        </p:nvPicPr>
        <p:blipFill rotWithShape="1">
          <a:blip r:embed="rId2"/>
          <a:srcRect r="44027"/>
          <a:stretch/>
        </p:blipFill>
        <p:spPr>
          <a:xfrm>
            <a:off x="6397626" y="1949884"/>
            <a:ext cx="4870144" cy="3643195"/>
          </a:xfrm>
          <a:prstGeom prst="rect">
            <a:avLst/>
          </a:prstGeom>
        </p:spPr>
      </p:pic>
    </p:spTree>
    <p:extLst>
      <p:ext uri="{BB962C8B-B14F-4D97-AF65-F5344CB8AC3E}">
        <p14:creationId xmlns:p14="http://schemas.microsoft.com/office/powerpoint/2010/main" val="60163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US" spc="-42" dirty="0">
                <a:solidFill>
                  <a:srgbClr val="FFF5EA"/>
                </a:solidFill>
                <a:latin typeface="Georgia"/>
                <a:cs typeface="Georgia"/>
              </a:rPr>
              <a:t>Many to Many (</a:t>
            </a:r>
            <a:r>
              <a:rPr lang="en-US" spc="-42" dirty="0" err="1">
                <a:solidFill>
                  <a:srgbClr val="FFF5EA"/>
                </a:solidFill>
                <a:latin typeface="Georgia"/>
                <a:cs typeface="Georgia"/>
              </a:rPr>
              <a:t>Muchos</a:t>
            </a:r>
            <a:r>
              <a:rPr lang="en-US" spc="-42" dirty="0">
                <a:solidFill>
                  <a:srgbClr val="FFF5EA"/>
                </a:solidFill>
                <a:latin typeface="Georgia"/>
                <a:cs typeface="Georgia"/>
              </a:rPr>
              <a:t> a </a:t>
            </a:r>
            <a:r>
              <a:rPr lang="en-US" spc="-42" dirty="0" err="1">
                <a:solidFill>
                  <a:srgbClr val="FFF5EA"/>
                </a:solidFill>
                <a:latin typeface="Georgia"/>
                <a:cs typeface="Georgia"/>
              </a:rPr>
              <a:t>Muchos</a:t>
            </a:r>
            <a:r>
              <a:rPr lang="en-US" spc="-42" dirty="0">
                <a:solidFill>
                  <a:srgbClr val="FFF5EA"/>
                </a:solidFill>
                <a:latin typeface="Georgia"/>
                <a:cs typeface="Georgia"/>
              </a:rPr>
              <a:t>)</a:t>
            </a:r>
            <a:endParaRPr spc="-42" dirty="0">
              <a:solidFill>
                <a:srgbClr val="FFF5EA"/>
              </a:solidFill>
              <a:latin typeface="Georgia"/>
              <a:cs typeface="Georgia"/>
            </a:endParaRPr>
          </a:p>
        </p:txBody>
      </p:sp>
      <p:sp>
        <p:nvSpPr>
          <p:cNvPr id="3" name="Rectángulo 2"/>
          <p:cNvSpPr/>
          <p:nvPr/>
        </p:nvSpPr>
        <p:spPr>
          <a:xfrm>
            <a:off x="455613" y="1859340"/>
            <a:ext cx="3826827" cy="2308324"/>
          </a:xfrm>
          <a:prstGeom prst="rect">
            <a:avLst/>
          </a:prstGeom>
        </p:spPr>
        <p:txBody>
          <a:bodyPr wrap="square">
            <a:spAutoFit/>
          </a:bodyPr>
          <a:lstStyle/>
          <a:p>
            <a:pPr algn="just"/>
            <a:r>
              <a:rPr lang="es-ES" dirty="0"/>
              <a:t>Ahora que hemos visto el padre único y los diferentes tipos de documentos secundarios, veamos la relación N:N. Por ejemplo tenemos conciertos, donde un usuario puede ser invitado a múltiples conciertos y un concierto puede tener múltiples usuarios.</a:t>
            </a:r>
          </a:p>
          <a:p>
            <a:endParaRPr lang="es-ES" dirty="0"/>
          </a:p>
        </p:txBody>
      </p:sp>
      <p:pic>
        <p:nvPicPr>
          <p:cNvPr id="7" name="Imagen 6"/>
          <p:cNvPicPr>
            <a:picLocks noChangeAspect="1"/>
          </p:cNvPicPr>
          <p:nvPr/>
        </p:nvPicPr>
        <p:blipFill>
          <a:blip r:embed="rId2"/>
          <a:stretch>
            <a:fillRect/>
          </a:stretch>
        </p:blipFill>
        <p:spPr>
          <a:xfrm>
            <a:off x="4434841" y="2042874"/>
            <a:ext cx="7231740" cy="4249579"/>
          </a:xfrm>
          <a:prstGeom prst="rect">
            <a:avLst/>
          </a:prstGeom>
        </p:spPr>
      </p:pic>
    </p:spTree>
    <p:extLst>
      <p:ext uri="{BB962C8B-B14F-4D97-AF65-F5344CB8AC3E}">
        <p14:creationId xmlns:p14="http://schemas.microsoft.com/office/powerpoint/2010/main" val="277566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TotalTime>
  <Words>627</Words>
  <Application>Microsoft Office PowerPoint</Application>
  <PresentationFormat>Panorámica</PresentationFormat>
  <Paragraphs>37</Paragraphs>
  <Slides>8</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Calibri Light</vt:lpstr>
      <vt:lpstr>Cambria</vt:lpstr>
      <vt:lpstr>Georgia</vt:lpstr>
      <vt:lpstr>Work Sans</vt:lpstr>
      <vt:lpstr>Tema de Office</vt:lpstr>
      <vt:lpstr>Presentación de PowerPoint</vt:lpstr>
      <vt:lpstr>Tipos de relaciones con mongo db</vt:lpstr>
      <vt:lpstr>One to One (Uno a Uno)</vt:lpstr>
      <vt:lpstr>One to Many (Uno a Muchos)</vt:lpstr>
      <vt:lpstr>One to Few (Uno a Pocos)</vt:lpstr>
      <vt:lpstr>One to Squillions (Uno a Squillions)</vt:lpstr>
      <vt:lpstr>Many to Many (Muchos a Muchos)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SENA</cp:lastModifiedBy>
  <cp:revision>121</cp:revision>
  <dcterms:created xsi:type="dcterms:W3CDTF">2020-10-01T23:51:28Z</dcterms:created>
  <dcterms:modified xsi:type="dcterms:W3CDTF">2023-10-13T21:01:31Z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