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68" r:id="rId2"/>
    <p:sldId id="533" r:id="rId3"/>
    <p:sldId id="547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264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AVID BENAVIDES SANCHEZ" initials="DDBS" lastIdx="1" clrIdx="0">
    <p:extLst>
      <p:ext uri="{19B8F6BF-5375-455C-9EA6-DF929625EA0E}">
        <p15:presenceInfo xmlns:p15="http://schemas.microsoft.com/office/powerpoint/2012/main" userId="DANIEL DAVID BENAVIDES SANCH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EA"/>
    <a:srgbClr val="38AA00"/>
    <a:srgbClr val="FFFFFF"/>
    <a:srgbClr val="766363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63" d="100"/>
          <a:sy n="63" d="100"/>
        </p:scale>
        <p:origin x="92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12/10/2023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69942" y="2094637"/>
            <a:ext cx="6453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Operadores de Consulta NoSQL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64021" y="3578275"/>
            <a:ext cx="606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001" sz="3600" b="1" dirty="0">
                <a:solidFill>
                  <a:srgbClr val="38AA00"/>
                </a:solidFill>
                <a:latin typeface="Work Sans" pitchFamily="2" charset="77"/>
              </a:rPr>
              <a:t>Instructor:</a:t>
            </a:r>
          </a:p>
          <a:p>
            <a:pPr algn="ctr"/>
            <a:r>
              <a:rPr lang="en-001" sz="3600" b="1" dirty="0">
                <a:solidFill>
                  <a:srgbClr val="00324D"/>
                </a:solidFill>
                <a:latin typeface="Work Sans" pitchFamily="2" charset="77"/>
              </a:rPr>
              <a:t>Carlos Daniel Gomez Daza</a:t>
            </a:r>
            <a:endParaRPr lang="es-ES" sz="3600" b="1" dirty="0">
              <a:solidFill>
                <a:srgbClr val="00324D"/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arrays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455613" y="1814818"/>
            <a:ext cx="10515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consultar el array “tags” , donde los indices son iguales a 2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13" y="2235104"/>
            <a:ext cx="5170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('Inventory').find( {tags: { $size: 2 } }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12849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proyeccion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5608" y="1716969"/>
            <a:ext cx="1051560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Crear una coleccion “Students” y luego consultar el array “grades” donde el primero elementos sea igual o mayor a 85(</a:t>
            </a:r>
            <a:r>
              <a:rPr lang="en-001" sz="2400" b="1" dirty="0"/>
              <a:t>(Ver ejemplo operadores de consulta </a:t>
            </a:r>
            <a:r>
              <a:rPr lang="en-001" sz="2400" b="1" dirty="0" smtClean="0"/>
              <a:t>ejemplos.)</a:t>
            </a:r>
          </a:p>
          <a:p>
            <a:r>
              <a:rPr lang="es-CO" dirty="0" err="1"/>
              <a:t>db.getCollection</a:t>
            </a:r>
            <a:r>
              <a:rPr lang="es-CO" dirty="0"/>
              <a:t>('</a:t>
            </a:r>
            <a:r>
              <a:rPr lang="es-CO" dirty="0" err="1"/>
              <a:t>Students</a:t>
            </a:r>
            <a:r>
              <a:rPr lang="es-CO" dirty="0"/>
              <a:t>').</a:t>
            </a:r>
            <a:r>
              <a:rPr lang="es-CO" dirty="0" err="1"/>
              <a:t>find</a:t>
            </a:r>
            <a:r>
              <a:rPr lang="es-CO" dirty="0"/>
              <a:t>( { </a:t>
            </a:r>
            <a:r>
              <a:rPr lang="es-CO" dirty="0" err="1"/>
              <a:t>semester</a:t>
            </a:r>
            <a:r>
              <a:rPr lang="es-CO" dirty="0"/>
              <a:t>: 1, grades: { $</a:t>
            </a:r>
            <a:r>
              <a:rPr lang="es-CO" dirty="0" err="1"/>
              <a:t>gte</a:t>
            </a:r>
            <a:r>
              <a:rPr lang="es-CO" dirty="0"/>
              <a:t>: 85 } },{ "grades.$": 1 } );</a:t>
            </a:r>
          </a:p>
          <a:p>
            <a:endParaRPr lang="es-CO" sz="2400" dirty="0"/>
          </a:p>
        </p:txBody>
      </p:sp>
      <p:sp>
        <p:nvSpPr>
          <p:cNvPr id="7" name="Rectángulo 6"/>
          <p:cNvSpPr/>
          <p:nvPr/>
        </p:nvSpPr>
        <p:spPr>
          <a:xfrm>
            <a:off x="455607" y="3429000"/>
            <a:ext cx="105156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Crear una coleccion “School” y luego consultar el array “students” donde el valor del elemento school sea igual 102 (</a:t>
            </a:r>
            <a:r>
              <a:rPr lang="en-001" sz="2400" b="1" dirty="0" smtClean="0"/>
              <a:t>(</a:t>
            </a:r>
            <a:r>
              <a:rPr lang="en-001" sz="2400" b="1" dirty="0"/>
              <a:t>Ver ejemplo operadores de consulta </a:t>
            </a:r>
            <a:r>
              <a:rPr lang="en-001" sz="2400" b="1" dirty="0" smtClean="0"/>
              <a:t>ejemplos.)</a:t>
            </a:r>
          </a:p>
          <a:p>
            <a:r>
              <a:rPr lang="es-CO" dirty="0" err="1"/>
              <a:t>db.getCollection</a:t>
            </a:r>
            <a:r>
              <a:rPr lang="es-CO" dirty="0"/>
              <a:t>('</a:t>
            </a:r>
            <a:r>
              <a:rPr lang="es-CO" dirty="0" err="1"/>
              <a:t>School</a:t>
            </a:r>
            <a:r>
              <a:rPr lang="es-CO" dirty="0"/>
              <a:t>').</a:t>
            </a:r>
            <a:r>
              <a:rPr lang="es-CO" dirty="0" err="1"/>
              <a:t>find</a:t>
            </a:r>
            <a:r>
              <a:rPr lang="es-CO" dirty="0"/>
              <a:t>( { </a:t>
            </a:r>
            <a:r>
              <a:rPr lang="es-CO" dirty="0" err="1"/>
              <a:t>zipcode</a:t>
            </a:r>
            <a:r>
              <a:rPr lang="es-CO" dirty="0"/>
              <a:t>: "63109" },{ </a:t>
            </a:r>
            <a:r>
              <a:rPr lang="es-CO" dirty="0" err="1"/>
              <a:t>students</a:t>
            </a:r>
            <a:r>
              <a:rPr lang="es-CO" dirty="0"/>
              <a:t>: { $</a:t>
            </a:r>
            <a:r>
              <a:rPr lang="es-CO" dirty="0" err="1"/>
              <a:t>elemMatch</a:t>
            </a:r>
            <a:r>
              <a:rPr lang="es-CO" dirty="0"/>
              <a:t>: { </a:t>
            </a:r>
            <a:r>
              <a:rPr lang="es-CO" dirty="0" err="1"/>
              <a:t>school</a:t>
            </a:r>
            <a:r>
              <a:rPr lang="es-CO" dirty="0"/>
              <a:t>: 102 } } } );</a:t>
            </a:r>
          </a:p>
          <a:p>
            <a:endParaRPr lang="es-CO" dirty="0"/>
          </a:p>
          <a:p>
            <a:endParaRPr lang="es-CO" sz="2400" dirty="0"/>
          </a:p>
        </p:txBody>
      </p:sp>
      <p:sp>
        <p:nvSpPr>
          <p:cNvPr id="8" name="Rectángulo 7"/>
          <p:cNvSpPr/>
          <p:nvPr/>
        </p:nvSpPr>
        <p:spPr>
          <a:xfrm>
            <a:off x="455607" y="5212080"/>
            <a:ext cx="1091343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Crear una coleccion “Posts” y luego consultar el array “comments” donde consulte los primeros 3 elementos de cada array(</a:t>
            </a:r>
            <a:r>
              <a:rPr lang="en-001" sz="2400" b="1" dirty="0" smtClean="0"/>
              <a:t>Ver </a:t>
            </a:r>
            <a:r>
              <a:rPr lang="en-001" sz="2400" b="1" dirty="0"/>
              <a:t>ejemplo operadores de consulta </a:t>
            </a:r>
            <a:r>
              <a:rPr lang="en-001" sz="2400" b="1" dirty="0" smtClean="0"/>
              <a:t>ejemplos.)</a:t>
            </a:r>
          </a:p>
          <a:p>
            <a:r>
              <a:rPr lang="es-CO" dirty="0" err="1"/>
              <a:t>db.getCollection</a:t>
            </a:r>
            <a:r>
              <a:rPr lang="es-CO" dirty="0"/>
              <a:t>('</a:t>
            </a:r>
            <a:r>
              <a:rPr lang="es-CO" dirty="0" err="1"/>
              <a:t>Posts</a:t>
            </a:r>
            <a:r>
              <a:rPr lang="es-CO" dirty="0"/>
              <a:t>').</a:t>
            </a:r>
            <a:r>
              <a:rPr lang="es-CO" dirty="0" err="1"/>
              <a:t>find</a:t>
            </a:r>
            <a:r>
              <a:rPr lang="es-CO" dirty="0"/>
              <a:t>( {}, { </a:t>
            </a:r>
            <a:r>
              <a:rPr lang="es-CO" dirty="0" err="1"/>
              <a:t>comments</a:t>
            </a:r>
            <a:r>
              <a:rPr lang="es-CO" dirty="0"/>
              <a:t>: { $</a:t>
            </a:r>
            <a:r>
              <a:rPr lang="es-CO" dirty="0" err="1"/>
              <a:t>slice</a:t>
            </a:r>
            <a:r>
              <a:rPr lang="es-CO" dirty="0"/>
              <a:t>: 3 } } );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5205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consulta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55613" y="1720620"/>
            <a:ext cx="52116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solidFill>
                  <a:srgbClr val="333333"/>
                </a:solidFill>
                <a:latin typeface="Arial" panose="020B0604020202020204" pitchFamily="34" charset="0"/>
              </a:rPr>
              <a:t>Operadores relacionales</a:t>
            </a:r>
            <a:endParaRPr lang="es-CO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455613" y="241486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eq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equal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igual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lt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low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than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menor 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lte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low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than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equal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menor o igual 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gt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greater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than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mayor 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gte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greater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than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equal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mayor o igual 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ne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not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equal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distinto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$in - in - dentro 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$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nin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- </a:t>
            </a:r>
            <a:r>
              <a:rPr lang="es-CO" dirty="0" err="1">
                <a:solidFill>
                  <a:srgbClr val="333333"/>
                </a:solidFill>
                <a:latin typeface="Arial" panose="020B0604020202020204" pitchFamily="34" charset="0"/>
              </a:rPr>
              <a:t>not</a:t>
            </a:r>
            <a:r>
              <a:rPr lang="es-CO" dirty="0">
                <a:solidFill>
                  <a:srgbClr val="333333"/>
                </a:solidFill>
                <a:latin typeface="Arial" panose="020B0604020202020204" pitchFamily="34" charset="0"/>
              </a:rPr>
              <a:t> in - no dentro de</a:t>
            </a:r>
            <a:endParaRPr lang="es-CO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214783" y="1738119"/>
            <a:ext cx="4339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Operadore</a:t>
            </a:r>
            <a:r>
              <a:rPr lang="en-001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s Logicos</a:t>
            </a:r>
            <a:endParaRPr lang="es-CO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6214783" y="2462898"/>
            <a:ext cx="23123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$</a:t>
            </a:r>
            <a:r>
              <a:rPr lang="es-CO" dirty="0" smtClean="0"/>
              <a:t>and</a:t>
            </a:r>
            <a:r>
              <a:rPr lang="en-001" dirty="0" smtClean="0"/>
              <a:t>: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$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n-001" dirty="0" smtClean="0"/>
              <a:t>: O</a:t>
            </a:r>
            <a:endParaRPr lang="en-00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$</a:t>
            </a:r>
            <a:r>
              <a:rPr lang="es-CO" dirty="0" err="1" smtClean="0"/>
              <a:t>not</a:t>
            </a:r>
            <a:r>
              <a:rPr lang="en-001" dirty="0" smtClean="0"/>
              <a:t>:No (Negacion)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111267" y="3574046"/>
            <a:ext cx="5625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3600" dirty="0" err="1" smtClean="0">
                <a:solidFill>
                  <a:srgbClr val="333333"/>
                </a:solidFill>
                <a:latin typeface="Arial" panose="020B0604020202020204" pitchFamily="34" charset="0"/>
              </a:rPr>
              <a:t>Operadore</a:t>
            </a:r>
            <a:r>
              <a:rPr lang="en-001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s de evaluacion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b="1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$text</a:t>
            </a:r>
            <a:r>
              <a:rPr lang="en-001" b="0" i="0" dirty="0" smtClean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s-ES" dirty="0">
                <a:solidFill>
                  <a:srgbClr val="333333"/>
                </a:solidFill>
                <a:latin typeface="Arial" panose="020B0604020202020204" pitchFamily="34" charset="0"/>
              </a:rPr>
              <a:t> buscaría un texto dentro del contenido del </a:t>
            </a:r>
            <a:r>
              <a:rPr lang="es-ES" dirty="0" smtClean="0">
                <a:solidFill>
                  <a:srgbClr val="333333"/>
                </a:solidFill>
                <a:latin typeface="Arial" panose="020B0604020202020204" pitchFamily="34" charset="0"/>
              </a:rPr>
              <a:t>camp</a:t>
            </a:r>
            <a:r>
              <a:rPr lang="en-001" dirty="0" smtClean="0">
                <a:solidFill>
                  <a:srgbClr val="333333"/>
                </a:solidFill>
                <a:latin typeface="Arial" panose="020B0604020202020204" pitchFamily="34" charset="0"/>
              </a:rPr>
              <a:t>o </a:t>
            </a:r>
            <a:r>
              <a:rPr lang="es-ES" dirty="0" smtClean="0">
                <a:solidFill>
                  <a:srgbClr val="333333"/>
                </a:solidFill>
                <a:latin typeface="Arial" panose="020B0604020202020204" pitchFamily="34" charset="0"/>
              </a:rPr>
              <a:t>especifica</a:t>
            </a:r>
            <a:r>
              <a:rPr lang="en-001" dirty="0" smtClean="0">
                <a:solidFill>
                  <a:srgbClr val="333333"/>
                </a:solidFill>
                <a:latin typeface="Arial" panose="020B0604020202020204" pitchFamily="34" charset="0"/>
              </a:rPr>
              <a:t>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$</a:t>
            </a:r>
            <a:r>
              <a:rPr lang="es-CO" b="1" dirty="0" smtClean="0"/>
              <a:t>regex</a:t>
            </a:r>
            <a:r>
              <a:rPr lang="en-001" b="1" dirty="0" smtClean="0"/>
              <a:t>: </a:t>
            </a:r>
            <a:r>
              <a:rPr lang="es-ES" dirty="0"/>
              <a:t>ofrece la posibilidad de utilizar expresiones regulares para hacer coincidir cadenas con patrones en las consultas. </a:t>
            </a:r>
            <a:endParaRPr lang="en-00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 smtClean="0"/>
              <a:t>Where</a:t>
            </a:r>
            <a:r>
              <a:rPr lang="en-001" b="1" dirty="0" smtClean="0"/>
              <a:t>:</a:t>
            </a:r>
            <a:r>
              <a:rPr lang="es-ES" b="1" dirty="0"/>
              <a:t> </a:t>
            </a:r>
            <a:r>
              <a:rPr lang="es-ES" dirty="0"/>
              <a:t>El operador $where proporciona una mayor flexibilidad, pero necesita que la base de datos procese la función o expresión JavaScript para cada documento de la colección.</a:t>
            </a:r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0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endParaRPr lang="en-001" sz="3600" i="0" dirty="0" smtClean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CO" sz="360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12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relacionales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5612" y="1837640"/>
            <a:ext cx="8535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age sea igual a 23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11" y="2269197"/>
            <a:ext cx="5000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age</a:t>
            </a:r>
            <a:r>
              <a:rPr lang="es-CO" dirty="0"/>
              <a:t>:{$eq:23}});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55612" y="2899469"/>
            <a:ext cx="8535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age sea inferior a 25</a:t>
            </a:r>
            <a:endParaRPr lang="es-CO" sz="2400" dirty="0"/>
          </a:p>
        </p:txBody>
      </p:sp>
      <p:sp>
        <p:nvSpPr>
          <p:cNvPr id="3" name="Rectángulo 2"/>
          <p:cNvSpPr/>
          <p:nvPr/>
        </p:nvSpPr>
        <p:spPr>
          <a:xfrm>
            <a:off x="455612" y="3371700"/>
            <a:ext cx="4563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age</a:t>
            </a:r>
            <a:r>
              <a:rPr lang="es-CO" dirty="0"/>
              <a:t>:{$lt:25}});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55611" y="3958531"/>
            <a:ext cx="8535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age sea mayor a 22</a:t>
            </a:r>
            <a:endParaRPr lang="es-CO" sz="2400" dirty="0"/>
          </a:p>
        </p:txBody>
      </p:sp>
      <p:sp>
        <p:nvSpPr>
          <p:cNvPr id="10" name="Rectángulo 9"/>
          <p:cNvSpPr/>
          <p:nvPr/>
        </p:nvSpPr>
        <p:spPr>
          <a:xfrm>
            <a:off x="455611" y="4363850"/>
            <a:ext cx="4616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age</a:t>
            </a:r>
            <a:r>
              <a:rPr lang="es-CO" dirty="0"/>
              <a:t>:{$gt:22}});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55611" y="4933668"/>
            <a:ext cx="9541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age sea mayor o igual a 22</a:t>
            </a:r>
            <a:endParaRPr lang="es-CO" sz="2400" dirty="0"/>
          </a:p>
        </p:txBody>
      </p:sp>
      <p:sp>
        <p:nvSpPr>
          <p:cNvPr id="12" name="Rectángulo 11"/>
          <p:cNvSpPr/>
          <p:nvPr/>
        </p:nvSpPr>
        <p:spPr>
          <a:xfrm>
            <a:off x="455611" y="5370866"/>
            <a:ext cx="472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age</a:t>
            </a:r>
            <a:r>
              <a:rPr lang="es-CO" dirty="0"/>
              <a:t>:{$gte:22}});</a:t>
            </a:r>
          </a:p>
        </p:txBody>
      </p:sp>
    </p:spTree>
    <p:extLst>
      <p:ext uri="{BB962C8B-B14F-4D97-AF65-F5344CB8AC3E}">
        <p14:creationId xmlns:p14="http://schemas.microsoft.com/office/powerpoint/2010/main" val="18696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relacionales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5612" y="1837640"/>
            <a:ext cx="1005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name es diferente de “Tatiana”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10" y="2269197"/>
            <a:ext cx="6006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:{$</a:t>
            </a:r>
            <a:r>
              <a:rPr lang="es-CO" dirty="0" err="1"/>
              <a:t>ne</a:t>
            </a:r>
            <a:r>
              <a:rPr lang="es-CO" dirty="0"/>
              <a:t>:'Tatiana'}});</a:t>
            </a:r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55612" y="2899469"/>
            <a:ext cx="954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sex pertenece a female </a:t>
            </a:r>
            <a:endParaRPr lang="es-CO" sz="2400" dirty="0"/>
          </a:p>
        </p:txBody>
      </p:sp>
      <p:sp>
        <p:nvSpPr>
          <p:cNvPr id="10" name="Rectángulo 9"/>
          <p:cNvSpPr/>
          <p:nvPr/>
        </p:nvSpPr>
        <p:spPr>
          <a:xfrm>
            <a:off x="455610" y="4415680"/>
            <a:ext cx="5389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').find({sex:{$</a:t>
            </a:r>
            <a:r>
              <a:rPr lang="en-US" dirty="0" err="1"/>
              <a:t>nin</a:t>
            </a:r>
            <a:r>
              <a:rPr lang="en-US" dirty="0"/>
              <a:t>:['Female']}});</a:t>
            </a:r>
          </a:p>
          <a:p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455610" y="3276213"/>
            <a:ext cx="5267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').find({sex:{$in:['Female']}});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55612" y="4026895"/>
            <a:ext cx="954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sex no pertenece a female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8368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logicos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5612" y="1837640"/>
            <a:ext cx="10059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age igual 22 y sex Female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10" y="2269197"/>
            <a:ext cx="652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({$and: [{sex:'</a:t>
            </a:r>
            <a:r>
              <a:rPr lang="es-CO" dirty="0" err="1"/>
              <a:t>Female</a:t>
            </a:r>
            <a:r>
              <a:rPr lang="es-CO" dirty="0"/>
              <a:t>'},{age:22}] });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55611" y="2899469"/>
            <a:ext cx="10515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name es igual “Tatiana” o “Miguel </a:t>
            </a:r>
            <a:endParaRPr lang="es-CO" sz="2400" dirty="0"/>
          </a:p>
        </p:txBody>
      </p:sp>
      <p:sp>
        <p:nvSpPr>
          <p:cNvPr id="10" name="Rectángulo 9"/>
          <p:cNvSpPr/>
          <p:nvPr/>
        </p:nvSpPr>
        <p:spPr>
          <a:xfrm>
            <a:off x="455610" y="4415680"/>
            <a:ext cx="61380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:{$</a:t>
            </a:r>
            <a:r>
              <a:rPr lang="es-CO" dirty="0" err="1"/>
              <a:t>not</a:t>
            </a:r>
            <a:r>
              <a:rPr lang="es-CO" dirty="0"/>
              <a:t>: {$</a:t>
            </a:r>
            <a:r>
              <a:rPr lang="es-CO" dirty="0" err="1"/>
              <a:t>eq</a:t>
            </a:r>
            <a:r>
              <a:rPr lang="es-CO" dirty="0"/>
              <a:t>:'Miguel'} }});</a:t>
            </a:r>
          </a:p>
          <a:p>
            <a:endParaRPr lang="en-US" dirty="0"/>
          </a:p>
          <a:p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455610" y="3276213"/>
            <a:ext cx="71743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({$</a:t>
            </a:r>
            <a:r>
              <a:rPr lang="es-CO" dirty="0" err="1"/>
              <a:t>or</a:t>
            </a:r>
            <a:r>
              <a:rPr lang="es-CO" dirty="0"/>
              <a:t>: [{</a:t>
            </a:r>
            <a:r>
              <a:rPr lang="es-CO" dirty="0" err="1"/>
              <a:t>name</a:t>
            </a:r>
            <a:r>
              <a:rPr lang="es-CO" dirty="0"/>
              <a:t>:'Miguel'},{</a:t>
            </a:r>
            <a:r>
              <a:rPr lang="es-CO" dirty="0" err="1"/>
              <a:t>name</a:t>
            </a:r>
            <a:r>
              <a:rPr lang="es-CO" dirty="0"/>
              <a:t>:'Tatiana'}] });</a:t>
            </a:r>
          </a:p>
          <a:p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55612" y="4026895"/>
            <a:ext cx="954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no se llamen “Miguel”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4838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evaluacion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5612" y="1837640"/>
            <a:ext cx="11431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contenga palabras relacionadas con “Tatiana”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09" y="2226736"/>
            <a:ext cx="65243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createIndex</a:t>
            </a:r>
            <a:r>
              <a:rPr lang="es-CO" dirty="0"/>
              <a:t>( { </a:t>
            </a:r>
            <a:r>
              <a:rPr lang="es-CO" dirty="0" err="1"/>
              <a:t>name</a:t>
            </a:r>
            <a:r>
              <a:rPr lang="es-CO" dirty="0"/>
              <a:t>: "</a:t>
            </a:r>
            <a:r>
              <a:rPr lang="es-CO" dirty="0" err="1"/>
              <a:t>text</a:t>
            </a:r>
            <a:r>
              <a:rPr lang="es-CO" dirty="0"/>
              <a:t>" } )</a:t>
            </a:r>
          </a:p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 { $</a:t>
            </a:r>
            <a:r>
              <a:rPr lang="es-CO" dirty="0" err="1"/>
              <a:t>text</a:t>
            </a:r>
            <a:r>
              <a:rPr lang="es-CO" dirty="0"/>
              <a:t>: { $</a:t>
            </a:r>
            <a:r>
              <a:rPr lang="es-CO" dirty="0" err="1"/>
              <a:t>search</a:t>
            </a:r>
            <a:r>
              <a:rPr lang="es-CO" dirty="0"/>
              <a:t>: 'Tatiana' } } );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55609" y="3175468"/>
            <a:ext cx="10515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contenga addreess con ‘Str’</a:t>
            </a:r>
            <a:endParaRPr lang="es-CO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55609" y="3540495"/>
            <a:ext cx="60290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 { </a:t>
            </a:r>
            <a:r>
              <a:rPr lang="es-CO" dirty="0" err="1"/>
              <a:t>address</a:t>
            </a:r>
            <a:r>
              <a:rPr lang="es-CO" dirty="0"/>
              <a:t>: { $</a:t>
            </a:r>
            <a:r>
              <a:rPr lang="es-CO" dirty="0" err="1"/>
              <a:t>regex</a:t>
            </a:r>
            <a:r>
              <a:rPr lang="es-CO" dirty="0"/>
              <a:t>: /</a:t>
            </a:r>
            <a:r>
              <a:rPr lang="es-CO" dirty="0" err="1"/>
              <a:t>Stre</a:t>
            </a:r>
            <a:r>
              <a:rPr lang="es-CO" dirty="0"/>
              <a:t>/ }} );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455609" y="4073685"/>
            <a:ext cx="9541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todos los clientes donde se llamen “Miguel” </a:t>
            </a:r>
            <a:endParaRPr lang="es-CO" sz="2400" dirty="0"/>
          </a:p>
        </p:txBody>
      </p:sp>
      <p:sp>
        <p:nvSpPr>
          <p:cNvPr id="3" name="Rectángulo 2"/>
          <p:cNvSpPr/>
          <p:nvPr/>
        </p:nvSpPr>
        <p:spPr>
          <a:xfrm>
            <a:off x="455608" y="4463825"/>
            <a:ext cx="8947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 { $</a:t>
            </a:r>
            <a:r>
              <a:rPr lang="es-CO" dirty="0" err="1"/>
              <a:t>where</a:t>
            </a:r>
            <a:r>
              <a:rPr lang="es-CO" dirty="0"/>
              <a:t>: </a:t>
            </a:r>
            <a:r>
              <a:rPr lang="es-CO" dirty="0" err="1"/>
              <a:t>function</a:t>
            </a:r>
            <a:r>
              <a:rPr lang="es-CO" dirty="0"/>
              <a:t>() {</a:t>
            </a:r>
          </a:p>
          <a:p>
            <a:r>
              <a:rPr lang="es-CO" dirty="0"/>
              <a:t>    </a:t>
            </a:r>
            <a:r>
              <a:rPr lang="es-CO" dirty="0" err="1"/>
              <a:t>return</a:t>
            </a:r>
            <a:r>
              <a:rPr lang="es-CO" dirty="0"/>
              <a:t> (hex_md5(this.name) == "651faef175451b43088ed6fab4aab961")</a:t>
            </a:r>
          </a:p>
          <a:p>
            <a:r>
              <a:rPr lang="es-CO" dirty="0"/>
              <a:t> } } );</a:t>
            </a:r>
          </a:p>
        </p:txBody>
      </p:sp>
    </p:spTree>
    <p:extLst>
      <p:ext uri="{BB962C8B-B14F-4D97-AF65-F5344CB8AC3E}">
        <p14:creationId xmlns:p14="http://schemas.microsoft.com/office/powerpoint/2010/main" val="11617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Otros operadores de consulta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455613" y="1674900"/>
            <a:ext cx="5519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solidFill>
                  <a:srgbClr val="333333"/>
                </a:solidFill>
                <a:latin typeface="Arial" panose="020B0604020202020204" pitchFamily="34" charset="0"/>
              </a:rPr>
              <a:t>Operadores </a:t>
            </a:r>
            <a:r>
              <a:rPr lang="en-001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 elementos</a:t>
            </a:r>
            <a:endParaRPr lang="es-CO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455613" y="2413337"/>
            <a:ext cx="57591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$</a:t>
            </a:r>
            <a:r>
              <a:rPr lang="es-ES" b="1" dirty="0" err="1" smtClean="0"/>
              <a:t>exists</a:t>
            </a:r>
            <a:r>
              <a:rPr lang="en-001" b="1" dirty="0" smtClean="0"/>
              <a:t>: </a:t>
            </a:r>
            <a:r>
              <a:rPr lang="es-ES" dirty="0" smtClean="0"/>
              <a:t>Hace </a:t>
            </a:r>
            <a:r>
              <a:rPr lang="es-ES" dirty="0"/>
              <a:t>coincidir los documentos que tienen el campo especificado.</a:t>
            </a:r>
          </a:p>
          <a:p>
            <a:pPr algn="just"/>
            <a:r>
              <a:rPr lang="es-ES" b="1" dirty="0"/>
              <a:t>$</a:t>
            </a:r>
            <a:r>
              <a:rPr lang="es-ES" b="1" dirty="0" err="1" smtClean="0"/>
              <a:t>type</a:t>
            </a:r>
            <a:r>
              <a:rPr lang="en-001" b="1" dirty="0" smtClean="0"/>
              <a:t> </a:t>
            </a:r>
            <a:r>
              <a:rPr lang="en-001" dirty="0" smtClean="0"/>
              <a:t>:</a:t>
            </a:r>
            <a:r>
              <a:rPr lang="es-ES" dirty="0" smtClean="0"/>
              <a:t>Selecciona </a:t>
            </a:r>
            <a:r>
              <a:rPr lang="es-ES" dirty="0"/>
              <a:t>documentos si un campo es del tipo especificado.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455612" y="3705772"/>
            <a:ext cx="4673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solidFill>
                  <a:srgbClr val="333333"/>
                </a:solidFill>
                <a:latin typeface="Arial" panose="020B0604020202020204" pitchFamily="34" charset="0"/>
              </a:rPr>
              <a:t>Operadores </a:t>
            </a:r>
            <a:r>
              <a:rPr lang="en-001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 arrays</a:t>
            </a:r>
            <a:endParaRPr lang="es-CO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13435" y="4352103"/>
            <a:ext cx="57013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$</a:t>
            </a:r>
            <a:r>
              <a:rPr lang="es-ES" b="1" dirty="0" err="1" smtClean="0"/>
              <a:t>all</a:t>
            </a:r>
            <a:r>
              <a:rPr lang="en-001" b="1" dirty="0" smtClean="0"/>
              <a:t> :</a:t>
            </a:r>
            <a:r>
              <a:rPr lang="es-ES" dirty="0" smtClean="0"/>
              <a:t>Coincide </a:t>
            </a:r>
            <a:r>
              <a:rPr lang="es-ES" dirty="0"/>
              <a:t>con matrices que contienen todos los elementos especificados en la consulta.</a:t>
            </a:r>
          </a:p>
          <a:p>
            <a:pPr algn="just"/>
            <a:r>
              <a:rPr lang="es-ES" b="1" dirty="0"/>
              <a:t>$</a:t>
            </a:r>
            <a:r>
              <a:rPr lang="es-ES" b="1" dirty="0" err="1" smtClean="0"/>
              <a:t>elemMatch</a:t>
            </a:r>
            <a:r>
              <a:rPr lang="en-001" b="1" dirty="0" smtClean="0"/>
              <a:t>:</a:t>
            </a:r>
            <a:r>
              <a:rPr lang="es-ES" dirty="0" smtClean="0"/>
              <a:t>Selecciona </a:t>
            </a:r>
            <a:r>
              <a:rPr lang="es-ES" dirty="0"/>
              <a:t>documentos si el elemento del campo de matriz coincide con todos los especificados $</a:t>
            </a:r>
            <a:r>
              <a:rPr lang="es-ES" dirty="0" err="1"/>
              <a:t>elemMatch</a:t>
            </a:r>
            <a:r>
              <a:rPr lang="es-ES" dirty="0"/>
              <a:t> condiciones.</a:t>
            </a:r>
          </a:p>
          <a:p>
            <a:pPr algn="just"/>
            <a:r>
              <a:rPr lang="es-ES" b="1" dirty="0"/>
              <a:t>$</a:t>
            </a:r>
            <a:r>
              <a:rPr lang="es-ES" b="1" dirty="0" err="1" smtClean="0"/>
              <a:t>size</a:t>
            </a:r>
            <a:r>
              <a:rPr lang="en-001" b="1" dirty="0" smtClean="0"/>
              <a:t>: </a:t>
            </a:r>
            <a:r>
              <a:rPr lang="es-ES" dirty="0" smtClean="0"/>
              <a:t>Selecciona </a:t>
            </a:r>
            <a:r>
              <a:rPr lang="es-ES" dirty="0"/>
              <a:t>documentos si el campo de matriz tiene un tamaño especificado.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6569948" y="1674899"/>
            <a:ext cx="56220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3600" dirty="0">
                <a:solidFill>
                  <a:srgbClr val="333333"/>
                </a:solidFill>
                <a:latin typeface="Arial" panose="020B0604020202020204" pitchFamily="34" charset="0"/>
              </a:rPr>
              <a:t>Operadores </a:t>
            </a:r>
            <a:r>
              <a:rPr lang="en-001" sz="3600" dirty="0" smtClean="0">
                <a:solidFill>
                  <a:srgbClr val="333333"/>
                </a:solidFill>
                <a:latin typeface="Arial" panose="020B0604020202020204" pitchFamily="34" charset="0"/>
              </a:rPr>
              <a:t>de proyeccion</a:t>
            </a:r>
            <a:endParaRPr lang="es-CO" sz="3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691868" y="2371700"/>
            <a:ext cx="53782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$</a:t>
            </a:r>
            <a:r>
              <a:rPr lang="en-001" dirty="0" smtClean="0"/>
              <a:t> </a:t>
            </a:r>
            <a:r>
              <a:rPr lang="es-ES" dirty="0" smtClean="0"/>
              <a:t>Proyecta </a:t>
            </a:r>
            <a:r>
              <a:rPr lang="es-ES" dirty="0"/>
              <a:t>el primer elemento de una matriz que coincide con la condición de consulta.</a:t>
            </a:r>
          </a:p>
          <a:p>
            <a:r>
              <a:rPr lang="es-ES" b="1" dirty="0"/>
              <a:t>$</a:t>
            </a:r>
            <a:r>
              <a:rPr lang="es-ES" b="1" dirty="0" err="1" smtClean="0"/>
              <a:t>elemMatch</a:t>
            </a:r>
            <a:r>
              <a:rPr lang="en-001" b="1" dirty="0" smtClean="0"/>
              <a:t> </a:t>
            </a:r>
            <a:r>
              <a:rPr lang="es-ES" dirty="0" smtClean="0"/>
              <a:t>Proyecta </a:t>
            </a:r>
            <a:r>
              <a:rPr lang="es-ES" dirty="0"/>
              <a:t>el primer elemento de una matriz que coincide con el $</a:t>
            </a:r>
            <a:r>
              <a:rPr lang="es-ES" dirty="0" err="1"/>
              <a:t>elemMatch</a:t>
            </a:r>
            <a:r>
              <a:rPr lang="es-ES" dirty="0"/>
              <a:t> condición.</a:t>
            </a:r>
          </a:p>
          <a:p>
            <a:r>
              <a:rPr lang="es-ES" b="1" dirty="0"/>
              <a:t>$</a:t>
            </a:r>
            <a:r>
              <a:rPr lang="es-ES" b="1" dirty="0" smtClean="0"/>
              <a:t>meta</a:t>
            </a:r>
            <a:r>
              <a:rPr lang="en-001" b="1" dirty="0" smtClean="0"/>
              <a:t> </a:t>
            </a:r>
            <a:r>
              <a:rPr lang="es-ES" dirty="0" smtClean="0"/>
              <a:t>Proyecta </a:t>
            </a:r>
            <a:r>
              <a:rPr lang="es-ES" dirty="0"/>
              <a:t>los metadatos disponibles por documento.</a:t>
            </a:r>
          </a:p>
          <a:p>
            <a:r>
              <a:rPr lang="es-ES" b="1" dirty="0"/>
              <a:t>$</a:t>
            </a:r>
            <a:r>
              <a:rPr lang="es-ES" b="1" dirty="0" err="1" smtClean="0"/>
              <a:t>slice</a:t>
            </a:r>
            <a:r>
              <a:rPr lang="en-001" b="1" dirty="0" smtClean="0"/>
              <a:t> </a:t>
            </a:r>
            <a:r>
              <a:rPr lang="es-ES" dirty="0" smtClean="0"/>
              <a:t>Limita </a:t>
            </a:r>
            <a:r>
              <a:rPr lang="es-ES" dirty="0"/>
              <a:t>el número de elementos proyectados desde una matriz. Admite saltar y limitar sectores.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3463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elementos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55612" y="1837640"/>
            <a:ext cx="11431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en la coleccion clientes, donde tenga el campo name exista</a:t>
            </a:r>
            <a:endParaRPr lang="es-CO" sz="2400" dirty="0"/>
          </a:p>
        </p:txBody>
      </p:sp>
      <p:sp>
        <p:nvSpPr>
          <p:cNvPr id="2" name="Rectángulo 1"/>
          <p:cNvSpPr/>
          <p:nvPr/>
        </p:nvSpPr>
        <p:spPr>
          <a:xfrm>
            <a:off x="455609" y="2226736"/>
            <a:ext cx="6524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').find( { name: { $exists: true } } )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455608" y="2984562"/>
            <a:ext cx="10515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en la coleccion clientes, donde el campo name es de tipo string</a:t>
            </a:r>
            <a:endParaRPr lang="es-CO" sz="2400" dirty="0"/>
          </a:p>
        </p:txBody>
      </p:sp>
      <p:sp>
        <p:nvSpPr>
          <p:cNvPr id="13" name="Rectángulo 12"/>
          <p:cNvSpPr/>
          <p:nvPr/>
        </p:nvSpPr>
        <p:spPr>
          <a:xfrm>
            <a:off x="455607" y="3429000"/>
            <a:ext cx="62365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').find( { "name" : { $type : "string" } }  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455608" y="4258351"/>
            <a:ext cx="10515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en la coleccion clientes, donde el campo name es de tipo int</a:t>
            </a:r>
            <a:endParaRPr lang="es-CO" sz="2400" dirty="0"/>
          </a:p>
        </p:txBody>
      </p:sp>
      <p:sp>
        <p:nvSpPr>
          <p:cNvPr id="9" name="Rectángulo 8"/>
          <p:cNvSpPr/>
          <p:nvPr/>
        </p:nvSpPr>
        <p:spPr>
          <a:xfrm>
            <a:off x="455607" y="4646845"/>
            <a:ext cx="5958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').find( { "name" : { $type : "</a:t>
            </a:r>
            <a:r>
              <a:rPr lang="en-US" dirty="0" err="1"/>
              <a:t>int</a:t>
            </a:r>
            <a:r>
              <a:rPr lang="en-US" dirty="0"/>
              <a:t>" } }  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2331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455613" y="429362"/>
            <a:ext cx="10515600" cy="689089"/>
          </a:xfrm>
          <a:prstGeom prst="rect">
            <a:avLst/>
          </a:prstGeom>
        </p:spPr>
        <p:txBody>
          <a:bodyPr vert="horz" wrap="square" lIns="0" tIns="11865" rIns="0" bIns="0" rtlCol="0">
            <a:spAutoFit/>
          </a:bodyPr>
          <a:lstStyle/>
          <a:p>
            <a:pPr marL="11866">
              <a:lnSpc>
                <a:spcPct val="100000"/>
              </a:lnSpc>
              <a:spcBef>
                <a:spcPts val="93"/>
              </a:spcBef>
            </a:pPr>
            <a:r>
              <a:rPr lang="en-001" b="1" spc="374" dirty="0" smtClean="0">
                <a:solidFill>
                  <a:srgbClr val="FFF5EA"/>
                </a:solidFill>
                <a:latin typeface="Cambria"/>
                <a:cs typeface="Georgia"/>
              </a:rPr>
              <a:t>Operadores de arrays</a:t>
            </a:r>
            <a:endParaRPr b="1" spc="-42" dirty="0">
              <a:solidFill>
                <a:srgbClr val="FFF5EA"/>
              </a:solidFill>
              <a:latin typeface="Georgia"/>
              <a:cs typeface="Georgia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55608" y="1716969"/>
            <a:ext cx="105156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Crear una coleccion “Inventory” y luego consultar el array “tags” los elementos que contengan </a:t>
            </a:r>
            <a:r>
              <a:rPr lang="es-CO" b="1" dirty="0"/>
              <a:t>"</a:t>
            </a:r>
            <a:r>
              <a:rPr lang="es-CO" b="1" dirty="0" err="1"/>
              <a:t>appliance</a:t>
            </a:r>
            <a:r>
              <a:rPr lang="es-CO" b="1" dirty="0"/>
              <a:t>"</a:t>
            </a:r>
            <a:r>
              <a:rPr lang="es-CO" dirty="0"/>
              <a:t>, </a:t>
            </a:r>
            <a:r>
              <a:rPr lang="es-CO" b="1" dirty="0"/>
              <a:t>"</a:t>
            </a:r>
            <a:r>
              <a:rPr lang="es-CO" b="1" dirty="0" err="1"/>
              <a:t>school</a:t>
            </a:r>
            <a:r>
              <a:rPr lang="es-CO" b="1" dirty="0"/>
              <a:t>"</a:t>
            </a:r>
            <a:r>
              <a:rPr lang="es-CO" dirty="0"/>
              <a:t>, </a:t>
            </a:r>
            <a:r>
              <a:rPr lang="es-CO" b="1" dirty="0"/>
              <a:t>"</a:t>
            </a:r>
            <a:r>
              <a:rPr lang="es-CO" b="1" dirty="0" err="1" smtClean="0"/>
              <a:t>book</a:t>
            </a:r>
            <a:r>
              <a:rPr lang="es-CO" b="1" dirty="0" smtClean="0"/>
              <a:t>“</a:t>
            </a:r>
            <a:r>
              <a:rPr lang="en-001" b="1" dirty="0" smtClean="0"/>
              <a:t>. (Ver ejemplo operadores de consulta ejemplos)</a:t>
            </a:r>
            <a:endParaRPr lang="es-CO" sz="2400" dirty="0"/>
          </a:p>
        </p:txBody>
      </p:sp>
      <p:sp>
        <p:nvSpPr>
          <p:cNvPr id="12" name="Rectángulo 11"/>
          <p:cNvSpPr/>
          <p:nvPr/>
        </p:nvSpPr>
        <p:spPr>
          <a:xfrm>
            <a:off x="455608" y="2828835"/>
            <a:ext cx="10515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consultar el array “qty” , donde contenga los siguientes elementos en en especifico:</a:t>
            </a:r>
            <a:r>
              <a:rPr lang="es-CO" sz="2400" dirty="0" err="1"/>
              <a:t>size</a:t>
            </a:r>
            <a:r>
              <a:rPr lang="es-CO" sz="2400" dirty="0"/>
              <a:t>: "M", </a:t>
            </a:r>
            <a:r>
              <a:rPr lang="es-CO" sz="2400" dirty="0" err="1"/>
              <a:t>num</a:t>
            </a:r>
            <a:r>
              <a:rPr lang="es-CO" sz="2400" dirty="0"/>
              <a:t>: </a:t>
            </a:r>
            <a:r>
              <a:rPr lang="es-CO" sz="2400" dirty="0" smtClean="0"/>
              <a:t> </a:t>
            </a:r>
            <a:r>
              <a:rPr lang="es-CO" sz="2400" dirty="0"/>
              <a:t>$</a:t>
            </a:r>
            <a:r>
              <a:rPr lang="es-CO" sz="2400" dirty="0" err="1"/>
              <a:t>gt</a:t>
            </a:r>
            <a:r>
              <a:rPr lang="es-CO" sz="2400" dirty="0"/>
              <a:t>: </a:t>
            </a:r>
            <a:r>
              <a:rPr lang="es-CO" sz="2400" dirty="0" smtClean="0"/>
              <a:t>50</a:t>
            </a:r>
            <a:endParaRPr lang="es-CO" sz="2400" dirty="0"/>
          </a:p>
          <a:p>
            <a:r>
              <a:rPr lang="es-CO" sz="2400" dirty="0"/>
              <a:t>                </a:t>
            </a:r>
            <a:r>
              <a:rPr lang="es-CO" sz="2400" dirty="0" smtClean="0"/>
              <a:t>   </a:t>
            </a:r>
            <a:r>
              <a:rPr lang="es-CO" sz="2400" dirty="0" err="1"/>
              <a:t>num</a:t>
            </a:r>
            <a:r>
              <a:rPr lang="es-CO" sz="2400" dirty="0"/>
              <a:t> : 100, color: "</a:t>
            </a:r>
            <a:r>
              <a:rPr lang="es-CO" sz="2400" dirty="0" err="1"/>
              <a:t>green</a:t>
            </a:r>
            <a:r>
              <a:rPr lang="es-CO" sz="2400" dirty="0"/>
              <a:t>"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960120" y="431003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</a:t>
            </a:r>
            <a:r>
              <a:rPr lang="es-CO" dirty="0" err="1"/>
              <a:t>Inventory</a:t>
            </a:r>
            <a:r>
              <a:rPr lang="es-CO" dirty="0"/>
              <a:t>').</a:t>
            </a:r>
            <a:r>
              <a:rPr lang="es-CO" dirty="0" err="1"/>
              <a:t>find</a:t>
            </a:r>
            <a:r>
              <a:rPr lang="es-CO" dirty="0"/>
              <a:t>( {</a:t>
            </a:r>
          </a:p>
          <a:p>
            <a:r>
              <a:rPr lang="es-CO" dirty="0"/>
              <a:t>  </a:t>
            </a:r>
            <a:r>
              <a:rPr lang="es-CO" dirty="0" err="1"/>
              <a:t>qty</a:t>
            </a:r>
            <a:r>
              <a:rPr lang="es-CO" dirty="0"/>
              <a:t>: { $</a:t>
            </a:r>
            <a:r>
              <a:rPr lang="es-CO" dirty="0" err="1"/>
              <a:t>all</a:t>
            </a:r>
            <a:r>
              <a:rPr lang="es-CO" dirty="0"/>
              <a:t>: [</a:t>
            </a:r>
          </a:p>
          <a:p>
            <a:r>
              <a:rPr lang="es-CO" dirty="0"/>
              <a:t>                 { "$</a:t>
            </a:r>
            <a:r>
              <a:rPr lang="es-CO" dirty="0" err="1"/>
              <a:t>elemMatch</a:t>
            </a:r>
            <a:r>
              <a:rPr lang="es-CO" dirty="0"/>
              <a:t>" : { </a:t>
            </a:r>
            <a:r>
              <a:rPr lang="es-CO" dirty="0" err="1"/>
              <a:t>size</a:t>
            </a:r>
            <a:r>
              <a:rPr lang="es-CO" dirty="0"/>
              <a:t>: "M", </a:t>
            </a:r>
            <a:r>
              <a:rPr lang="es-CO" dirty="0" err="1"/>
              <a:t>num</a:t>
            </a:r>
            <a:r>
              <a:rPr lang="es-CO" dirty="0"/>
              <a:t>: { $</a:t>
            </a:r>
            <a:r>
              <a:rPr lang="es-CO" dirty="0" err="1"/>
              <a:t>gt</a:t>
            </a:r>
            <a:r>
              <a:rPr lang="es-CO" dirty="0"/>
              <a:t>: 50} } },</a:t>
            </a:r>
          </a:p>
          <a:p>
            <a:r>
              <a:rPr lang="es-CO" dirty="0"/>
              <a:t>                 { "$</a:t>
            </a:r>
            <a:r>
              <a:rPr lang="es-CO" dirty="0" err="1"/>
              <a:t>elemMatch</a:t>
            </a:r>
            <a:r>
              <a:rPr lang="es-CO" dirty="0"/>
              <a:t>" : { </a:t>
            </a:r>
            <a:r>
              <a:rPr lang="es-CO" dirty="0" err="1"/>
              <a:t>num</a:t>
            </a:r>
            <a:r>
              <a:rPr lang="es-CO" dirty="0"/>
              <a:t> : 100, color: "</a:t>
            </a:r>
            <a:r>
              <a:rPr lang="es-CO" dirty="0" err="1"/>
              <a:t>green</a:t>
            </a:r>
            <a:r>
              <a:rPr lang="es-CO" dirty="0"/>
              <a:t>" } }</a:t>
            </a:r>
          </a:p>
          <a:p>
            <a:r>
              <a:rPr lang="es-CO" dirty="0"/>
              <a:t>               ] }</a:t>
            </a:r>
          </a:p>
          <a:p>
            <a:r>
              <a:rPr lang="es-CO" dirty="0"/>
              <a:t>} )</a:t>
            </a:r>
          </a:p>
        </p:txBody>
      </p:sp>
    </p:spTree>
    <p:extLst>
      <p:ext uri="{BB962C8B-B14F-4D97-AF65-F5344CB8AC3E}">
        <p14:creationId xmlns:p14="http://schemas.microsoft.com/office/powerpoint/2010/main" val="240990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1165</Words>
  <Application>Microsoft Office PowerPoint</Application>
  <PresentationFormat>Panorámica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Georgia</vt:lpstr>
      <vt:lpstr>Work Sans</vt:lpstr>
      <vt:lpstr>Tema de Office</vt:lpstr>
      <vt:lpstr>Presentación de PowerPoint</vt:lpstr>
      <vt:lpstr>Operadores de consulta</vt:lpstr>
      <vt:lpstr>Operadores relacionales</vt:lpstr>
      <vt:lpstr>Operadores relacionales</vt:lpstr>
      <vt:lpstr>Operadores logicos</vt:lpstr>
      <vt:lpstr>Operadores de evaluacion</vt:lpstr>
      <vt:lpstr>Otros operadores de consulta</vt:lpstr>
      <vt:lpstr>Operadores de elementos</vt:lpstr>
      <vt:lpstr>Operadores de arrays</vt:lpstr>
      <vt:lpstr>Operadores de arrays</vt:lpstr>
      <vt:lpstr>Operadores de proyeccion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141</cp:revision>
  <dcterms:created xsi:type="dcterms:W3CDTF">2020-10-01T23:51:28Z</dcterms:created>
  <dcterms:modified xsi:type="dcterms:W3CDTF">2023-10-12T19:23:44Z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