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9"/>
  </p:notesMasterIdLst>
  <p:handoutMasterIdLst>
    <p:handoutMasterId r:id="rId10"/>
  </p:handoutMasterIdLst>
  <p:sldIdLst>
    <p:sldId id="468" r:id="rId2"/>
    <p:sldId id="547" r:id="rId3"/>
    <p:sldId id="548" r:id="rId4"/>
    <p:sldId id="549" r:id="rId5"/>
    <p:sldId id="550" r:id="rId6"/>
    <p:sldId id="551" r:id="rId7"/>
    <p:sldId id="264" r:id="rId8"/>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DAVID BENAVIDES SANCHEZ" initials="DDBS" lastIdx="1" clrIdx="0">
    <p:extLst>
      <p:ext uri="{19B8F6BF-5375-455C-9EA6-DF929625EA0E}">
        <p15:presenceInfo xmlns:p15="http://schemas.microsoft.com/office/powerpoint/2012/main" userId="DANIEL DAVID BENAVIDES SANCHEZ"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5EA"/>
    <a:srgbClr val="38AA00"/>
    <a:srgbClr val="FFFFFF"/>
    <a:srgbClr val="766363"/>
    <a:srgbClr val="00324D"/>
    <a:srgbClr val="FF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BA0472C-E42D-409B-8C27-DB2E802EEC81}" v="33" dt="2022-10-19T17:09:15.352"/>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04"/>
    <p:restoredTop sz="86369"/>
  </p:normalViewPr>
  <p:slideViewPr>
    <p:cSldViewPr snapToGrid="0">
      <p:cViewPr varScale="1">
        <p:scale>
          <a:sx n="63" d="100"/>
          <a:sy n="63" d="100"/>
        </p:scale>
        <p:origin x="924"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tableStyles" Target="tableStyles.xml"/><Relationship Id="rId28" Type="http://schemas.microsoft.com/office/2015/10/relationships/revisionInfo" Target="revisionInfo.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12/10/2023</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‹Nº›</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12/10/2023</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‹Nº›</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O"/>
          </a:p>
        </p:txBody>
      </p:sp>
      <p:sp>
        <p:nvSpPr>
          <p:cNvPr id="4" name="Marcador de número de diapositiva 3"/>
          <p:cNvSpPr>
            <a:spLocks noGrp="1"/>
          </p:cNvSpPr>
          <p:nvPr>
            <p:ph type="sldNum" sz="quarter" idx="5"/>
          </p:nvPr>
        </p:nvSpPr>
        <p:spPr/>
        <p:txBody>
          <a:bodyPr/>
          <a:lstStyle/>
          <a:p>
            <a:fld id="{6906C58E-460D-4A4B-B0C2-1191B9D14FCB}" type="slidenum">
              <a:rPr lang="es-CO" smtClean="0"/>
              <a:t>1</a:t>
            </a:fld>
            <a:endParaRPr lang="es-CO"/>
          </a:p>
        </p:txBody>
      </p:sp>
    </p:spTree>
    <p:extLst>
      <p:ext uri="{BB962C8B-B14F-4D97-AF65-F5344CB8AC3E}">
        <p14:creationId xmlns:p14="http://schemas.microsoft.com/office/powerpoint/2010/main" val="11789272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Diapositiva de título">
    <p:spTree>
      <p:nvGrpSpPr>
        <p:cNvPr id="1" name=""/>
        <p:cNvGrpSpPr/>
        <p:nvPr/>
      </p:nvGrpSpPr>
      <p:grpSpPr>
        <a:xfrm>
          <a:off x="0" y="0"/>
          <a:ext cx="0" cy="0"/>
          <a:chOff x="0" y="0"/>
          <a:chExt cx="0" cy="0"/>
        </a:xfrm>
      </p:grpSpPr>
      <p:pic>
        <p:nvPicPr>
          <p:cNvPr id="3" name="Imagen 2" descr="Interfaz de usuario gráfica, Texto, Aplicación&#10;&#10;Descripción generada automáticamente">
            <a:extLst>
              <a:ext uri="{FF2B5EF4-FFF2-40B4-BE49-F238E27FC236}">
                <a16:creationId xmlns:a16="http://schemas.microsoft.com/office/drawing/2014/main" id="{7DFF890D-F3AC-9928-32A3-F179DB21A0E8}"/>
              </a:ext>
            </a:extLst>
          </p:cNvPr>
          <p:cNvPicPr>
            <a:picLocks noChangeAspect="1"/>
          </p:cNvPicPr>
          <p:nvPr userDrawn="1"/>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35849469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2541620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12/10/2023</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‹Nº›</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12/10/2023</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‹Nº›</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3"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p:cNvSpPr txBox="1"/>
          <p:nvPr/>
        </p:nvSpPr>
        <p:spPr>
          <a:xfrm>
            <a:off x="2869942" y="2094637"/>
            <a:ext cx="6453678" cy="1200329"/>
          </a:xfrm>
          <a:prstGeom prst="rect">
            <a:avLst/>
          </a:prstGeom>
          <a:noFill/>
        </p:spPr>
        <p:txBody>
          <a:bodyPr wrap="square" rtlCol="0">
            <a:spAutoFit/>
          </a:bodyPr>
          <a:lstStyle/>
          <a:p>
            <a:pPr algn="ctr"/>
            <a:r>
              <a:rPr lang="en-001" sz="3600" b="1" dirty="0" smtClean="0">
                <a:solidFill>
                  <a:schemeClr val="tx1">
                    <a:lumMod val="75000"/>
                    <a:lumOff val="25000"/>
                  </a:schemeClr>
                </a:solidFill>
                <a:latin typeface="Work Sans" pitchFamily="2" charset="77"/>
              </a:rPr>
              <a:t>Documentos embedidos o subdocumentos</a:t>
            </a:r>
            <a:endParaRPr lang="es-ES" sz="3600" b="1" dirty="0">
              <a:solidFill>
                <a:schemeClr val="tx1">
                  <a:lumMod val="75000"/>
                  <a:lumOff val="25000"/>
                </a:schemeClr>
              </a:solidFill>
              <a:latin typeface="Work Sans" pitchFamily="2" charset="77"/>
            </a:endParaRPr>
          </a:p>
        </p:txBody>
      </p:sp>
      <p:sp>
        <p:nvSpPr>
          <p:cNvPr id="2" name="Rectángulo 1"/>
          <p:cNvSpPr/>
          <p:nvPr/>
        </p:nvSpPr>
        <p:spPr>
          <a:xfrm>
            <a:off x="3064021" y="3578275"/>
            <a:ext cx="6065520" cy="1200329"/>
          </a:xfrm>
          <a:prstGeom prst="rect">
            <a:avLst/>
          </a:prstGeom>
        </p:spPr>
        <p:txBody>
          <a:bodyPr wrap="square">
            <a:spAutoFit/>
          </a:bodyPr>
          <a:lstStyle/>
          <a:p>
            <a:pPr algn="ctr"/>
            <a:r>
              <a:rPr lang="en-001" sz="3600" b="1" dirty="0">
                <a:solidFill>
                  <a:srgbClr val="38AA00"/>
                </a:solidFill>
                <a:latin typeface="Work Sans" pitchFamily="2" charset="77"/>
              </a:rPr>
              <a:t>Instructor:</a:t>
            </a:r>
          </a:p>
          <a:p>
            <a:pPr algn="ctr"/>
            <a:r>
              <a:rPr lang="en-001" sz="3600" b="1" dirty="0">
                <a:solidFill>
                  <a:srgbClr val="00324D"/>
                </a:solidFill>
                <a:latin typeface="Work Sans" pitchFamily="2" charset="77"/>
              </a:rPr>
              <a:t>Carlos Daniel Gomez Daza</a:t>
            </a:r>
            <a:endParaRPr lang="es-ES" sz="3600" b="1" dirty="0">
              <a:solidFill>
                <a:srgbClr val="00324D"/>
              </a:solidFill>
              <a:latin typeface="Work Sans" pitchFamily="2" charset="77"/>
            </a:endParaRPr>
          </a:p>
        </p:txBody>
      </p:sp>
    </p:spTree>
    <p:extLst>
      <p:ext uri="{BB962C8B-B14F-4D97-AF65-F5344CB8AC3E}">
        <p14:creationId xmlns:p14="http://schemas.microsoft.com/office/powerpoint/2010/main" val="30796166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001" spc="374" dirty="0" smtClean="0">
                <a:solidFill>
                  <a:srgbClr val="FFF5EA"/>
                </a:solidFill>
                <a:latin typeface="Cambria"/>
                <a:cs typeface="Georgia"/>
              </a:rPr>
              <a:t>Que son los documentos embedidos</a:t>
            </a:r>
            <a:endParaRPr spc="-42" dirty="0">
              <a:solidFill>
                <a:srgbClr val="FFF5EA"/>
              </a:solidFill>
              <a:latin typeface="Georgia"/>
              <a:cs typeface="Georgia"/>
            </a:endParaRPr>
          </a:p>
        </p:txBody>
      </p:sp>
      <p:sp>
        <p:nvSpPr>
          <p:cNvPr id="2" name="Rectángulo 1"/>
          <p:cNvSpPr/>
          <p:nvPr/>
        </p:nvSpPr>
        <p:spPr>
          <a:xfrm>
            <a:off x="670560" y="1858227"/>
            <a:ext cx="8336280" cy="1477328"/>
          </a:xfrm>
          <a:prstGeom prst="rect">
            <a:avLst/>
          </a:prstGeom>
        </p:spPr>
        <p:txBody>
          <a:bodyPr wrap="square">
            <a:spAutoFit/>
          </a:bodyPr>
          <a:lstStyle/>
          <a:p>
            <a:pPr algn="just"/>
            <a:r>
              <a:rPr lang="es-ES" dirty="0"/>
              <a:t>Un documento embebido es aquel que su contenido se almacena completamente dentro de otro </a:t>
            </a:r>
            <a:r>
              <a:rPr lang="es-ES" dirty="0" smtClean="0"/>
              <a:t>documento</a:t>
            </a:r>
            <a:r>
              <a:rPr lang="en-001" dirty="0" smtClean="0"/>
              <a:t>. </a:t>
            </a:r>
            <a:r>
              <a:rPr lang="en-001" dirty="0" smtClean="0"/>
              <a:t>P</a:t>
            </a:r>
            <a:r>
              <a:rPr lang="es-ES" dirty="0" err="1" smtClean="0"/>
              <a:t>or</a:t>
            </a:r>
            <a:r>
              <a:rPr lang="es-ES" dirty="0" smtClean="0"/>
              <a:t> </a:t>
            </a:r>
            <a:r>
              <a:rPr lang="es-ES" dirty="0"/>
              <a:t>ejemplo, tenemos un pedido: este pedido se compone de una cabecera y una lista de líneas de pedido, ¿Que haríamos en una base de datos relacional? Crearíamos una tabla con la cabecera del pedido, otra con la línea de pedido y una relación de uno a muchos que iría de la primera a la segunda:</a:t>
            </a:r>
            <a:endParaRPr lang="es-CO" dirty="0"/>
          </a:p>
        </p:txBody>
      </p:sp>
      <p:pic>
        <p:nvPicPr>
          <p:cNvPr id="3" name="Imagen 2"/>
          <p:cNvPicPr>
            <a:picLocks noChangeAspect="1"/>
          </p:cNvPicPr>
          <p:nvPr/>
        </p:nvPicPr>
        <p:blipFill>
          <a:blip r:embed="rId2"/>
          <a:stretch>
            <a:fillRect/>
          </a:stretch>
        </p:blipFill>
        <p:spPr>
          <a:xfrm>
            <a:off x="882333" y="3613666"/>
            <a:ext cx="7230427" cy="2867025"/>
          </a:xfrm>
          <a:prstGeom prst="rect">
            <a:avLst/>
          </a:prstGeom>
        </p:spPr>
      </p:pic>
    </p:spTree>
    <p:extLst>
      <p:ext uri="{BB962C8B-B14F-4D97-AF65-F5344CB8AC3E}">
        <p14:creationId xmlns:p14="http://schemas.microsoft.com/office/powerpoint/2010/main" val="18696593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001" spc="374" dirty="0" smtClean="0">
                <a:solidFill>
                  <a:srgbClr val="FFF5EA"/>
                </a:solidFill>
                <a:latin typeface="Cambria"/>
                <a:cs typeface="Georgia"/>
              </a:rPr>
              <a:t>Que son los documentos embedidos</a:t>
            </a:r>
            <a:endParaRPr spc="-42" dirty="0">
              <a:solidFill>
                <a:srgbClr val="FFF5EA"/>
              </a:solidFill>
              <a:latin typeface="Georgia"/>
              <a:cs typeface="Georgia"/>
            </a:endParaRPr>
          </a:p>
        </p:txBody>
      </p:sp>
      <p:pic>
        <p:nvPicPr>
          <p:cNvPr id="3" name="Imagen 2"/>
          <p:cNvPicPr>
            <a:picLocks noChangeAspect="1"/>
          </p:cNvPicPr>
          <p:nvPr/>
        </p:nvPicPr>
        <p:blipFill>
          <a:blip r:embed="rId2"/>
          <a:stretch>
            <a:fillRect/>
          </a:stretch>
        </p:blipFill>
        <p:spPr>
          <a:xfrm>
            <a:off x="579120" y="3978810"/>
            <a:ext cx="7498080" cy="2491542"/>
          </a:xfrm>
          <a:prstGeom prst="rect">
            <a:avLst/>
          </a:prstGeom>
        </p:spPr>
      </p:pic>
      <p:sp>
        <p:nvSpPr>
          <p:cNvPr id="6" name="Rectángulo 5"/>
          <p:cNvSpPr/>
          <p:nvPr/>
        </p:nvSpPr>
        <p:spPr>
          <a:xfrm>
            <a:off x="579120" y="1633419"/>
            <a:ext cx="9601200" cy="2308324"/>
          </a:xfrm>
          <a:prstGeom prst="rect">
            <a:avLst/>
          </a:prstGeom>
        </p:spPr>
        <p:txBody>
          <a:bodyPr wrap="square">
            <a:spAutoFit/>
          </a:bodyPr>
          <a:lstStyle/>
          <a:p>
            <a:r>
              <a:rPr lang="es-CO" dirty="0"/>
              <a:t>Fíjate que aquí tenemos que tirar un JOIN en nuestra consulta para sacar los datos que necesitamos(\*).</a:t>
            </a:r>
          </a:p>
          <a:p>
            <a:endParaRPr lang="es-CO" dirty="0"/>
          </a:p>
          <a:p>
            <a:r>
              <a:rPr lang="es-CO" dirty="0"/>
              <a:t>SELECT cp.id, </a:t>
            </a:r>
            <a:r>
              <a:rPr lang="es-CO" dirty="0" err="1"/>
              <a:t>cp.nombre</a:t>
            </a:r>
            <a:r>
              <a:rPr lang="es-CO" dirty="0"/>
              <a:t>, </a:t>
            </a:r>
            <a:r>
              <a:rPr lang="es-CO" dirty="0" err="1"/>
              <a:t>cp.direccion</a:t>
            </a:r>
            <a:r>
              <a:rPr lang="es-CO" dirty="0"/>
              <a:t>, </a:t>
            </a:r>
            <a:r>
              <a:rPr lang="es-CO" dirty="0" err="1"/>
              <a:t>cp.codigoPostal</a:t>
            </a:r>
            <a:r>
              <a:rPr lang="es-CO" dirty="0"/>
              <a:t>, </a:t>
            </a:r>
            <a:r>
              <a:rPr lang="es-CO" dirty="0" err="1"/>
              <a:t>cp.ciudad</a:t>
            </a:r>
            <a:r>
              <a:rPr lang="es-CO" dirty="0"/>
              <a:t>, </a:t>
            </a:r>
            <a:r>
              <a:rPr lang="es-CO" dirty="0" err="1"/>
              <a:t>lp.producto_id</a:t>
            </a:r>
            <a:r>
              <a:rPr lang="es-CO" dirty="0"/>
              <a:t>, </a:t>
            </a:r>
            <a:r>
              <a:rPr lang="es-CO" dirty="0" err="1"/>
              <a:t>lp.cantidad</a:t>
            </a:r>
            <a:r>
              <a:rPr lang="es-CO" dirty="0"/>
              <a:t>, </a:t>
            </a:r>
            <a:r>
              <a:rPr lang="es-CO" dirty="0" err="1"/>
              <a:t>lp.precio</a:t>
            </a:r>
            <a:r>
              <a:rPr lang="es-CO" dirty="0"/>
              <a:t> </a:t>
            </a:r>
          </a:p>
          <a:p>
            <a:r>
              <a:rPr lang="es-CO" dirty="0"/>
              <a:t>FROM </a:t>
            </a:r>
            <a:r>
              <a:rPr lang="es-CO" dirty="0" err="1"/>
              <a:t>cabecera_pedido</a:t>
            </a:r>
            <a:r>
              <a:rPr lang="es-CO" dirty="0"/>
              <a:t> </a:t>
            </a:r>
            <a:r>
              <a:rPr lang="es-CO" dirty="0" err="1"/>
              <a:t>cp</a:t>
            </a:r>
            <a:endParaRPr lang="es-CO" dirty="0"/>
          </a:p>
          <a:p>
            <a:r>
              <a:rPr lang="es-CO" dirty="0"/>
              <a:t>INNER JOIN </a:t>
            </a:r>
            <a:r>
              <a:rPr lang="es-CO" dirty="0" err="1"/>
              <a:t>linea_detalle_pedido</a:t>
            </a:r>
            <a:r>
              <a:rPr lang="es-CO" dirty="0"/>
              <a:t> </a:t>
            </a:r>
            <a:r>
              <a:rPr lang="es-CO" dirty="0" err="1"/>
              <a:t>ldp</a:t>
            </a:r>
            <a:r>
              <a:rPr lang="es-CO" dirty="0"/>
              <a:t> ON cp.id = </a:t>
            </a:r>
            <a:r>
              <a:rPr lang="es-CO" dirty="0" err="1"/>
              <a:t>ldp.id_cabecera_pedido</a:t>
            </a:r>
            <a:endParaRPr lang="es-CO" dirty="0"/>
          </a:p>
          <a:p>
            <a:r>
              <a:rPr lang="es-CO" dirty="0"/>
              <a:t>WHERE cp.id = 1</a:t>
            </a:r>
          </a:p>
        </p:txBody>
      </p:sp>
    </p:spTree>
    <p:extLst>
      <p:ext uri="{BB962C8B-B14F-4D97-AF65-F5344CB8AC3E}">
        <p14:creationId xmlns:p14="http://schemas.microsoft.com/office/powerpoint/2010/main" val="15976023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001" spc="374" dirty="0" smtClean="0">
                <a:solidFill>
                  <a:srgbClr val="FFF5EA"/>
                </a:solidFill>
                <a:latin typeface="Cambria"/>
                <a:cs typeface="Georgia"/>
              </a:rPr>
              <a:t>Que son los documentos embedidos</a:t>
            </a:r>
            <a:endParaRPr spc="-42" dirty="0">
              <a:solidFill>
                <a:srgbClr val="FFF5EA"/>
              </a:solidFill>
              <a:latin typeface="Georgia"/>
              <a:cs typeface="Georgia"/>
            </a:endParaRPr>
          </a:p>
        </p:txBody>
      </p:sp>
      <p:sp>
        <p:nvSpPr>
          <p:cNvPr id="2" name="Rectángulo 1"/>
          <p:cNvSpPr/>
          <p:nvPr/>
        </p:nvSpPr>
        <p:spPr>
          <a:xfrm>
            <a:off x="455613" y="1668423"/>
            <a:ext cx="6096000" cy="4801314"/>
          </a:xfrm>
          <a:prstGeom prst="rect">
            <a:avLst/>
          </a:prstGeom>
        </p:spPr>
        <p:txBody>
          <a:bodyPr>
            <a:spAutoFit/>
          </a:bodyPr>
          <a:lstStyle/>
          <a:p>
            <a:r>
              <a:rPr lang="es-ES" dirty="0"/>
              <a:t>(*) También podríamos ver de tirar dos consultas una para la cabecera y otra para el detalle.</a:t>
            </a:r>
          </a:p>
          <a:p>
            <a:endParaRPr lang="es-ES" dirty="0"/>
          </a:p>
          <a:p>
            <a:r>
              <a:rPr lang="es-ES" dirty="0"/>
              <a:t>En </a:t>
            </a:r>
            <a:r>
              <a:rPr lang="es-ES" dirty="0" err="1"/>
              <a:t>MongoDB</a:t>
            </a:r>
            <a:r>
              <a:rPr lang="es-ES" dirty="0"/>
              <a:t>, podemos hacer lo mismo, y ahí es donde empiezan los problemas, si intentamos modelar documental aplicando sólo los principios de bases de datos relacionales, lo más seguro es que acabemos con un rendimiento pésimo, si queremos aprovechar la potencia del motor, debemos tener en cuenta que esta base de datos no es buena "haciendo </a:t>
            </a:r>
            <a:r>
              <a:rPr lang="es-ES" dirty="0" err="1"/>
              <a:t>joins</a:t>
            </a:r>
            <a:r>
              <a:rPr lang="es-ES" dirty="0"/>
              <a:t>", aquí es donde podemos plantearnos lo siguiente:</a:t>
            </a:r>
          </a:p>
          <a:p>
            <a:endParaRPr lang="es-ES" dirty="0"/>
          </a:p>
          <a:p>
            <a:r>
              <a:rPr lang="es-ES" dirty="0"/>
              <a:t>Siempre que cargue un pedido, lo normal es que cargue la cabecera y el detalle del mismo, así que puedo modelarlo todo en una colección, de esta manera, me lo puedo traer todo en una tacada, y no tengo que hacer un JOIN.</a:t>
            </a:r>
          </a:p>
          <a:p>
            <a:endParaRPr lang="es-ES" dirty="0"/>
          </a:p>
          <a:p>
            <a:r>
              <a:rPr lang="es-ES" dirty="0"/>
              <a:t>Veamos como modelar esto en Mongo:</a:t>
            </a:r>
            <a:endParaRPr lang="es-CO" dirty="0"/>
          </a:p>
        </p:txBody>
      </p:sp>
      <p:pic>
        <p:nvPicPr>
          <p:cNvPr id="7" name="Imagen 6"/>
          <p:cNvPicPr>
            <a:picLocks noChangeAspect="1"/>
          </p:cNvPicPr>
          <p:nvPr/>
        </p:nvPicPr>
        <p:blipFill rotWithShape="1">
          <a:blip r:embed="rId2"/>
          <a:srcRect l="6860" t="5955" r="11690" b="11523"/>
          <a:stretch/>
        </p:blipFill>
        <p:spPr>
          <a:xfrm>
            <a:off x="6903720" y="1684019"/>
            <a:ext cx="3855720" cy="3489961"/>
          </a:xfrm>
          <a:prstGeom prst="rect">
            <a:avLst/>
          </a:prstGeom>
        </p:spPr>
      </p:pic>
      <p:sp>
        <p:nvSpPr>
          <p:cNvPr id="8" name="Rectángulo 7"/>
          <p:cNvSpPr/>
          <p:nvPr/>
        </p:nvSpPr>
        <p:spPr>
          <a:xfrm>
            <a:off x="6289396" y="5405735"/>
            <a:ext cx="6096000" cy="923330"/>
          </a:xfrm>
          <a:prstGeom prst="rect">
            <a:avLst/>
          </a:prstGeom>
        </p:spPr>
        <p:txBody>
          <a:bodyPr>
            <a:spAutoFit/>
          </a:bodyPr>
          <a:lstStyle/>
          <a:p>
            <a:r>
              <a:rPr lang="es-ES" dirty="0"/>
              <a:t>¿Y como sería la consulta para cargar el pedido con id 1?</a:t>
            </a:r>
          </a:p>
          <a:p>
            <a:endParaRPr lang="es-ES" dirty="0"/>
          </a:p>
          <a:p>
            <a:r>
              <a:rPr lang="es-ES" dirty="0" err="1"/>
              <a:t>db.pedido.find</a:t>
            </a:r>
            <a:r>
              <a:rPr lang="es-ES" dirty="0"/>
              <a:t>({ id: 1 });</a:t>
            </a:r>
            <a:endParaRPr lang="es-CO" dirty="0"/>
          </a:p>
        </p:txBody>
      </p:sp>
    </p:spTree>
    <p:extLst>
      <p:ext uri="{BB962C8B-B14F-4D97-AF65-F5344CB8AC3E}">
        <p14:creationId xmlns:p14="http://schemas.microsoft.com/office/powerpoint/2010/main" val="290335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001" spc="374" dirty="0" smtClean="0">
                <a:solidFill>
                  <a:srgbClr val="FFF5EA"/>
                </a:solidFill>
                <a:latin typeface="Cambria"/>
                <a:cs typeface="Georgia"/>
              </a:rPr>
              <a:t>Ejercicio</a:t>
            </a:r>
            <a:endParaRPr spc="-42" dirty="0">
              <a:solidFill>
                <a:srgbClr val="FFF5EA"/>
              </a:solidFill>
              <a:latin typeface="Georgia"/>
              <a:cs typeface="Georgia"/>
            </a:endParaRPr>
          </a:p>
        </p:txBody>
      </p:sp>
      <p:sp>
        <p:nvSpPr>
          <p:cNvPr id="3" name="CuadroTexto 2"/>
          <p:cNvSpPr txBox="1"/>
          <p:nvPr/>
        </p:nvSpPr>
        <p:spPr>
          <a:xfrm>
            <a:off x="455613" y="1536847"/>
            <a:ext cx="11370627" cy="5262979"/>
          </a:xfrm>
          <a:prstGeom prst="rect">
            <a:avLst/>
          </a:prstGeom>
          <a:noFill/>
        </p:spPr>
        <p:txBody>
          <a:bodyPr wrap="square" rtlCol="0">
            <a:spAutoFit/>
          </a:bodyPr>
          <a:lstStyle/>
          <a:p>
            <a:r>
              <a:rPr lang="en-001" sz="2400" dirty="0" smtClean="0"/>
              <a:t>1. Crear una coleccion de librosdoc , donde contenga un subdocumento autor. </a:t>
            </a:r>
            <a:r>
              <a:rPr lang="en-001" sz="2400" b="1" dirty="0" smtClean="0"/>
              <a:t>(Ver ejemplo en subdocumentos ejemplos) .</a:t>
            </a:r>
          </a:p>
          <a:p>
            <a:endParaRPr lang="en-001" sz="2400" dirty="0" smtClean="0"/>
          </a:p>
          <a:p>
            <a:r>
              <a:rPr lang="en-001" sz="2400" dirty="0" smtClean="0"/>
              <a:t>2.</a:t>
            </a:r>
            <a:r>
              <a:rPr lang="es-ES" sz="2400" dirty="0" smtClean="0"/>
              <a:t>Imprimir </a:t>
            </a:r>
            <a:r>
              <a:rPr lang="es-ES" sz="2400" dirty="0"/>
              <a:t>todos los documentos de la colección </a:t>
            </a:r>
            <a:r>
              <a:rPr lang="es-ES" sz="2400" dirty="0" smtClean="0"/>
              <a:t>'libros</a:t>
            </a:r>
            <a:r>
              <a:rPr lang="en-001" sz="2400" dirty="0" smtClean="0"/>
              <a:t>doc</a:t>
            </a:r>
            <a:r>
              <a:rPr lang="es-ES" sz="2400" dirty="0" smtClean="0"/>
              <a:t>'.</a:t>
            </a:r>
            <a:endParaRPr lang="en-001" sz="2400" dirty="0" smtClean="0"/>
          </a:p>
          <a:p>
            <a:r>
              <a:rPr lang="es-ES" sz="2400" dirty="0" err="1" smtClean="0"/>
              <a:t>db.libros</a:t>
            </a:r>
            <a:r>
              <a:rPr lang="en-001" sz="2400" dirty="0" smtClean="0"/>
              <a:t>doc</a:t>
            </a:r>
            <a:r>
              <a:rPr lang="es-ES" sz="2400" dirty="0" smtClean="0"/>
              <a:t>.</a:t>
            </a:r>
            <a:r>
              <a:rPr lang="es-ES" sz="2400" dirty="0" err="1" smtClean="0"/>
              <a:t>find</a:t>
            </a:r>
            <a:r>
              <a:rPr lang="es-ES" sz="2400" dirty="0" smtClean="0"/>
              <a:t>()</a:t>
            </a:r>
            <a:endParaRPr lang="en-001" sz="2400" dirty="0" smtClean="0"/>
          </a:p>
          <a:p>
            <a:endParaRPr lang="es-ES" sz="2400" dirty="0"/>
          </a:p>
          <a:p>
            <a:r>
              <a:rPr lang="en-001" sz="2400" dirty="0" smtClean="0"/>
              <a:t>3. </a:t>
            </a:r>
            <a:r>
              <a:rPr lang="es-ES" sz="2400" dirty="0" smtClean="0"/>
              <a:t>Imprimir </a:t>
            </a:r>
            <a:r>
              <a:rPr lang="es-ES" sz="2400" dirty="0"/>
              <a:t>todos los </a:t>
            </a:r>
            <a:r>
              <a:rPr lang="es-ES" sz="2400" dirty="0" smtClean="0"/>
              <a:t>libros</a:t>
            </a:r>
            <a:r>
              <a:rPr lang="en-001" sz="2400" dirty="0" smtClean="0"/>
              <a:t>(librosdoc)</a:t>
            </a:r>
            <a:r>
              <a:rPr lang="es-ES" sz="2400" dirty="0" smtClean="0"/>
              <a:t> </a:t>
            </a:r>
            <a:r>
              <a:rPr lang="es-ES" sz="2400" dirty="0"/>
              <a:t>de autores de nacionalidad 'Argentina'.</a:t>
            </a:r>
          </a:p>
          <a:p>
            <a:r>
              <a:rPr lang="es-ES" sz="2400" dirty="0" err="1"/>
              <a:t>db.librosdoc.find</a:t>
            </a:r>
            <a:r>
              <a:rPr lang="es-ES" sz="2400" dirty="0"/>
              <a:t>({'</a:t>
            </a:r>
            <a:r>
              <a:rPr lang="es-ES" sz="2400" dirty="0" err="1"/>
              <a:t>autor.nacionalidad':'Argentina</a:t>
            </a:r>
            <a:r>
              <a:rPr lang="es-ES" sz="2400" dirty="0" smtClean="0"/>
              <a:t>'})</a:t>
            </a:r>
            <a:endParaRPr lang="en-001" sz="2400" dirty="0" smtClean="0"/>
          </a:p>
          <a:p>
            <a:endParaRPr lang="es-ES" sz="2400" dirty="0"/>
          </a:p>
          <a:p>
            <a:r>
              <a:rPr lang="en-001" sz="2400" dirty="0" smtClean="0"/>
              <a:t>4. </a:t>
            </a:r>
            <a:r>
              <a:rPr lang="es-ES" sz="2400" dirty="0" smtClean="0"/>
              <a:t>Imprimir </a:t>
            </a:r>
            <a:r>
              <a:rPr lang="es-ES" sz="2400" dirty="0"/>
              <a:t>los </a:t>
            </a:r>
            <a:r>
              <a:rPr lang="es-ES" sz="2400" dirty="0" smtClean="0"/>
              <a:t>libros</a:t>
            </a:r>
            <a:r>
              <a:rPr lang="en-001" sz="2400" dirty="0" smtClean="0"/>
              <a:t>(librosdoc)</a:t>
            </a:r>
            <a:r>
              <a:rPr lang="es-ES" sz="2400" dirty="0" smtClean="0"/>
              <a:t> </a:t>
            </a:r>
            <a:r>
              <a:rPr lang="es-ES" sz="2400" dirty="0"/>
              <a:t>de 'Borges'.</a:t>
            </a:r>
          </a:p>
          <a:p>
            <a:r>
              <a:rPr lang="es-ES" sz="2400" dirty="0" err="1" smtClean="0"/>
              <a:t>db.libros</a:t>
            </a:r>
            <a:r>
              <a:rPr lang="en-001" sz="2400" dirty="0" smtClean="0"/>
              <a:t>doc</a:t>
            </a:r>
            <a:r>
              <a:rPr lang="es-ES" sz="2400" dirty="0" smtClean="0"/>
              <a:t>.</a:t>
            </a:r>
            <a:r>
              <a:rPr lang="es-ES" sz="2400" dirty="0" err="1" smtClean="0"/>
              <a:t>find</a:t>
            </a:r>
            <a:r>
              <a:rPr lang="es-ES" sz="2400" dirty="0"/>
              <a:t>({'</a:t>
            </a:r>
            <a:r>
              <a:rPr lang="es-ES" sz="2400" dirty="0" err="1"/>
              <a:t>autor.nombre':'Borges</a:t>
            </a:r>
            <a:r>
              <a:rPr lang="es-ES" sz="2400" dirty="0" smtClean="0"/>
              <a:t>'})</a:t>
            </a:r>
            <a:endParaRPr lang="en-001" sz="2400" dirty="0" smtClean="0"/>
          </a:p>
          <a:p>
            <a:endParaRPr lang="es-ES" sz="2400" dirty="0"/>
          </a:p>
          <a:p>
            <a:r>
              <a:rPr lang="en-001" sz="2400" dirty="0" smtClean="0"/>
              <a:t>5. </a:t>
            </a:r>
            <a:r>
              <a:rPr lang="es-ES" sz="2400" dirty="0" smtClean="0"/>
              <a:t>Imprimir </a:t>
            </a:r>
            <a:r>
              <a:rPr lang="es-ES" sz="2400" dirty="0"/>
              <a:t>todos los </a:t>
            </a:r>
            <a:r>
              <a:rPr lang="es-ES" sz="2400" dirty="0" smtClean="0"/>
              <a:t>libros</a:t>
            </a:r>
            <a:r>
              <a:rPr lang="en-001" sz="2400" dirty="0" smtClean="0"/>
              <a:t>(librosdoc)</a:t>
            </a:r>
            <a:r>
              <a:rPr lang="es-ES" sz="2400" dirty="0" smtClean="0"/>
              <a:t> </a:t>
            </a:r>
            <a:r>
              <a:rPr lang="es-ES" sz="2400" dirty="0"/>
              <a:t>de nacionalidad 'Española' que cuestan 50 o más</a:t>
            </a:r>
            <a:r>
              <a:rPr lang="es-ES" sz="2400" dirty="0" smtClean="0"/>
              <a:t>.</a:t>
            </a:r>
            <a:endParaRPr lang="en-001" sz="2400" dirty="0" smtClean="0"/>
          </a:p>
          <a:p>
            <a:r>
              <a:rPr lang="es-CO" sz="2400" dirty="0" err="1" smtClean="0"/>
              <a:t>db.libros</a:t>
            </a:r>
            <a:r>
              <a:rPr lang="en-001" sz="2400" dirty="0" smtClean="0"/>
              <a:t>doc</a:t>
            </a:r>
            <a:r>
              <a:rPr lang="es-CO" sz="2400" dirty="0" smtClean="0"/>
              <a:t>.</a:t>
            </a:r>
            <a:r>
              <a:rPr lang="es-CO" sz="2400" dirty="0" err="1" smtClean="0"/>
              <a:t>find</a:t>
            </a:r>
            <a:r>
              <a:rPr lang="es-CO" sz="2400" dirty="0"/>
              <a:t>({'</a:t>
            </a:r>
            <a:r>
              <a:rPr lang="es-CO" sz="2400" dirty="0" err="1"/>
              <a:t>autor.nacionalidad':'Argentina',precio</a:t>
            </a:r>
            <a:r>
              <a:rPr lang="es-CO" sz="2400" dirty="0"/>
              <a:t>:{$gte:50}})</a:t>
            </a:r>
          </a:p>
        </p:txBody>
      </p:sp>
    </p:spTree>
    <p:extLst>
      <p:ext uri="{BB962C8B-B14F-4D97-AF65-F5344CB8AC3E}">
        <p14:creationId xmlns:p14="http://schemas.microsoft.com/office/powerpoint/2010/main" val="19275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p:cNvSpPr/>
          <p:nvPr/>
        </p:nvSpPr>
        <p:spPr>
          <a:xfrm>
            <a:off x="5977217" y="3244334"/>
            <a:ext cx="237566" cy="369332"/>
          </a:xfrm>
          <a:prstGeom prst="rect">
            <a:avLst/>
          </a:prstGeom>
        </p:spPr>
        <p:txBody>
          <a:bodyPr wrap="none">
            <a:spAutoFit/>
          </a:bodyPr>
          <a:lstStyle/>
          <a:p>
            <a:r>
              <a:rPr lang="es-CO" dirty="0"/>
              <a:t> </a:t>
            </a:r>
          </a:p>
        </p:txBody>
      </p:sp>
      <p:sp>
        <p:nvSpPr>
          <p:cNvPr id="5" name="object 2"/>
          <p:cNvSpPr txBox="1">
            <a:spLocks noGrp="1"/>
          </p:cNvSpPr>
          <p:nvPr>
            <p:ph type="title"/>
          </p:nvPr>
        </p:nvSpPr>
        <p:spPr>
          <a:xfrm>
            <a:off x="455613" y="429362"/>
            <a:ext cx="10515600" cy="689089"/>
          </a:xfrm>
          <a:prstGeom prst="rect">
            <a:avLst/>
          </a:prstGeom>
        </p:spPr>
        <p:txBody>
          <a:bodyPr vert="horz" wrap="square" lIns="0" tIns="11865" rIns="0" bIns="0" rtlCol="0">
            <a:spAutoFit/>
          </a:bodyPr>
          <a:lstStyle/>
          <a:p>
            <a:pPr marL="11866">
              <a:lnSpc>
                <a:spcPct val="100000"/>
              </a:lnSpc>
              <a:spcBef>
                <a:spcPts val="93"/>
              </a:spcBef>
            </a:pPr>
            <a:r>
              <a:rPr lang="en-001" spc="374" dirty="0" smtClean="0">
                <a:solidFill>
                  <a:srgbClr val="FFF5EA"/>
                </a:solidFill>
                <a:latin typeface="Cambria"/>
                <a:cs typeface="Georgia"/>
              </a:rPr>
              <a:t>Ejercicio</a:t>
            </a:r>
            <a:endParaRPr spc="-42" dirty="0">
              <a:solidFill>
                <a:srgbClr val="FFF5EA"/>
              </a:solidFill>
              <a:latin typeface="Georgia"/>
              <a:cs typeface="Georgia"/>
            </a:endParaRPr>
          </a:p>
        </p:txBody>
      </p:sp>
      <p:sp>
        <p:nvSpPr>
          <p:cNvPr id="3" name="CuadroTexto 2"/>
          <p:cNvSpPr txBox="1"/>
          <p:nvPr/>
        </p:nvSpPr>
        <p:spPr>
          <a:xfrm>
            <a:off x="455613" y="1536847"/>
            <a:ext cx="11370627" cy="3785652"/>
          </a:xfrm>
          <a:prstGeom prst="rect">
            <a:avLst/>
          </a:prstGeom>
          <a:noFill/>
        </p:spPr>
        <p:txBody>
          <a:bodyPr wrap="square" rtlCol="0">
            <a:spAutoFit/>
          </a:bodyPr>
          <a:lstStyle/>
          <a:p>
            <a:r>
              <a:rPr lang="en-001" sz="2400" dirty="0" smtClean="0"/>
              <a:t>5. Eliminar</a:t>
            </a:r>
            <a:r>
              <a:rPr lang="es-ES" sz="2400" dirty="0" smtClean="0"/>
              <a:t> </a:t>
            </a:r>
            <a:r>
              <a:rPr lang="es-ES" sz="2400" dirty="0"/>
              <a:t>los </a:t>
            </a:r>
            <a:r>
              <a:rPr lang="es-ES" sz="2400" dirty="0" smtClean="0"/>
              <a:t>libros</a:t>
            </a:r>
            <a:r>
              <a:rPr lang="en-001" sz="2400" dirty="0" smtClean="0"/>
              <a:t>(librosdoc)</a:t>
            </a:r>
            <a:r>
              <a:rPr lang="es-ES" sz="2400" dirty="0" smtClean="0"/>
              <a:t> </a:t>
            </a:r>
            <a:r>
              <a:rPr lang="es-ES" sz="2400" dirty="0"/>
              <a:t>de 'Borges'.</a:t>
            </a:r>
          </a:p>
          <a:p>
            <a:r>
              <a:rPr lang="es-CO" sz="2400" dirty="0" err="1"/>
              <a:t>db.librosdoc.remove</a:t>
            </a:r>
            <a:r>
              <a:rPr lang="es-CO" sz="2400" dirty="0"/>
              <a:t>({'</a:t>
            </a:r>
            <a:r>
              <a:rPr lang="es-CO" sz="2400" dirty="0" err="1"/>
              <a:t>autor.nombre':'Borges</a:t>
            </a:r>
            <a:r>
              <a:rPr lang="es-CO" sz="2400" dirty="0"/>
              <a:t>'})</a:t>
            </a:r>
          </a:p>
          <a:p>
            <a:endParaRPr lang="en-001" sz="2400" dirty="0" smtClean="0"/>
          </a:p>
          <a:p>
            <a:endParaRPr lang="es-ES" sz="2400" dirty="0"/>
          </a:p>
          <a:p>
            <a:r>
              <a:rPr lang="en-001" sz="2400" dirty="0" smtClean="0"/>
              <a:t>6.Actualizar los libros(librosdoc) con nombre de autor: “Carlos Gomez” donde el titulo se llame “Aprende php”</a:t>
            </a:r>
            <a:r>
              <a:rPr lang="es-ES" sz="2400" dirty="0" smtClean="0"/>
              <a:t>.</a:t>
            </a:r>
            <a:endParaRPr lang="en-001" sz="2400" dirty="0" smtClean="0"/>
          </a:p>
          <a:p>
            <a:r>
              <a:rPr lang="es-CO" sz="2400" dirty="0" err="1"/>
              <a:t>db.librosdoc.updateOne</a:t>
            </a:r>
            <a:r>
              <a:rPr lang="es-CO" sz="2400" dirty="0"/>
              <a:t>(</a:t>
            </a:r>
          </a:p>
          <a:p>
            <a:r>
              <a:rPr lang="es-CO" sz="2400" dirty="0"/>
              <a:t>    {titulo: 'Aprenda PHP'},</a:t>
            </a:r>
          </a:p>
          <a:p>
            <a:r>
              <a:rPr lang="es-CO" sz="2400" dirty="0"/>
              <a:t>    {$set: {'</a:t>
            </a:r>
            <a:r>
              <a:rPr lang="es-CO" sz="2400" dirty="0" err="1"/>
              <a:t>autor.nombre':'Carlos</a:t>
            </a:r>
            <a:r>
              <a:rPr lang="es-CO" sz="2400" dirty="0"/>
              <a:t> </a:t>
            </a:r>
            <a:r>
              <a:rPr lang="es-CO" sz="2400" dirty="0" err="1"/>
              <a:t>Gomez</a:t>
            </a:r>
            <a:r>
              <a:rPr lang="es-CO" sz="2400" dirty="0"/>
              <a:t>'}}</a:t>
            </a:r>
          </a:p>
          <a:p>
            <a:r>
              <a:rPr lang="es-CO" sz="2400" dirty="0"/>
              <a:t>);</a:t>
            </a:r>
            <a:endParaRPr lang="en-001" sz="2400" dirty="0" smtClean="0"/>
          </a:p>
        </p:txBody>
      </p:sp>
    </p:spTree>
    <p:extLst>
      <p:ext uri="{BB962C8B-B14F-4D97-AF65-F5344CB8AC3E}">
        <p14:creationId xmlns:p14="http://schemas.microsoft.com/office/powerpoint/2010/main" val="2582011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Interfaz de usuario gráfica&#10;&#10;Descripción generada automáticamente">
            <a:extLst>
              <a:ext uri="{FF2B5EF4-FFF2-40B4-BE49-F238E27FC236}">
                <a16:creationId xmlns:a16="http://schemas.microsoft.com/office/drawing/2014/main" id="{A01EB75E-8874-42DD-11A3-2D5CA1D238B7}"/>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77622032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6941</TotalTime>
  <Words>493</Words>
  <Application>Microsoft Office PowerPoint</Application>
  <PresentationFormat>Panorámica</PresentationFormat>
  <Paragraphs>53</Paragraphs>
  <Slides>7</Slides>
  <Notes>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7</vt:i4>
      </vt:variant>
    </vt:vector>
  </HeadingPairs>
  <TitlesOfParts>
    <vt:vector size="14" baseType="lpstr">
      <vt:lpstr>Arial</vt:lpstr>
      <vt:lpstr>Calibri</vt:lpstr>
      <vt:lpstr>Calibri Light</vt:lpstr>
      <vt:lpstr>Cambria</vt:lpstr>
      <vt:lpstr>Georgia</vt:lpstr>
      <vt:lpstr>Work Sans</vt:lpstr>
      <vt:lpstr>Tema de Office</vt:lpstr>
      <vt:lpstr>Presentación de PowerPoint</vt:lpstr>
      <vt:lpstr>Que son los documentos embedidos</vt:lpstr>
      <vt:lpstr>Que son los documentos embedidos</vt:lpstr>
      <vt:lpstr>Que son los documentos embedidos</vt:lpstr>
      <vt:lpstr>Ejercicio</vt:lpstr>
      <vt:lpstr>Ejercicio</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SENA</cp:lastModifiedBy>
  <cp:revision>118</cp:revision>
  <dcterms:created xsi:type="dcterms:W3CDTF">2020-10-01T23:51:28Z</dcterms:created>
  <dcterms:modified xsi:type="dcterms:W3CDTF">2023-10-13T00:50:35Z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