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A5E1B8-260B-41BC-A6BA-BB8CB80A6817}">
  <a:tblStyle styleId="{5AA5E1B8-260B-41BC-A6BA-BB8CB80A6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4c51ae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24c51ae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4c51aeb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24c51aeb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4c51aeb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24c51ae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4c51ae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24c51ae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4c51ae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24c51ae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4c51aeb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4c51aeb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4c51ae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4c51ae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24c51ae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24c51ae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24c51aeb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24c51aeb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42f32a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42f32a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37404c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37404c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37404c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37404c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4c51ae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4c51ae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4c51ae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24c51ae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4c51ae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24c51ae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4c51ae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24c51ae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4c51aeb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24c51ae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4c51ae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24c51ae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Science</a:t>
            </a:r>
            <a:br>
              <a:rPr lang="pt-BR"/>
            </a:br>
            <a:r>
              <a:rPr lang="pt-BR"/>
              <a:t>AED, Estimativas e Boxplot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35"/>
              <a:t>Prof. Me. Fernando Nemec</a:t>
            </a:r>
            <a:endParaRPr b="1" sz="18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 de variabilidade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variabilidade (ou dispersão) mede como os valores de um dado estão compactados ou espalhados.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Desvios</a:t>
            </a:r>
            <a:r>
              <a:rPr lang="pt-BR"/>
              <a:t>: a diferença entre os valores observados e a estimativa de localização.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Variância</a:t>
            </a:r>
            <a:r>
              <a:rPr lang="pt-BR"/>
              <a:t>: a soma dos quadrados dos desvios da média, divididos por n - 1, em que n é o número de observações da amostra.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Desvio-padrão</a:t>
            </a:r>
            <a:r>
              <a:rPr lang="pt-BR"/>
              <a:t>: a raiz quadrada da variância.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Amplitude: </a:t>
            </a:r>
            <a:r>
              <a:rPr lang="pt-BR"/>
              <a:t>A diferença entre o maior e o menor valor no conjunto de dados.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 de variabilidade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Estatísticas ordinais</a:t>
            </a:r>
            <a:r>
              <a:rPr lang="pt-BR"/>
              <a:t>: métricas baseadas nos valores de dados classificados do menor para o maior.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Percentil ou quantil</a:t>
            </a:r>
            <a:r>
              <a:rPr lang="pt-BR"/>
              <a:t>: valor tal que P% dos valores assumam esse valor ou menos e (100-P)% assumam esse valor ou mais.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Amplitude interquartílica (IQR)</a:t>
            </a:r>
            <a:r>
              <a:rPr lang="pt-BR"/>
              <a:t>: A diferença entre o 75º percentil e o 25º percentil.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Desvio absoluto mediano da mediana</a:t>
            </a:r>
            <a:r>
              <a:rPr lang="pt-BR"/>
              <a:t>: a mediana dos desvios absolutos da mediana.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Fórmula da variância amostral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588" y="2571750"/>
            <a:ext cx="26384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Explorando a distribuição de dados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Boxplot: </a:t>
            </a:r>
            <a:r>
              <a:rPr lang="pt-BR"/>
              <a:t>gráfico apresentado por Tukey como um modo rápido de visualização de distribuição dos dados.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Tabela de frequências</a:t>
            </a:r>
            <a:r>
              <a:rPr lang="pt-BR"/>
              <a:t>: registro da contagem de valores numéricos que caem em um conjunto de intervalos.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Histograma</a:t>
            </a:r>
            <a:r>
              <a:rPr lang="pt-BR"/>
              <a:t>: gráfico da tabela de frequências com as colunas no eixo x e a contagem no eixo y.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Boxplot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725" y="76200"/>
            <a:ext cx="4994275" cy="49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432425" y="2025550"/>
            <a:ext cx="3717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 área retangular é a amplitude entre o 75º percentil e o 25º percentil (também chamado do IQR).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As linhas tracejadas são hastes ou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whiskers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e representam os máximos e mínimos desconsiderando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outliers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(+/-1,5*IQR)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 linha central do retângulo é a mediana.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Podem existir pontos no mesmo eixo das hastes, que são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outliers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frequência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32425" y="2025550"/>
            <a:ext cx="371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Primeira coluna o evento computado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Segunda coluna a frequência de ocorrência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52349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{5AA5E1B8-260B-41BC-A6BA-BB8CB80A6817}</a:tableStyleId>
              </a:tblPr>
              <a:tblGrid>
                <a:gridCol w="1753275"/>
                <a:gridCol w="175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Time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Campeonato Paulista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Corinthians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Palmeiras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São Paulo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Santos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binários ou categóricos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Moda: </a:t>
            </a:r>
            <a:r>
              <a:rPr lang="pt-BR"/>
              <a:t>valor ou valores que aparecem com maior frequência nos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Valor Esperado (EV): </a:t>
            </a:r>
            <a:r>
              <a:rPr lang="pt-BR"/>
              <a:t>quando categorias podem ser associadas a valores discretos, é possível calcular o valor médio com base na probabilidade de ocorrência de uma categoria. Esse valor médio é o valor esperado.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μ = Σ(x * P(x))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EV</a:t>
            </a:r>
            <a:endParaRPr/>
          </a:p>
        </p:txBody>
      </p:sp>
      <p:graphicFrame>
        <p:nvGraphicFramePr>
          <p:cNvPr id="186" name="Google Shape;186;p29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{5AA5E1B8-260B-41BC-A6BA-BB8CB80A6817}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P(compra $50)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P(compra $10)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P(compra $0)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Homem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$5,5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$</a:t>
                      </a:r>
                      <a:r>
                        <a:rPr lang="pt-BR"/>
                        <a:t>16,5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Coeficiente de correlação: </a:t>
            </a:r>
            <a:r>
              <a:rPr lang="pt-BR"/>
              <a:t>métrica que mede o nível em que variáveis numéricas estão associadas umas </a:t>
            </a:r>
            <a:r>
              <a:rPr lang="pt-BR"/>
              <a:t>às outras.</a:t>
            </a:r>
            <a:r>
              <a:rPr lang="pt-BR"/>
              <a:t> Comumente usa-se o </a:t>
            </a:r>
            <a:r>
              <a:rPr i="1" lang="pt-BR"/>
              <a:t>coeficiente de correlação de Pearson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Matriz de correlação</a:t>
            </a:r>
            <a:r>
              <a:rPr lang="pt-BR"/>
              <a:t>: uma tabela que mostra as variáveis nas linhas e nas colunas e os valores das células são o índice de correlação entre as variáveis.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Diagrama de dispersão</a:t>
            </a:r>
            <a:r>
              <a:rPr lang="pt-BR"/>
              <a:t>: um gráfico onde o eixo x tem o valor de uma variável e o y o valor de outra variável.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Formula do Coeficiente de Correlaç</a:t>
            </a:r>
            <a:r>
              <a:rPr lang="pt-BR"/>
              <a:t>ão de Pearson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571750"/>
            <a:ext cx="40957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 para hoje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Distribuição de Bernoulli (veremos quando falarmos sobre distribuições)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Correção do Checkpoint (veremos hoje)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Utilização de Python para arranjo, combinação e probabilidade (veremos hoje)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Teorema de Bayes (veremos hoje)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Introdução à Análise Exploratória de Dados (AED)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 de Dados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Disciplina relativamente novo em </a:t>
            </a:r>
            <a:r>
              <a:rPr lang="pt-BR"/>
              <a:t>estatística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Termos cunhado por John Tukey em 1962 no estudo “O Futuro da Análise de Dados”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 livro seminal dessa disciplina é </a:t>
            </a:r>
            <a:r>
              <a:rPr i="1" lang="pt-BR"/>
              <a:t>Exploratory Data Analysis</a:t>
            </a:r>
            <a:r>
              <a:rPr lang="pt-BR"/>
              <a:t> de 1977, escrito por Tukey.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Evoluiu muito além do seu escopo original com o aumento da capacidade computacional moderna.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Evolução também se deu pela maior quantidade de dados disponíveis atualmente possibilitando análises quantitativas em diversas modalidades.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Em resumo, enquanto a estatística clássica se concentra na </a:t>
            </a:r>
            <a:r>
              <a:rPr i="1" lang="pt-BR"/>
              <a:t>inferência</a:t>
            </a:r>
            <a:r>
              <a:rPr lang="pt-BR"/>
              <a:t>, a análise exploratória de dados utiliza a inferência somente como um dos seus componentes.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retangulares e não retangulares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retangulares são, resumidamente, aqueles que podem ser expressos na forma de tabela, como um banco de dados relacional, uma planilha. São matrizes bidimensionais que representam linhas (como registros) e colunas (como variáveis).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Dados não retangulares são aqueles expressos de formas não bidimensionais, como séries temporais, estruturas de dados relacionais, estruturas de dados de rede.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Cada tipo de dado tem sua forma e ferramentas diferentes para a análise e nessa aula vamos nos concentrar somente em dados retangulares.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 de localização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estimativa de localização define um valor típico para uma variável, ou seja, onde a maioria dos dados está localizada, ou a sua tendência central.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Média</a:t>
            </a:r>
            <a:r>
              <a:rPr lang="pt-BR"/>
              <a:t>: soma de todos os valores, dividido pelo número de valores.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Média ponderada</a:t>
            </a:r>
            <a:r>
              <a:rPr lang="pt-BR"/>
              <a:t>: soma de todos os valores, multiplicada por pesos e dividido pela soma dos pesos.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Mediana</a:t>
            </a:r>
            <a:r>
              <a:rPr lang="pt-BR"/>
              <a:t>: valor que ocupa a posição central do dados. Também chamado de 50º percentil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Mediana ponderada</a:t>
            </a:r>
            <a:r>
              <a:rPr lang="pt-BR"/>
              <a:t>: valor cuja posição está no centro da soma dos pesos, estando metade da soma antes e metade depois desse dado.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mediana e mediana ponderada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77975"/>
            <a:ext cx="37814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6950"/>
            <a:ext cx="3943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 de localização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Média aparada</a:t>
            </a:r>
            <a:r>
              <a:rPr lang="pt-BR"/>
              <a:t>: média de todos os valores depois da exclusão de um número fixo de valores extremos.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Outlier</a:t>
            </a:r>
            <a:r>
              <a:rPr lang="pt-BR"/>
              <a:t>: um valor de dados que é muito diferente da maioria dos dados.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Estatísticos se referem aos valores calculados a partir de dados em mãos como </a:t>
            </a:r>
            <a:r>
              <a:rPr i="1" lang="pt-BR"/>
              <a:t>estimativas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Cientistas de dados costumam se referir a </a:t>
            </a:r>
            <a:r>
              <a:rPr i="1" lang="pt-BR"/>
              <a:t>métricas</a:t>
            </a:r>
            <a:r>
              <a:rPr lang="pt-BR"/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 de localização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Por que usar médias ponderadas?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Alguns valores são intrinsecamente mais variáveis que outros. Num conjunto de sensores, o menos preciso, por exemplo, poderia ter um peso menor no cálculo da média.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Por que usar mediana ao invés de média?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Medianas são estimativas </a:t>
            </a:r>
            <a:r>
              <a:rPr i="1" lang="pt-BR"/>
              <a:t>robustas</a:t>
            </a:r>
            <a:r>
              <a:rPr lang="pt-BR"/>
              <a:t>. Isso significa que elas não são afetadas por </a:t>
            </a:r>
            <a:r>
              <a:rPr i="1" lang="pt-BR"/>
              <a:t>outliers</a:t>
            </a:r>
            <a:r>
              <a:rPr lang="pt-BR"/>
              <a:t> da mesma forma que a média aritmética.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Estimativas de localização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Por que usar média aparada?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remover o efeito dos </a:t>
            </a:r>
            <a:r>
              <a:rPr i="1" lang="pt-BR"/>
              <a:t>outliers</a:t>
            </a:r>
            <a:r>
              <a:rPr lang="pt-BR"/>
              <a:t> na composição da média.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Por que não faz sentido uma mediana aparada?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Porque ela já é robusta, os </a:t>
            </a:r>
            <a:r>
              <a:rPr i="1" lang="pt-BR"/>
              <a:t>outliers</a:t>
            </a:r>
            <a:r>
              <a:rPr lang="pt-BR"/>
              <a:t> não têm efeito sobre a estimativa.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Por que outliers são importantes?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Embora possam ser empecilhos na análise preditiva, na análise de anomalias eles são fundamentais.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