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93fba533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93fba533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3fba533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3fba533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3fba533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3fba533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93fba533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93fba533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93fba533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93fba533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93fba533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93fba533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93fba533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93fba533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93fba533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93fba533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93fba533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93fba533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93fba533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93fba533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Price per Square Meters of Real Estate Properties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Most important factor that influence the price per square meter of a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8450" y="0"/>
            <a:ext cx="833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Tell me where you live, I will tell you how much you pay…</a:t>
            </a:r>
            <a:endParaRPr/>
          </a:p>
        </p:txBody>
      </p:sp>
      <p:pic>
        <p:nvPicPr>
          <p:cNvPr id="152" name="Google Shape;152;p22"/>
          <p:cNvPicPr preferRelativeResize="0"/>
          <p:nvPr/>
        </p:nvPicPr>
        <p:blipFill>
          <a:blip r:embed="rId3">
            <a:alphaModFix/>
          </a:blip>
          <a:stretch>
            <a:fillRect/>
          </a:stretch>
        </p:blipFill>
        <p:spPr>
          <a:xfrm>
            <a:off x="727650" y="535192"/>
            <a:ext cx="7688698" cy="45775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63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Is it important? if so, how important?</a:t>
            </a:r>
            <a:endParaRPr/>
          </a:p>
        </p:txBody>
      </p:sp>
      <p:sp>
        <p:nvSpPr>
          <p:cNvPr id="158" name="Google Shape;158;p23"/>
          <p:cNvSpPr txBox="1"/>
          <p:nvPr>
            <p:ph idx="1" type="body"/>
          </p:nvPr>
        </p:nvSpPr>
        <p:spPr>
          <a:xfrm>
            <a:off x="182025" y="1317000"/>
            <a:ext cx="8833500" cy="3651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s" sz="1202"/>
              <a:t>From our final chart we can see that the most important features to determine the price per square meter of a property are:</a:t>
            </a:r>
            <a:endParaRPr sz="1202"/>
          </a:p>
          <a:p>
            <a:pPr indent="-290274" lvl="0" marL="457200" rtl="0" algn="l">
              <a:lnSpc>
                <a:spcPct val="105000"/>
              </a:lnSpc>
              <a:spcBef>
                <a:spcPts val="1100"/>
              </a:spcBef>
              <a:spcAft>
                <a:spcPts val="0"/>
              </a:spcAft>
              <a:buClr>
                <a:srgbClr val="000000"/>
              </a:buClr>
              <a:buSzPts val="971"/>
              <a:buFont typeface="Arial"/>
              <a:buChar char="●"/>
            </a:pPr>
            <a:r>
              <a:rPr b="1" lang="es" sz="1202"/>
              <a:t>Vendor</a:t>
            </a:r>
            <a:r>
              <a:rPr lang="es" sz="1202"/>
              <a:t> : We should take this with a grain of salt given that this is not an inherent variable of the property itself. Nevertheless is safe to assume that the vendor will play a significant role on the average value of the property. This will also helps us determine tendencies and how every vendor plays with the market price.</a:t>
            </a:r>
            <a:endParaRPr sz="1202"/>
          </a:p>
          <a:p>
            <a:pPr indent="-290274" lvl="0" marL="457200" rtl="0" algn="l">
              <a:lnSpc>
                <a:spcPct val="105000"/>
              </a:lnSpc>
              <a:spcBef>
                <a:spcPts val="0"/>
              </a:spcBef>
              <a:spcAft>
                <a:spcPts val="0"/>
              </a:spcAft>
              <a:buClr>
                <a:srgbClr val="000000"/>
              </a:buClr>
              <a:buSzPts val="971"/>
              <a:buFont typeface="Arial"/>
              <a:buChar char="●"/>
            </a:pPr>
            <a:r>
              <a:rPr b="1" lang="es" sz="1202"/>
              <a:t>Neighbourhood</a:t>
            </a:r>
            <a:r>
              <a:rPr lang="es" sz="1202"/>
              <a:t> : I will consider this to be our main feature to consider, the location of the property will play the most important role to determine the price per square meter of the property due to multiple factors, some of them previously mentioned, like how touristic the area is or how densely populated it is. All of them increasing the desirability associated to that area.</a:t>
            </a:r>
            <a:endParaRPr sz="1202"/>
          </a:p>
          <a:p>
            <a:pPr indent="-290274" lvl="0" marL="457200" rtl="0" algn="l">
              <a:lnSpc>
                <a:spcPct val="105000"/>
              </a:lnSpc>
              <a:spcBef>
                <a:spcPts val="0"/>
              </a:spcBef>
              <a:spcAft>
                <a:spcPts val="0"/>
              </a:spcAft>
              <a:buClr>
                <a:srgbClr val="000000"/>
              </a:buClr>
              <a:buSzPts val="971"/>
              <a:buFont typeface="Arial"/>
              <a:buChar char="●"/>
            </a:pPr>
            <a:r>
              <a:rPr b="1" lang="es" sz="1202"/>
              <a:t>Street</a:t>
            </a:r>
            <a:r>
              <a:rPr lang="es" sz="1202"/>
              <a:t> : This further confirms the hypothesis stated before, but it would be useful to evaluate the colinearity of both variables down the road to see if we can gain some predictive power in our model.</a:t>
            </a:r>
            <a:endParaRPr sz="1202"/>
          </a:p>
          <a:p>
            <a:pPr indent="-290274" lvl="0" marL="457200" rtl="0" algn="l">
              <a:lnSpc>
                <a:spcPct val="105000"/>
              </a:lnSpc>
              <a:spcBef>
                <a:spcPts val="0"/>
              </a:spcBef>
              <a:spcAft>
                <a:spcPts val="0"/>
              </a:spcAft>
              <a:buClr>
                <a:srgbClr val="000000"/>
              </a:buClr>
              <a:buSzPts val="971"/>
              <a:buFont typeface="Arial"/>
              <a:buChar char="●"/>
            </a:pPr>
            <a:r>
              <a:rPr b="1" lang="es" sz="1202"/>
              <a:t>Number of Bedrooms </a:t>
            </a:r>
            <a:r>
              <a:rPr lang="es" sz="1202"/>
              <a:t>: The correlation this feature plays is interesting to analyze, the number of bedrooms will increase the square meters built dividing the price among more square meters. It would be also interesting to deepen the correlation and determine if there is any point of marginal return where the increase of bedrooms or square meters starts to diminish.</a:t>
            </a:r>
            <a:endParaRPr sz="1202"/>
          </a:p>
          <a:p>
            <a:pPr indent="-290274" lvl="0" marL="457200" rtl="0" algn="l">
              <a:lnSpc>
                <a:spcPct val="105000"/>
              </a:lnSpc>
              <a:spcBef>
                <a:spcPts val="0"/>
              </a:spcBef>
              <a:spcAft>
                <a:spcPts val="0"/>
              </a:spcAft>
              <a:buClr>
                <a:srgbClr val="000000"/>
              </a:buClr>
              <a:buSzPts val="971"/>
              <a:buFont typeface="Arial"/>
              <a:buChar char="●"/>
            </a:pPr>
            <a:r>
              <a:rPr b="1" lang="es" sz="1202"/>
              <a:t>Airbnb Average Price per Night </a:t>
            </a:r>
            <a:r>
              <a:rPr lang="es" sz="1202"/>
              <a:t>: As our previous hypothesis stated, gentrification will play an important role in evaluating real estate market tendencies and adding this feature proved useful in order to increase the predictive power of our model.</a:t>
            </a:r>
            <a:endParaRPr sz="1202"/>
          </a:p>
          <a:p>
            <a:pPr indent="0" lvl="0" marL="0" rtl="0" algn="l">
              <a:lnSpc>
                <a:spcPct val="105000"/>
              </a:lnSpc>
              <a:spcBef>
                <a:spcPts val="700"/>
              </a:spcBef>
              <a:spcAft>
                <a:spcPts val="1200"/>
              </a:spcAft>
              <a:buSzPts val="1018"/>
              <a:buNone/>
            </a:pPr>
            <a:r>
              <a:t/>
            </a:r>
            <a:endParaRPr sz="120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4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0" y="515600"/>
            <a:ext cx="8876400" cy="535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s" sz="1417"/>
              <a:t>After evaluating our variables scraped from out website datasource we identify a few important ones:</a:t>
            </a:r>
            <a:endParaRPr sz="1417"/>
          </a:p>
          <a:p>
            <a:pPr indent="0" lvl="0" marL="0" rtl="0" algn="l">
              <a:lnSpc>
                <a:spcPct val="105000"/>
              </a:lnSpc>
              <a:spcBef>
                <a:spcPts val="1200"/>
              </a:spcBef>
              <a:spcAft>
                <a:spcPts val="1200"/>
              </a:spcAft>
              <a:buSzPts val="523"/>
              <a:buNone/>
            </a:pPr>
            <a:r>
              <a:t/>
            </a:r>
            <a:endParaRPr sz="1417"/>
          </a:p>
        </p:txBody>
      </p:sp>
      <p:sp>
        <p:nvSpPr>
          <p:cNvPr id="94" name="Google Shape;94;p14"/>
          <p:cNvSpPr txBox="1"/>
          <p:nvPr/>
        </p:nvSpPr>
        <p:spPr>
          <a:xfrm>
            <a:off x="128475" y="1456225"/>
            <a:ext cx="2741100" cy="2967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417">
                <a:solidFill>
                  <a:schemeClr val="accent1"/>
                </a:solidFill>
                <a:latin typeface="Lato"/>
                <a:ea typeface="Lato"/>
                <a:cs typeface="Lato"/>
                <a:sym typeface="Lato"/>
              </a:rPr>
              <a:t>- Number of Bedrooms</a:t>
            </a:r>
            <a:endParaRPr sz="1417">
              <a:solidFill>
                <a:schemeClr val="accent1"/>
              </a:solidFill>
              <a:latin typeface="Lato"/>
              <a:ea typeface="Lato"/>
              <a:cs typeface="Lato"/>
              <a:sym typeface="Lato"/>
            </a:endParaRPr>
          </a:p>
          <a:p>
            <a:pPr indent="0" lvl="0" marL="0" rtl="0" algn="l">
              <a:spcBef>
                <a:spcPts val="0"/>
              </a:spcBef>
              <a:spcAft>
                <a:spcPts val="0"/>
              </a:spcAft>
              <a:buNone/>
            </a:pPr>
            <a:r>
              <a:rPr lang="es" sz="1417">
                <a:solidFill>
                  <a:schemeClr val="accent1"/>
                </a:solidFill>
                <a:latin typeface="Lato"/>
                <a:ea typeface="Lato"/>
                <a:cs typeface="Lato"/>
                <a:sym typeface="Lato"/>
              </a:rPr>
              <a:t>- Amenities</a:t>
            </a:r>
            <a:endParaRPr sz="1417">
              <a:solidFill>
                <a:schemeClr val="accent1"/>
              </a:solidFill>
              <a:latin typeface="Lato"/>
              <a:ea typeface="Lato"/>
              <a:cs typeface="Lato"/>
              <a:sym typeface="Lato"/>
            </a:endParaRPr>
          </a:p>
          <a:p>
            <a:pPr indent="0" lvl="0" marL="0" marR="0" rtl="0" algn="l">
              <a:lnSpc>
                <a:spcPct val="105000"/>
              </a:lnSpc>
              <a:spcBef>
                <a:spcPts val="0"/>
              </a:spcBef>
              <a:spcAft>
                <a:spcPts val="0"/>
              </a:spcAft>
              <a:buClr>
                <a:srgbClr val="000000"/>
              </a:buClr>
              <a:buSzPts val="523"/>
              <a:buFont typeface="Arial"/>
              <a:buNone/>
            </a:pPr>
            <a:r>
              <a:rPr lang="es" sz="1417">
                <a:solidFill>
                  <a:schemeClr val="accent1"/>
                </a:solidFill>
                <a:latin typeface="Lato"/>
                <a:ea typeface="Lato"/>
                <a:cs typeface="Lato"/>
                <a:sym typeface="Lato"/>
              </a:rPr>
              <a:t>- Location</a:t>
            </a:r>
            <a:endParaRPr sz="1417">
              <a:solidFill>
                <a:schemeClr val="accent1"/>
              </a:solidFill>
              <a:latin typeface="Lato"/>
              <a:ea typeface="Lato"/>
              <a:cs typeface="Lato"/>
              <a:sym typeface="Lato"/>
            </a:endParaRPr>
          </a:p>
          <a:p>
            <a:pPr indent="0" lvl="0" marL="0" rtl="0" algn="l">
              <a:spcBef>
                <a:spcPts val="1200"/>
              </a:spcBef>
              <a:spcAft>
                <a:spcPts val="0"/>
              </a:spcAft>
              <a:buNone/>
            </a:pPr>
            <a:r>
              <a:t/>
            </a:r>
            <a:endParaRPr sz="1417">
              <a:solidFill>
                <a:schemeClr val="accent1"/>
              </a:solidFill>
              <a:latin typeface="Lato"/>
              <a:ea typeface="Lato"/>
              <a:cs typeface="Lato"/>
              <a:sym typeface="Lato"/>
            </a:endParaRPr>
          </a:p>
          <a:p>
            <a:pPr indent="0" lvl="0" marL="0" rtl="0" algn="l">
              <a:spcBef>
                <a:spcPts val="0"/>
              </a:spcBef>
              <a:spcAft>
                <a:spcPts val="0"/>
              </a:spcAft>
              <a:buNone/>
            </a:pPr>
            <a:r>
              <a:rPr lang="es" sz="1417">
                <a:solidFill>
                  <a:schemeClr val="accent1"/>
                </a:solidFill>
                <a:latin typeface="Lato"/>
                <a:ea typeface="Lato"/>
                <a:cs typeface="Lato"/>
                <a:sym typeface="Lato"/>
              </a:rPr>
              <a:t>Nevertheless, this could be due to the nature of the numbers and the data not being standardize and it's something we will be able to evaluate way better further down the road when we have a predictive model.</a:t>
            </a:r>
            <a:endParaRPr sz="1417">
              <a:solidFill>
                <a:schemeClr val="accent1"/>
              </a:solidFill>
              <a:latin typeface="Lato"/>
              <a:ea typeface="Lato"/>
              <a:cs typeface="Lato"/>
              <a:sym typeface="Lato"/>
            </a:endParaRPr>
          </a:p>
        </p:txBody>
      </p:sp>
      <p:pic>
        <p:nvPicPr>
          <p:cNvPr id="95" name="Google Shape;95;p14"/>
          <p:cNvPicPr preferRelativeResize="0"/>
          <p:nvPr/>
        </p:nvPicPr>
        <p:blipFill rotWithShape="1">
          <a:blip r:embed="rId3">
            <a:alphaModFix/>
          </a:blip>
          <a:srcRect b="0" l="0" r="10770" t="5508"/>
          <a:stretch/>
        </p:blipFill>
        <p:spPr>
          <a:xfrm>
            <a:off x="3445950" y="873875"/>
            <a:ext cx="4878075" cy="413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49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Number of Bedrooms</a:t>
            </a:r>
            <a:endParaRPr/>
          </a:p>
        </p:txBody>
      </p:sp>
      <p:pic>
        <p:nvPicPr>
          <p:cNvPr id="101" name="Google Shape;101;p15"/>
          <p:cNvPicPr preferRelativeResize="0"/>
          <p:nvPr/>
        </p:nvPicPr>
        <p:blipFill>
          <a:blip r:embed="rId3">
            <a:alphaModFix/>
          </a:blip>
          <a:stretch>
            <a:fillRect/>
          </a:stretch>
        </p:blipFill>
        <p:spPr>
          <a:xfrm>
            <a:off x="2914875" y="580550"/>
            <a:ext cx="5960117" cy="4303501"/>
          </a:xfrm>
          <a:prstGeom prst="rect">
            <a:avLst/>
          </a:prstGeom>
          <a:noFill/>
          <a:ln>
            <a:noFill/>
          </a:ln>
        </p:spPr>
      </p:pic>
      <p:sp>
        <p:nvSpPr>
          <p:cNvPr id="102" name="Google Shape;102;p15"/>
          <p:cNvSpPr txBox="1"/>
          <p:nvPr/>
        </p:nvSpPr>
        <p:spPr>
          <a:xfrm>
            <a:off x="214150" y="1424075"/>
            <a:ext cx="2505600" cy="193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417">
                <a:solidFill>
                  <a:schemeClr val="accent1"/>
                </a:solidFill>
                <a:latin typeface="Lato"/>
                <a:ea typeface="Lato"/>
                <a:cs typeface="Lato"/>
                <a:sym typeface="Lato"/>
              </a:rPr>
              <a:t>we see that we get an unusual correlation with this feature, reason being there's probably a drop-down point on the marginal value a square meter of land can be conveyed in regards to the price per square meter.</a:t>
            </a:r>
            <a:endParaRPr sz="1417">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49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Amenities</a:t>
            </a:r>
            <a:endParaRPr/>
          </a:p>
        </p:txBody>
      </p:sp>
      <p:sp>
        <p:nvSpPr>
          <p:cNvPr id="108" name="Google Shape;108;p16"/>
          <p:cNvSpPr txBox="1"/>
          <p:nvPr>
            <p:ph idx="1" type="body"/>
          </p:nvPr>
        </p:nvSpPr>
        <p:spPr>
          <a:xfrm>
            <a:off x="182025" y="1424075"/>
            <a:ext cx="2580600" cy="291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In regards to this feature, we see that the tendency drops down in the middle, to then raise when we get to higher number of amenities. This could also be due to the method we used to replace the NaN values of our dataset and can be evaluated further down the road as one of our possible improvements.</a:t>
            </a:r>
            <a:endParaRPr/>
          </a:p>
        </p:txBody>
      </p:sp>
      <p:pic>
        <p:nvPicPr>
          <p:cNvPr id="109" name="Google Shape;109;p16"/>
          <p:cNvPicPr preferRelativeResize="0"/>
          <p:nvPr/>
        </p:nvPicPr>
        <p:blipFill>
          <a:blip r:embed="rId3">
            <a:alphaModFix/>
          </a:blip>
          <a:stretch>
            <a:fillRect/>
          </a:stretch>
        </p:blipFill>
        <p:spPr>
          <a:xfrm>
            <a:off x="2914875" y="580550"/>
            <a:ext cx="5960094" cy="430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Parking Spaces</a:t>
            </a:r>
            <a:endParaRPr/>
          </a:p>
        </p:txBody>
      </p:sp>
      <p:sp>
        <p:nvSpPr>
          <p:cNvPr id="115" name="Google Shape;115;p17"/>
          <p:cNvSpPr txBox="1"/>
          <p:nvPr>
            <p:ph idx="1" type="body"/>
          </p:nvPr>
        </p:nvSpPr>
        <p:spPr>
          <a:xfrm>
            <a:off x="172675" y="1350775"/>
            <a:ext cx="240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t>As expected, having three parking spaces available is something not common, and we see the correspondent jump on price associated.</a:t>
            </a:r>
            <a:endParaRPr sz="1400"/>
          </a:p>
        </p:txBody>
      </p:sp>
      <p:pic>
        <p:nvPicPr>
          <p:cNvPr id="116" name="Google Shape;116;p17"/>
          <p:cNvPicPr preferRelativeResize="0"/>
          <p:nvPr/>
        </p:nvPicPr>
        <p:blipFill>
          <a:blip r:embed="rId3">
            <a:alphaModFix/>
          </a:blip>
          <a:stretch>
            <a:fillRect/>
          </a:stretch>
        </p:blipFill>
        <p:spPr>
          <a:xfrm>
            <a:off x="2914873" y="580550"/>
            <a:ext cx="5960098" cy="430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Days on Site</a:t>
            </a:r>
            <a:endParaRPr/>
          </a:p>
        </p:txBody>
      </p:sp>
      <p:sp>
        <p:nvSpPr>
          <p:cNvPr id="122" name="Google Shape;122;p18"/>
          <p:cNvSpPr txBox="1"/>
          <p:nvPr>
            <p:ph idx="1" type="body"/>
          </p:nvPr>
        </p:nvSpPr>
        <p:spPr>
          <a:xfrm>
            <a:off x="224850" y="1543525"/>
            <a:ext cx="25056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sz="1400"/>
              <a:t>we see a correlation between the days on site feature and the price per square meter. Properties with higher days on site will most likely be less desirable and the more days it has on the platform, the most likely it is to correspond to lower prices.</a:t>
            </a:r>
            <a:endParaRPr sz="1400"/>
          </a:p>
        </p:txBody>
      </p:sp>
      <p:pic>
        <p:nvPicPr>
          <p:cNvPr id="123" name="Google Shape;123;p18"/>
          <p:cNvPicPr preferRelativeResize="0"/>
          <p:nvPr/>
        </p:nvPicPr>
        <p:blipFill>
          <a:blip r:embed="rId3">
            <a:alphaModFix/>
          </a:blip>
          <a:stretch>
            <a:fillRect/>
          </a:stretch>
        </p:blipFill>
        <p:spPr>
          <a:xfrm>
            <a:off x="2914875" y="580550"/>
            <a:ext cx="5960107" cy="430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084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Gentrification Factor</a:t>
            </a:r>
            <a:endParaRPr/>
          </a:p>
        </p:txBody>
      </p:sp>
      <p:sp>
        <p:nvSpPr>
          <p:cNvPr id="129" name="Google Shape;129;p19"/>
          <p:cNvSpPr txBox="1"/>
          <p:nvPr>
            <p:ph idx="1" type="body"/>
          </p:nvPr>
        </p:nvSpPr>
        <p:spPr>
          <a:xfrm>
            <a:off x="108425" y="463050"/>
            <a:ext cx="8949900" cy="8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One of the most predominant topics of discussion whenever Real Estate and Property Value comes up is gentrification. In order to boost the predictive capabilities of our possible model and be able to identify tendencies. Let's introduce two features with the possibility to broaden them down the road…</a:t>
            </a:r>
            <a:endParaRPr/>
          </a:p>
        </p:txBody>
      </p:sp>
      <p:pic>
        <p:nvPicPr>
          <p:cNvPr id="130" name="Google Shape;130;p19"/>
          <p:cNvPicPr preferRelativeResize="0"/>
          <p:nvPr/>
        </p:nvPicPr>
        <p:blipFill>
          <a:blip r:embed="rId3">
            <a:alphaModFix/>
          </a:blip>
          <a:stretch>
            <a:fillRect/>
          </a:stretch>
        </p:blipFill>
        <p:spPr>
          <a:xfrm>
            <a:off x="152400" y="1220550"/>
            <a:ext cx="3618151" cy="3618151"/>
          </a:xfrm>
          <a:prstGeom prst="rect">
            <a:avLst/>
          </a:prstGeom>
          <a:noFill/>
          <a:ln>
            <a:noFill/>
          </a:ln>
        </p:spPr>
      </p:pic>
      <p:pic>
        <p:nvPicPr>
          <p:cNvPr id="131" name="Google Shape;131;p19"/>
          <p:cNvPicPr preferRelativeResize="0"/>
          <p:nvPr/>
        </p:nvPicPr>
        <p:blipFill>
          <a:blip r:embed="rId4">
            <a:alphaModFix/>
          </a:blip>
          <a:stretch>
            <a:fillRect/>
          </a:stretch>
        </p:blipFill>
        <p:spPr>
          <a:xfrm>
            <a:off x="3912251" y="1246125"/>
            <a:ext cx="5068650" cy="2652593"/>
          </a:xfrm>
          <a:prstGeom prst="rect">
            <a:avLst/>
          </a:prstGeom>
          <a:noFill/>
          <a:ln>
            <a:noFill/>
          </a:ln>
        </p:spPr>
      </p:pic>
      <p:sp>
        <p:nvSpPr>
          <p:cNvPr id="132" name="Google Shape;132;p19"/>
          <p:cNvSpPr txBox="1"/>
          <p:nvPr>
            <p:ph idx="1" type="body"/>
          </p:nvPr>
        </p:nvSpPr>
        <p:spPr>
          <a:xfrm>
            <a:off x="3770550" y="3065025"/>
            <a:ext cx="5068800" cy="19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The approach for this will be to determine a </a:t>
            </a:r>
            <a:r>
              <a:rPr lang="es"/>
              <a:t>radius for each franchise and determine how many Starbucks and Airbnbs there are within that distance of each property to see if they play an important role as a possible indicator of the price per square meter expected.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Number of Airbnbs nearby</a:t>
            </a:r>
            <a:endParaRPr/>
          </a:p>
        </p:txBody>
      </p:sp>
      <p:sp>
        <p:nvSpPr>
          <p:cNvPr id="138" name="Google Shape;138;p20"/>
          <p:cNvSpPr txBox="1"/>
          <p:nvPr>
            <p:ph idx="1" type="body"/>
          </p:nvPr>
        </p:nvSpPr>
        <p:spPr>
          <a:xfrm>
            <a:off x="214150" y="1359825"/>
            <a:ext cx="2709000" cy="353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When Analyzing two of our other important variables we see that the number of Airbnbs nearby the property does correlates to higher property prices. This could be due to two main reasons:</a:t>
            </a:r>
            <a:endParaRPr/>
          </a:p>
          <a:p>
            <a:pPr indent="0" lvl="0" marL="0" rtl="0" algn="l">
              <a:spcBef>
                <a:spcPts val="1200"/>
              </a:spcBef>
              <a:spcAft>
                <a:spcPts val="0"/>
              </a:spcAft>
              <a:buNone/>
            </a:pPr>
            <a:r>
              <a:rPr lang="es"/>
              <a:t>- The properties with more Airbnbs nearby will tend to be on denser population areas.</a:t>
            </a:r>
            <a:endParaRPr/>
          </a:p>
          <a:p>
            <a:pPr indent="0" lvl="0" marL="0" rtl="0" algn="l">
              <a:spcBef>
                <a:spcPts val="1200"/>
              </a:spcBef>
              <a:spcAft>
                <a:spcPts val="0"/>
              </a:spcAft>
              <a:buNone/>
            </a:pPr>
            <a:r>
              <a:rPr lang="es"/>
              <a:t>- Airbnbs tend to be located on touristic sites, where the property value increases.</a:t>
            </a:r>
            <a:endParaRPr/>
          </a:p>
          <a:p>
            <a:pPr indent="0" lvl="0" marL="0" rtl="0" algn="l">
              <a:spcBef>
                <a:spcPts val="120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3075550" y="687600"/>
            <a:ext cx="5916051" cy="42716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Making Predictions</a:t>
            </a:r>
            <a:endParaRPr/>
          </a:p>
        </p:txBody>
      </p:sp>
      <p:sp>
        <p:nvSpPr>
          <p:cNvPr id="145" name="Google Shape;145;p21"/>
          <p:cNvSpPr txBox="1"/>
          <p:nvPr>
            <p:ph idx="1" type="body"/>
          </p:nvPr>
        </p:nvSpPr>
        <p:spPr>
          <a:xfrm>
            <a:off x="139200" y="1338400"/>
            <a:ext cx="8865600" cy="15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For our predictive model, we will start with the general rule of, the simpler, the better, trying to use a linear regression model which would aid with costs, time and resources. Assuming that it's probably not going to be enough, we will the proceed to try a Random Forest Regressor and a Gradient Boosted Regressor.</a:t>
            </a:r>
            <a:endParaRPr/>
          </a:p>
          <a:p>
            <a:pPr indent="0" lvl="0" marL="0" rtl="0" algn="l">
              <a:spcBef>
                <a:spcPts val="1200"/>
              </a:spcBef>
              <a:spcAft>
                <a:spcPts val="1200"/>
              </a:spcAft>
              <a:buNone/>
            </a:pPr>
            <a:r>
              <a:rPr lang="es"/>
              <a:t>To be able to visualize the importance that each feature represents in our model, after determining which is our best performing model, we are going to get each feature importance and visualize to gather conclusions.</a:t>
            </a:r>
            <a:endParaRPr/>
          </a:p>
        </p:txBody>
      </p:sp>
      <p:pic>
        <p:nvPicPr>
          <p:cNvPr id="146" name="Google Shape;146;p21"/>
          <p:cNvPicPr preferRelativeResize="0"/>
          <p:nvPr/>
        </p:nvPicPr>
        <p:blipFill>
          <a:blip r:embed="rId3">
            <a:alphaModFix/>
          </a:blip>
          <a:stretch>
            <a:fillRect/>
          </a:stretch>
        </p:blipFill>
        <p:spPr>
          <a:xfrm>
            <a:off x="152400" y="2869600"/>
            <a:ext cx="6803914" cy="21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