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0.jpg" ContentType="image/jpg"/>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63"/>
  </p:notesMasterIdLst>
  <p:sldIdLst>
    <p:sldId id="256" r:id="rId2"/>
    <p:sldId id="260" r:id="rId3"/>
    <p:sldId id="257" r:id="rId4"/>
    <p:sldId id="310" r:id="rId5"/>
    <p:sldId id="35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80" r:id="rId26"/>
    <p:sldId id="381" r:id="rId27"/>
    <p:sldId id="330" r:id="rId28"/>
    <p:sldId id="331" r:id="rId29"/>
    <p:sldId id="332" r:id="rId30"/>
    <p:sldId id="333" r:id="rId31"/>
    <p:sldId id="334" r:id="rId32"/>
    <p:sldId id="335" r:id="rId33"/>
    <p:sldId id="336" r:id="rId34"/>
    <p:sldId id="337" r:id="rId35"/>
    <p:sldId id="338" r:id="rId36"/>
    <p:sldId id="351" r:id="rId37"/>
    <p:sldId id="352" r:id="rId38"/>
    <p:sldId id="353" r:id="rId39"/>
    <p:sldId id="366" r:id="rId40"/>
    <p:sldId id="377" r:id="rId41"/>
    <p:sldId id="375" r:id="rId42"/>
    <p:sldId id="369" r:id="rId43"/>
    <p:sldId id="370" r:id="rId44"/>
    <p:sldId id="371" r:id="rId45"/>
    <p:sldId id="372" r:id="rId46"/>
    <p:sldId id="354" r:id="rId47"/>
    <p:sldId id="355" r:id="rId48"/>
    <p:sldId id="356" r:id="rId49"/>
    <p:sldId id="357" r:id="rId50"/>
    <p:sldId id="376" r:id="rId51"/>
    <p:sldId id="359" r:id="rId52"/>
    <p:sldId id="360" r:id="rId53"/>
    <p:sldId id="362" r:id="rId54"/>
    <p:sldId id="307" r:id="rId55"/>
    <p:sldId id="373" r:id="rId56"/>
    <p:sldId id="363" r:id="rId57"/>
    <p:sldId id="364" r:id="rId58"/>
    <p:sldId id="365" r:id="rId59"/>
    <p:sldId id="374" r:id="rId60"/>
    <p:sldId id="379" r:id="rId61"/>
    <p:sldId id="349" r:id="rId62"/>
  </p:sldIdLst>
  <p:sldSz cx="9144000" cy="5143500" type="screen16x9"/>
  <p:notesSz cx="6858000" cy="9144000"/>
  <p:embeddedFontLst>
    <p:embeddedFont>
      <p:font typeface="Arial Black" panose="020B0A04020102020204" pitchFamily="34" charset="0"/>
      <p:bold r:id="rId64"/>
    </p:embeddedFont>
    <p:embeddedFont>
      <p:font typeface="Calibri" panose="020F0502020204030204" pitchFamily="34" charset="0"/>
      <p:regular r:id="rId65"/>
      <p:bold r:id="rId66"/>
      <p:italic r:id="rId67"/>
      <p:boldItalic r:id="rId68"/>
    </p:embeddedFont>
    <p:embeddedFont>
      <p:font typeface="Montserrat" panose="020B0604020202020204" charset="0"/>
      <p:regular r:id="rId69"/>
      <p:bold r:id="rId70"/>
      <p:italic r:id="rId71"/>
      <p:boldItalic r:id="rId72"/>
    </p:embeddedFont>
    <p:embeddedFont>
      <p:font typeface="Open Sans" panose="020B0604020202020204" charset="0"/>
      <p:regular r:id="rId73"/>
      <p:bold r:id="rId74"/>
      <p:italic r:id="rId75"/>
      <p:boldItalic r:id="rId76"/>
    </p:embeddedFont>
    <p:embeddedFont>
      <p:font typeface="Oxygen" panose="020B0604020202020204" charset="0"/>
      <p:regular r:id="rId77"/>
      <p:bold r:id="rId78"/>
    </p:embeddedFont>
    <p:embeddedFont>
      <p:font typeface="Palanquin Dark" panose="020B0604020202020204" charset="0"/>
      <p:regular r:id="rId79"/>
      <p:bold r:id="rId80"/>
    </p:embeddedFont>
    <p:embeddedFont>
      <p:font typeface="Pathway Gothic One" panose="020B0604020202020204" charset="0"/>
      <p:regular r:id="rId81"/>
    </p:embeddedFont>
    <p:embeddedFont>
      <p:font typeface="Tahoma" panose="020B0604030504040204" pitchFamily="34" charset="0"/>
      <p:regular r:id="rId82"/>
      <p:bold r:id="rId83"/>
    </p:embeddedFont>
    <p:embeddedFont>
      <p:font typeface="Ubuntu" panose="020B0604020202020204"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FAF1E-30A1-495F-AF6C-402AE73BEA27}" v="1" dt="2023-06-23T02:06:05.183"/>
  </p1510:revLst>
</p1510:revInfo>
</file>

<file path=ppt/tableStyles.xml><?xml version="1.0" encoding="utf-8"?>
<a:tblStyleLst xmlns:a="http://schemas.openxmlformats.org/drawingml/2006/main" def="{6E8BCD5D-D7CC-41CA-9DC8-B328E5BED2F0}">
  <a:tblStyle styleId="{6E8BCD5D-D7CC-41CA-9DC8-B328E5BED2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4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84" Type="http://schemas.openxmlformats.org/officeDocument/2006/relationships/font" Target="fonts/font21.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font" Target="fonts/font17.fntdata"/><Relationship Id="rId85"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font" Target="fonts/font20.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font" Target="fonts/font18.fntdata"/><Relationship Id="rId86"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 Id="rId87" Type="http://schemas.openxmlformats.org/officeDocument/2006/relationships/font" Target="fonts/font24.fntdata"/><Relationship Id="rId61" Type="http://schemas.openxmlformats.org/officeDocument/2006/relationships/slide" Target="slides/slide60.xml"/><Relationship Id="rId82" Type="http://schemas.openxmlformats.org/officeDocument/2006/relationships/font" Target="fonts/font19.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1" name="Google Shape;1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397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0" cy="5143600"/>
            <a:chOff x="0" y="0"/>
            <a:chExt cx="9144000" cy="5143600"/>
          </a:xfrm>
        </p:grpSpPr>
        <p:grpSp>
          <p:nvGrpSpPr>
            <p:cNvPr id="10" name="Google Shape;10;p2"/>
            <p:cNvGrpSpPr/>
            <p:nvPr/>
          </p:nvGrpSpPr>
          <p:grpSpPr>
            <a:xfrm>
              <a:off x="0" y="0"/>
              <a:ext cx="9144000" cy="5143600"/>
              <a:chOff x="0" y="0"/>
              <a:chExt cx="9144000" cy="5143600"/>
            </a:xfrm>
          </p:grpSpPr>
          <p:sp>
            <p:nvSpPr>
              <p:cNvPr id="11" name="Google Shape;11;p2"/>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a:off x="0" y="4650"/>
                <a:ext cx="9144000" cy="5134200"/>
                <a:chOff x="0" y="2363"/>
                <a:chExt cx="9144000" cy="5134200"/>
              </a:xfrm>
            </p:grpSpPr>
            <p:sp>
              <p:nvSpPr>
                <p:cNvPr id="14" name="Google Shape;14;p2"/>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Google Shape;16;p2"/>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7;p2"/>
          <p:cNvGrpSpPr/>
          <p:nvPr/>
        </p:nvGrpSpPr>
        <p:grpSpPr>
          <a:xfrm>
            <a:off x="508636" y="415848"/>
            <a:ext cx="8126727" cy="4311804"/>
            <a:chOff x="325235" y="545148"/>
            <a:chExt cx="8126727" cy="4311804"/>
          </a:xfrm>
        </p:grpSpPr>
        <p:sp>
          <p:nvSpPr>
            <p:cNvPr id="18" name="Google Shape;18;p2"/>
            <p:cNvSpPr/>
            <p:nvPr/>
          </p:nvSpPr>
          <p:spPr>
            <a:xfrm>
              <a:off x="1124045" y="9931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21537" y="44783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54678" y="6575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787373" y="4356567"/>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73189" y="19906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9196" y="19112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612259" y="417391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389351" y="870643"/>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279820" y="7426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7041259" y="31433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50216" y="14840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898723" y="475312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42354" y="16487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566586" y="6129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2367" y="31123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94953" y="2777460"/>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4282" y="48202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1584568" y="5662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700805" y="10123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685498" y="3732487"/>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393959" y="473204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063506" y="3134962"/>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6680337" y="4019210"/>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496061" y="10615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553887" y="5818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431650" y="13536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25235" y="23418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127786" y="5451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557866" y="26485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7088436" y="20060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7447617" y="45054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7908455" y="21768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8197948" y="4592162"/>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
          <p:cNvSpPr txBox="1">
            <a:spLocks noGrp="1"/>
          </p:cNvSpPr>
          <p:nvPr>
            <p:ph type="ctrTitle"/>
          </p:nvPr>
        </p:nvSpPr>
        <p:spPr>
          <a:xfrm>
            <a:off x="3188175" y="983860"/>
            <a:ext cx="4168200" cy="24753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2" name="Google Shape;52;p2"/>
          <p:cNvSpPr txBox="1">
            <a:spLocks noGrp="1"/>
          </p:cNvSpPr>
          <p:nvPr>
            <p:ph type="subTitle" idx="1"/>
          </p:nvPr>
        </p:nvSpPr>
        <p:spPr>
          <a:xfrm>
            <a:off x="4001026" y="3404360"/>
            <a:ext cx="2486100" cy="68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8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grpSp>
        <p:nvGrpSpPr>
          <p:cNvPr id="86" name="Google Shape;86;p4"/>
          <p:cNvGrpSpPr/>
          <p:nvPr/>
        </p:nvGrpSpPr>
        <p:grpSpPr>
          <a:xfrm>
            <a:off x="0" y="0"/>
            <a:ext cx="9144000" cy="5143600"/>
            <a:chOff x="0" y="0"/>
            <a:chExt cx="9144000" cy="5143600"/>
          </a:xfrm>
        </p:grpSpPr>
        <p:grpSp>
          <p:nvGrpSpPr>
            <p:cNvPr id="87" name="Google Shape;87;p4"/>
            <p:cNvGrpSpPr/>
            <p:nvPr/>
          </p:nvGrpSpPr>
          <p:grpSpPr>
            <a:xfrm>
              <a:off x="0" y="0"/>
              <a:ext cx="9144000" cy="5143600"/>
              <a:chOff x="0" y="0"/>
              <a:chExt cx="9144000" cy="5143600"/>
            </a:xfrm>
          </p:grpSpPr>
          <p:sp>
            <p:nvSpPr>
              <p:cNvPr id="88" name="Google Shape;88;p4"/>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4"/>
              <p:cNvGrpSpPr/>
              <p:nvPr/>
            </p:nvGrpSpPr>
            <p:grpSpPr>
              <a:xfrm>
                <a:off x="0" y="4650"/>
                <a:ext cx="9144000" cy="5134200"/>
                <a:chOff x="0" y="2363"/>
                <a:chExt cx="9144000" cy="5134200"/>
              </a:xfrm>
            </p:grpSpPr>
            <p:sp>
              <p:nvSpPr>
                <p:cNvPr id="91" name="Google Shape;91;p4"/>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3" name="Google Shape;93;p4"/>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5861350" y="200050"/>
            <a:ext cx="3100075" cy="3618400"/>
          </a:xfrm>
          <a:custGeom>
            <a:avLst/>
            <a:gdLst/>
            <a:ahLst/>
            <a:cxnLst/>
            <a:rect l="l" t="t" r="r" b="b"/>
            <a:pathLst>
              <a:path w="124003" h="144736" extrusionOk="0">
                <a:moveTo>
                  <a:pt x="0" y="0"/>
                </a:moveTo>
                <a:cubicBezTo>
                  <a:pt x="3522" y="5582"/>
                  <a:pt x="11364" y="31367"/>
                  <a:pt x="21133" y="33493"/>
                </a:cubicBezTo>
                <a:cubicBezTo>
                  <a:pt x="30902" y="35620"/>
                  <a:pt x="48843" y="12228"/>
                  <a:pt x="58612" y="12759"/>
                </a:cubicBezTo>
                <a:cubicBezTo>
                  <a:pt x="68381" y="13291"/>
                  <a:pt x="70707" y="30369"/>
                  <a:pt x="79745" y="36682"/>
                </a:cubicBezTo>
                <a:cubicBezTo>
                  <a:pt x="88783" y="42995"/>
                  <a:pt x="109848" y="36616"/>
                  <a:pt x="112838" y="50638"/>
                </a:cubicBezTo>
                <a:cubicBezTo>
                  <a:pt x="115828" y="64660"/>
                  <a:pt x="95826" y="105130"/>
                  <a:pt x="97687" y="120813"/>
                </a:cubicBezTo>
                <a:cubicBezTo>
                  <a:pt x="99548" y="136496"/>
                  <a:pt x="119617" y="140749"/>
                  <a:pt x="124003" y="144736"/>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a:off x="404918" y="317096"/>
            <a:ext cx="8303552" cy="4509307"/>
            <a:chOff x="331813" y="197291"/>
            <a:chExt cx="8303552" cy="4509307"/>
          </a:xfrm>
        </p:grpSpPr>
        <p:sp>
          <p:nvSpPr>
            <p:cNvPr id="96" name="Google Shape;96;p4"/>
            <p:cNvSpPr/>
            <p:nvPr/>
          </p:nvSpPr>
          <p:spPr>
            <a:xfrm rot="10800000">
              <a:off x="7773305" y="4231195"/>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355402" y="113762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324787" y="2074859"/>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10800000">
              <a:off x="654596" y="3257948"/>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10800000">
              <a:off x="8178589" y="3336549"/>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10800000">
              <a:off x="5315547" y="1074649"/>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10800000">
              <a:off x="8578354" y="3763765"/>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rot="10800000">
              <a:off x="5016582" y="482980"/>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rot="10800000">
              <a:off x="8348719" y="4623917"/>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rot="10800000">
              <a:off x="8522938" y="212376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rot="10800000">
              <a:off x="444152" y="283962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rot="10800000">
              <a:off x="7651023" y="415848"/>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rot="10800000">
              <a:off x="7343216" y="4682359"/>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rot="10800000">
              <a:off x="8239481" y="424321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rot="10800000">
              <a:off x="8254789" y="152390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rot="10800000">
              <a:off x="3316941" y="294961"/>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rot="10800000">
              <a:off x="508636" y="390191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rot="10800000">
              <a:off x="8615030" y="291371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10800000">
              <a:off x="1239088" y="19729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rot="10800000">
              <a:off x="513739" y="43563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body" idx="1"/>
          </p:nvPr>
        </p:nvSpPr>
        <p:spPr>
          <a:xfrm>
            <a:off x="720000" y="1106225"/>
            <a:ext cx="7457700" cy="360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7" name="Google Shape;117;p4"/>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1171"/>
        <p:cNvGrpSpPr/>
        <p:nvPr/>
      </p:nvGrpSpPr>
      <p:grpSpPr>
        <a:xfrm>
          <a:off x="0" y="0"/>
          <a:ext cx="0" cy="0"/>
          <a:chOff x="0" y="0"/>
          <a:chExt cx="0" cy="0"/>
        </a:xfrm>
      </p:grpSpPr>
      <p:grpSp>
        <p:nvGrpSpPr>
          <p:cNvPr id="1172" name="Google Shape;1172;p31"/>
          <p:cNvGrpSpPr/>
          <p:nvPr/>
        </p:nvGrpSpPr>
        <p:grpSpPr>
          <a:xfrm>
            <a:off x="0" y="0"/>
            <a:ext cx="9144000" cy="5143600"/>
            <a:chOff x="0" y="0"/>
            <a:chExt cx="9144000" cy="5143600"/>
          </a:xfrm>
        </p:grpSpPr>
        <p:grpSp>
          <p:nvGrpSpPr>
            <p:cNvPr id="1173" name="Google Shape;1173;p31"/>
            <p:cNvGrpSpPr/>
            <p:nvPr/>
          </p:nvGrpSpPr>
          <p:grpSpPr>
            <a:xfrm>
              <a:off x="0" y="0"/>
              <a:ext cx="9144000" cy="5143600"/>
              <a:chOff x="0" y="0"/>
              <a:chExt cx="9144000" cy="5143600"/>
            </a:xfrm>
          </p:grpSpPr>
          <p:sp>
            <p:nvSpPr>
              <p:cNvPr id="1174" name="Google Shape;1174;p31"/>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1"/>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6" name="Google Shape;1176;p31"/>
              <p:cNvGrpSpPr/>
              <p:nvPr/>
            </p:nvGrpSpPr>
            <p:grpSpPr>
              <a:xfrm>
                <a:off x="0" y="4650"/>
                <a:ext cx="9144000" cy="5134200"/>
                <a:chOff x="0" y="2363"/>
                <a:chExt cx="9144000" cy="5134200"/>
              </a:xfrm>
            </p:grpSpPr>
            <p:sp>
              <p:nvSpPr>
                <p:cNvPr id="1177" name="Google Shape;1177;p31"/>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1"/>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9" name="Google Shape;1179;p31"/>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0" name="Google Shape;1180;p31"/>
          <p:cNvGrpSpPr/>
          <p:nvPr/>
        </p:nvGrpSpPr>
        <p:grpSpPr>
          <a:xfrm rot="10800000" flipH="1">
            <a:off x="419531" y="639281"/>
            <a:ext cx="8304938" cy="4038289"/>
            <a:chOff x="355242" y="1019005"/>
            <a:chExt cx="8304938" cy="4038289"/>
          </a:xfrm>
        </p:grpSpPr>
        <p:sp>
          <p:nvSpPr>
            <p:cNvPr id="1181" name="Google Shape;1181;p31"/>
            <p:cNvSpPr/>
            <p:nvPr/>
          </p:nvSpPr>
          <p:spPr>
            <a:xfrm rot="5400000">
              <a:off x="458484" y="3848024"/>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1"/>
            <p:cNvSpPr/>
            <p:nvPr/>
          </p:nvSpPr>
          <p:spPr>
            <a:xfrm rot="10800000">
              <a:off x="8615956" y="3052329"/>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1"/>
            <p:cNvSpPr/>
            <p:nvPr/>
          </p:nvSpPr>
          <p:spPr>
            <a:xfrm rot="10800000">
              <a:off x="8485743" y="5031205"/>
              <a:ext cx="33419" cy="2608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1"/>
            <p:cNvSpPr/>
            <p:nvPr/>
          </p:nvSpPr>
          <p:spPr>
            <a:xfrm rot="-5400000">
              <a:off x="7926661" y="1023490"/>
              <a:ext cx="47260" cy="3829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1"/>
            <p:cNvSpPr/>
            <p:nvPr/>
          </p:nvSpPr>
          <p:spPr>
            <a:xfrm rot="10800000">
              <a:off x="623979" y="3225445"/>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1"/>
            <p:cNvSpPr/>
            <p:nvPr/>
          </p:nvSpPr>
          <p:spPr>
            <a:xfrm rot="10800000">
              <a:off x="355242" y="4446542"/>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1"/>
            <p:cNvSpPr/>
            <p:nvPr/>
          </p:nvSpPr>
          <p:spPr>
            <a:xfrm rot="-5400000">
              <a:off x="7125628" y="1116733"/>
              <a:ext cx="21217" cy="17939"/>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1"/>
            <p:cNvSpPr/>
            <p:nvPr/>
          </p:nvSpPr>
          <p:spPr>
            <a:xfrm rot="5400000">
              <a:off x="8601514" y="4799085"/>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1"/>
            <p:cNvSpPr/>
            <p:nvPr/>
          </p:nvSpPr>
          <p:spPr>
            <a:xfrm rot="-5400000">
              <a:off x="509607" y="1288243"/>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1"/>
            <p:cNvSpPr/>
            <p:nvPr/>
          </p:nvSpPr>
          <p:spPr>
            <a:xfrm>
              <a:off x="461092" y="2110003"/>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1"/>
            <p:cNvSpPr/>
            <p:nvPr/>
          </p:nvSpPr>
          <p:spPr>
            <a:xfrm>
              <a:off x="8516247" y="2152442"/>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1"/>
            <p:cNvSpPr/>
            <p:nvPr/>
          </p:nvSpPr>
          <p:spPr>
            <a:xfrm>
              <a:off x="544909" y="1777150"/>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3" name="Google Shape;1193;p31"/>
          <p:cNvSpPr/>
          <p:nvPr/>
        </p:nvSpPr>
        <p:spPr>
          <a:xfrm>
            <a:off x="7437363" y="204525"/>
            <a:ext cx="1515500" cy="1639225"/>
          </a:xfrm>
          <a:custGeom>
            <a:avLst/>
            <a:gdLst/>
            <a:ahLst/>
            <a:cxnLst/>
            <a:rect l="l" t="t" r="r" b="b"/>
            <a:pathLst>
              <a:path w="60620" h="65569" extrusionOk="0">
                <a:moveTo>
                  <a:pt x="7039" y="0"/>
                </a:moveTo>
                <a:cubicBezTo>
                  <a:pt x="5913" y="2833"/>
                  <a:pt x="-1526" y="12976"/>
                  <a:pt x="281" y="16996"/>
                </a:cubicBezTo>
                <a:cubicBezTo>
                  <a:pt x="2088" y="21016"/>
                  <a:pt x="14597" y="19511"/>
                  <a:pt x="17879" y="24120"/>
                </a:cubicBezTo>
                <a:cubicBezTo>
                  <a:pt x="21161" y="28729"/>
                  <a:pt x="16343" y="41649"/>
                  <a:pt x="19975" y="44652"/>
                </a:cubicBezTo>
                <a:cubicBezTo>
                  <a:pt x="23607" y="47655"/>
                  <a:pt x="35479" y="38856"/>
                  <a:pt x="39669" y="42138"/>
                </a:cubicBezTo>
                <a:cubicBezTo>
                  <a:pt x="43859" y="45420"/>
                  <a:pt x="41624" y="60924"/>
                  <a:pt x="45116" y="64346"/>
                </a:cubicBezTo>
                <a:cubicBezTo>
                  <a:pt x="48608" y="67768"/>
                  <a:pt x="58036" y="62949"/>
                  <a:pt x="60620" y="62670"/>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1_1">
    <p:spTree>
      <p:nvGrpSpPr>
        <p:cNvPr id="1" name="Shape 1194"/>
        <p:cNvGrpSpPr/>
        <p:nvPr/>
      </p:nvGrpSpPr>
      <p:grpSpPr>
        <a:xfrm>
          <a:off x="0" y="0"/>
          <a:ext cx="0" cy="0"/>
          <a:chOff x="0" y="0"/>
          <a:chExt cx="0" cy="0"/>
        </a:xfrm>
      </p:grpSpPr>
      <p:grpSp>
        <p:nvGrpSpPr>
          <p:cNvPr id="1195" name="Google Shape;1195;p32"/>
          <p:cNvGrpSpPr/>
          <p:nvPr/>
        </p:nvGrpSpPr>
        <p:grpSpPr>
          <a:xfrm>
            <a:off x="0" y="0"/>
            <a:ext cx="9144000" cy="5143600"/>
            <a:chOff x="0" y="0"/>
            <a:chExt cx="9144000" cy="5143600"/>
          </a:xfrm>
        </p:grpSpPr>
        <p:grpSp>
          <p:nvGrpSpPr>
            <p:cNvPr id="1196" name="Google Shape;1196;p32"/>
            <p:cNvGrpSpPr/>
            <p:nvPr/>
          </p:nvGrpSpPr>
          <p:grpSpPr>
            <a:xfrm>
              <a:off x="0" y="0"/>
              <a:ext cx="9144000" cy="5143600"/>
              <a:chOff x="0" y="0"/>
              <a:chExt cx="9144000" cy="5143600"/>
            </a:xfrm>
          </p:grpSpPr>
          <p:sp>
            <p:nvSpPr>
              <p:cNvPr id="1197" name="Google Shape;1197;p3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9" name="Google Shape;1199;p32"/>
              <p:cNvGrpSpPr/>
              <p:nvPr/>
            </p:nvGrpSpPr>
            <p:grpSpPr>
              <a:xfrm>
                <a:off x="0" y="4650"/>
                <a:ext cx="9144000" cy="5134200"/>
                <a:chOff x="0" y="2363"/>
                <a:chExt cx="9144000" cy="5134200"/>
              </a:xfrm>
            </p:grpSpPr>
            <p:sp>
              <p:nvSpPr>
                <p:cNvPr id="1200" name="Google Shape;1200;p3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2" name="Google Shape;1202;p3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3" name="Google Shape;1203;p32"/>
          <p:cNvSpPr/>
          <p:nvPr/>
        </p:nvSpPr>
        <p:spPr>
          <a:xfrm rot="10800000">
            <a:off x="7613350" y="204525"/>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32"/>
          <p:cNvGrpSpPr/>
          <p:nvPr/>
        </p:nvGrpSpPr>
        <p:grpSpPr>
          <a:xfrm>
            <a:off x="604046" y="980469"/>
            <a:ext cx="7935907" cy="3733300"/>
            <a:chOff x="476693" y="980469"/>
            <a:chExt cx="7935907" cy="3733300"/>
          </a:xfrm>
        </p:grpSpPr>
        <p:sp>
          <p:nvSpPr>
            <p:cNvPr id="1205" name="Google Shape;1205;p32"/>
            <p:cNvSpPr/>
            <p:nvPr/>
          </p:nvSpPr>
          <p:spPr>
            <a:xfrm rot="10800000">
              <a:off x="476693" y="46653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rot="10800000">
              <a:off x="8063542"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rot="10800000">
              <a:off x="942869" y="46773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rot="5400000">
              <a:off x="7402990"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rot="5400000">
              <a:off x="7296175" y="98749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_1_1">
    <p:spTree>
      <p:nvGrpSpPr>
        <p:cNvPr id="1" name="Shape 1215"/>
        <p:cNvGrpSpPr/>
        <p:nvPr/>
      </p:nvGrpSpPr>
      <p:grpSpPr>
        <a:xfrm>
          <a:off x="0" y="0"/>
          <a:ext cx="0" cy="0"/>
          <a:chOff x="0" y="0"/>
          <a:chExt cx="0" cy="0"/>
        </a:xfrm>
      </p:grpSpPr>
      <p:grpSp>
        <p:nvGrpSpPr>
          <p:cNvPr id="1216" name="Google Shape;1216;p33"/>
          <p:cNvGrpSpPr/>
          <p:nvPr/>
        </p:nvGrpSpPr>
        <p:grpSpPr>
          <a:xfrm>
            <a:off x="194785" y="225225"/>
            <a:ext cx="8754430" cy="4693051"/>
            <a:chOff x="195325" y="220874"/>
            <a:chExt cx="8754430" cy="4693051"/>
          </a:xfrm>
        </p:grpSpPr>
        <p:sp>
          <p:nvSpPr>
            <p:cNvPr id="1217" name="Google Shape;1217;p3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3"/>
          <p:cNvGrpSpPr/>
          <p:nvPr/>
        </p:nvGrpSpPr>
        <p:grpSpPr>
          <a:xfrm rot="10800000">
            <a:off x="358788" y="419151"/>
            <a:ext cx="8426425" cy="4305199"/>
            <a:chOff x="297351" y="378360"/>
            <a:chExt cx="8426425" cy="4305199"/>
          </a:xfrm>
        </p:grpSpPr>
        <p:sp>
          <p:nvSpPr>
            <p:cNvPr id="1220" name="Google Shape;1220;p3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33"/>
          <p:cNvGrpSpPr/>
          <p:nvPr/>
        </p:nvGrpSpPr>
        <p:grpSpPr>
          <a:xfrm>
            <a:off x="0" y="0"/>
            <a:ext cx="9144000" cy="5143600"/>
            <a:chOff x="0" y="0"/>
            <a:chExt cx="9144000" cy="5143600"/>
          </a:xfrm>
        </p:grpSpPr>
        <p:grpSp>
          <p:nvGrpSpPr>
            <p:cNvPr id="1233" name="Google Shape;1233;p33"/>
            <p:cNvGrpSpPr/>
            <p:nvPr/>
          </p:nvGrpSpPr>
          <p:grpSpPr>
            <a:xfrm>
              <a:off x="0" y="0"/>
              <a:ext cx="9144000" cy="5143600"/>
              <a:chOff x="0" y="0"/>
              <a:chExt cx="9144000" cy="5143600"/>
            </a:xfrm>
          </p:grpSpPr>
          <p:sp>
            <p:nvSpPr>
              <p:cNvPr id="1234" name="Google Shape;1234;p3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6" name="Google Shape;1236;p33"/>
              <p:cNvGrpSpPr/>
              <p:nvPr/>
            </p:nvGrpSpPr>
            <p:grpSpPr>
              <a:xfrm>
                <a:off x="0" y="4650"/>
                <a:ext cx="9144000" cy="5134200"/>
                <a:chOff x="0" y="2363"/>
                <a:chExt cx="9144000" cy="5134200"/>
              </a:xfrm>
            </p:grpSpPr>
            <p:sp>
              <p:nvSpPr>
                <p:cNvPr id="1237" name="Google Shape;1237;p3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39" name="Google Shape;1239;p3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306075"/>
            <a:ext cx="7704000" cy="3298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1pPr>
            <a:lvl2pPr marL="914400" marR="0" lvl="1"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2pPr>
            <a:lvl3pPr marL="1371600" marR="0" lvl="2"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4pPr>
            <a:lvl5pPr marL="2286000" marR="0" lvl="4"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5pPr>
            <a:lvl6pPr marL="2743200" marR="0" lvl="5"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6pPr>
            <a:lvl7pPr marL="3200400" marR="0" lvl="6"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7pPr>
            <a:lvl8pPr marL="3657600" marR="0" lvl="7"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8pPr>
            <a:lvl9pPr marL="4114800" marR="0" lvl="8" indent="-330200" algn="l" rtl="0">
              <a:lnSpc>
                <a:spcPct val="100000"/>
              </a:lnSpc>
              <a:spcBef>
                <a:spcPts val="1600"/>
              </a:spcBef>
              <a:spcAft>
                <a:spcPts val="160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6" r:id="rId3"/>
    <p:sldLayoutId id="2147483677"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pic>
        <p:nvPicPr>
          <p:cNvPr id="12" name="Imagen 11">
            <a:extLst>
              <a:ext uri="{FF2B5EF4-FFF2-40B4-BE49-F238E27FC236}">
                <a16:creationId xmlns:a16="http://schemas.microsoft.com/office/drawing/2014/main" id="{A963B082-CCBA-1145-0407-F5A9A9FD3838}"/>
              </a:ext>
            </a:extLst>
          </p:cNvPr>
          <p:cNvPicPr>
            <a:picLocks noChangeAspect="1"/>
          </p:cNvPicPr>
          <p:nvPr/>
        </p:nvPicPr>
        <p:blipFill>
          <a:blip r:embed="rId2"/>
          <a:stretch>
            <a:fillRect/>
          </a:stretch>
        </p:blipFill>
        <p:spPr>
          <a:xfrm>
            <a:off x="1116476" y="1577145"/>
            <a:ext cx="6438873" cy="2625320"/>
          </a:xfrm>
          <a:prstGeom prst="rect">
            <a:avLst/>
          </a:prstGeom>
        </p:spPr>
      </p:pic>
      <p:sp>
        <p:nvSpPr>
          <p:cNvPr id="13" name="CuadroTexto 12">
            <a:extLst>
              <a:ext uri="{FF2B5EF4-FFF2-40B4-BE49-F238E27FC236}">
                <a16:creationId xmlns:a16="http://schemas.microsoft.com/office/drawing/2014/main" id="{09A9C6C6-4E6B-F785-E8D6-C675F5A1993B}"/>
              </a:ext>
            </a:extLst>
          </p:cNvPr>
          <p:cNvSpPr txBox="1"/>
          <p:nvPr/>
        </p:nvSpPr>
        <p:spPr>
          <a:xfrm>
            <a:off x="1116476" y="1212064"/>
            <a:ext cx="7357737" cy="253916"/>
          </a:xfrm>
          <a:prstGeom prst="rect">
            <a:avLst/>
          </a:prstGeom>
          <a:noFill/>
        </p:spPr>
        <p:txBody>
          <a:bodyPr wrap="square" rtlCol="0">
            <a:spAutoFit/>
          </a:bodyPr>
          <a:lstStyle/>
          <a:p>
            <a:pPr algn="just"/>
            <a:r>
              <a:rPr lang="es-ES" sz="1050" b="1" dirty="0">
                <a:solidFill>
                  <a:srgbClr val="7030A0"/>
                </a:solidFill>
                <a:latin typeface="Ubuntu" panose="020B0504030602030204" pitchFamily="34" charset="0"/>
              </a:rPr>
              <a:t>Situaciones o problemas de manejo de información con UNA sola condición</a:t>
            </a:r>
            <a:endParaRPr lang="es-CO" sz="1050" b="1" dirty="0">
              <a:solidFill>
                <a:srgbClr val="7030A0"/>
              </a:solidFill>
              <a:latin typeface="Ubuntu" panose="020B0504030602030204" pitchFamily="34" charset="0"/>
            </a:endParaRPr>
          </a:p>
        </p:txBody>
      </p:sp>
      <p:sp>
        <p:nvSpPr>
          <p:cNvPr id="2" name="CuadroTexto 1">
            <a:extLst>
              <a:ext uri="{FF2B5EF4-FFF2-40B4-BE49-F238E27FC236}">
                <a16:creationId xmlns:a16="http://schemas.microsoft.com/office/drawing/2014/main" id="{5FAA0745-70DB-EA27-19BF-2B81790BF818}"/>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6AB41C3F-8387-5DD6-8813-A315DD0515D4}"/>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10927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pic>
        <p:nvPicPr>
          <p:cNvPr id="11" name="Imagen 10">
            <a:extLst>
              <a:ext uri="{FF2B5EF4-FFF2-40B4-BE49-F238E27FC236}">
                <a16:creationId xmlns:a16="http://schemas.microsoft.com/office/drawing/2014/main" id="{31EE26AD-307D-2B79-B4C9-D6860D9A5705}"/>
              </a:ext>
            </a:extLst>
          </p:cNvPr>
          <p:cNvPicPr>
            <a:picLocks noChangeAspect="1"/>
          </p:cNvPicPr>
          <p:nvPr/>
        </p:nvPicPr>
        <p:blipFill>
          <a:blip r:embed="rId2"/>
          <a:stretch>
            <a:fillRect/>
          </a:stretch>
        </p:blipFill>
        <p:spPr>
          <a:xfrm>
            <a:off x="1921188" y="1595776"/>
            <a:ext cx="4678171" cy="2223416"/>
          </a:xfrm>
          <a:prstGeom prst="rect">
            <a:avLst/>
          </a:prstGeom>
        </p:spPr>
      </p:pic>
      <p:sp>
        <p:nvSpPr>
          <p:cNvPr id="2" name="CuadroTexto 1">
            <a:extLst>
              <a:ext uri="{FF2B5EF4-FFF2-40B4-BE49-F238E27FC236}">
                <a16:creationId xmlns:a16="http://schemas.microsoft.com/office/drawing/2014/main" id="{BF0DA0E8-3F3A-C7FF-1821-9E243C26D972}"/>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587D2E11-1DA7-13D1-2CA0-67D64CB603A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46077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12" name="CuadroTexto 11">
            <a:extLst>
              <a:ext uri="{FF2B5EF4-FFF2-40B4-BE49-F238E27FC236}">
                <a16:creationId xmlns:a16="http://schemas.microsoft.com/office/drawing/2014/main" id="{60DA8BD4-F400-4FE4-D77E-BC815B214591}"/>
              </a:ext>
            </a:extLst>
          </p:cNvPr>
          <p:cNvSpPr txBox="1"/>
          <p:nvPr/>
        </p:nvSpPr>
        <p:spPr>
          <a:xfrm>
            <a:off x="1777863" y="1905779"/>
            <a:ext cx="6398704" cy="2031325"/>
          </a:xfrm>
          <a:prstGeom prst="rect">
            <a:avLst/>
          </a:prstGeom>
          <a:noFill/>
        </p:spPr>
        <p:txBody>
          <a:bodyPr wrap="square" rtlCol="0">
            <a:spAutoFit/>
          </a:bodyPr>
          <a:lstStyle/>
          <a:p>
            <a:pPr algn="just"/>
            <a:r>
              <a:rPr lang="es-ES" sz="1800" b="1" dirty="0">
                <a:solidFill>
                  <a:schemeClr val="accent1">
                    <a:lumMod val="50000"/>
                  </a:schemeClr>
                </a:solidFill>
                <a:latin typeface="Ubuntu" panose="020B0504030602030204" pitchFamily="34" charset="0"/>
              </a:rPr>
              <a:t>Dado el nombre y salario de un empleado, calcular el subsidio de transporte, teniendo en cuenta que si el salario es menor o igual a $1.200.000 entonces tiene derecho a un subsidio de transporte por valor de $120.000, de lo contrario no tiene derecho al subsidio de transporte.  Se debe visualizar el nombre, salario y subsidio de transporte </a:t>
            </a:r>
            <a:endParaRPr lang="es-CO" sz="1800" b="1" dirty="0">
              <a:solidFill>
                <a:schemeClr val="accent1">
                  <a:lumMod val="50000"/>
                </a:schemeClr>
              </a:solidFill>
              <a:latin typeface="Ubuntu" panose="020B0504030602030204" pitchFamily="34" charset="0"/>
            </a:endParaRPr>
          </a:p>
        </p:txBody>
      </p:sp>
      <p:pic>
        <p:nvPicPr>
          <p:cNvPr id="13" name="Imagen 12" descr="Imagen que contiene tabla&#10;&#10;Descripción generada automáticamente">
            <a:extLst>
              <a:ext uri="{FF2B5EF4-FFF2-40B4-BE49-F238E27FC236}">
                <a16:creationId xmlns:a16="http://schemas.microsoft.com/office/drawing/2014/main" id="{128A67FF-CCC1-54CD-F19D-85369FC2C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44" y="1951956"/>
            <a:ext cx="1400175" cy="1571625"/>
          </a:xfrm>
          <a:prstGeom prst="rect">
            <a:avLst/>
          </a:prstGeom>
        </p:spPr>
      </p:pic>
      <p:sp>
        <p:nvSpPr>
          <p:cNvPr id="2" name="CuadroTexto 1">
            <a:extLst>
              <a:ext uri="{FF2B5EF4-FFF2-40B4-BE49-F238E27FC236}">
                <a16:creationId xmlns:a16="http://schemas.microsoft.com/office/drawing/2014/main" id="{4C83097E-5162-3F57-3B0F-6405DCCAF78A}"/>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315E08D5-93D4-B866-6F53-A05CD977511F}"/>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7850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11" name="Elipse 10">
            <a:extLst>
              <a:ext uri="{FF2B5EF4-FFF2-40B4-BE49-F238E27FC236}">
                <a16:creationId xmlns:a16="http://schemas.microsoft.com/office/drawing/2014/main" id="{F5E3A1A9-6325-FB84-6D6C-4D8144087F45}"/>
              </a:ext>
            </a:extLst>
          </p:cNvPr>
          <p:cNvSpPr/>
          <p:nvPr/>
        </p:nvSpPr>
        <p:spPr>
          <a:xfrm>
            <a:off x="1080290" y="2410757"/>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75000"/>
                  </a:schemeClr>
                </a:solidFill>
                <a:highlight>
                  <a:srgbClr val="FFFF00"/>
                </a:highlight>
              </a:rPr>
              <a:t>Análisis</a:t>
            </a:r>
            <a:endParaRPr lang="es-CO" sz="1050" dirty="0">
              <a:solidFill>
                <a:schemeClr val="tx2">
                  <a:lumMod val="75000"/>
                </a:schemeClr>
              </a:solidFill>
              <a:highlight>
                <a:srgbClr val="FFFF00"/>
              </a:highlight>
            </a:endParaRPr>
          </a:p>
        </p:txBody>
      </p:sp>
      <p:sp>
        <p:nvSpPr>
          <p:cNvPr id="14" name="Elipse 13">
            <a:extLst>
              <a:ext uri="{FF2B5EF4-FFF2-40B4-BE49-F238E27FC236}">
                <a16:creationId xmlns:a16="http://schemas.microsoft.com/office/drawing/2014/main" id="{4CC39FC0-476E-00CE-2030-5D5C08078E29}"/>
              </a:ext>
            </a:extLst>
          </p:cNvPr>
          <p:cNvSpPr/>
          <p:nvPr/>
        </p:nvSpPr>
        <p:spPr>
          <a:xfrm>
            <a:off x="3530286" y="234744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75000"/>
                  </a:schemeClr>
                </a:solidFill>
                <a:highlight>
                  <a:srgbClr val="FFFF00"/>
                </a:highlight>
              </a:rPr>
              <a:t>Diseño</a:t>
            </a:r>
            <a:endParaRPr lang="es-CO" sz="1050" dirty="0">
              <a:solidFill>
                <a:schemeClr val="tx2">
                  <a:lumMod val="75000"/>
                </a:schemeClr>
              </a:solidFill>
              <a:highlight>
                <a:srgbClr val="FFFF00"/>
              </a:highlight>
            </a:endParaRPr>
          </a:p>
        </p:txBody>
      </p:sp>
      <p:sp>
        <p:nvSpPr>
          <p:cNvPr id="15" name="Elipse 14">
            <a:extLst>
              <a:ext uri="{FF2B5EF4-FFF2-40B4-BE49-F238E27FC236}">
                <a16:creationId xmlns:a16="http://schemas.microsoft.com/office/drawing/2014/main" id="{7ED264EC-5164-E3C4-461E-A4CA7E604CBF}"/>
              </a:ext>
            </a:extLst>
          </p:cNvPr>
          <p:cNvSpPr/>
          <p:nvPr/>
        </p:nvSpPr>
        <p:spPr>
          <a:xfrm>
            <a:off x="6063677" y="234744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75000"/>
                  </a:schemeClr>
                </a:solidFill>
                <a:highlight>
                  <a:srgbClr val="FFFF00"/>
                </a:highlight>
              </a:rPr>
              <a:t>Construcción</a:t>
            </a:r>
            <a:endParaRPr lang="es-CO" sz="1050" dirty="0">
              <a:solidFill>
                <a:schemeClr val="tx2">
                  <a:lumMod val="75000"/>
                </a:schemeClr>
              </a:solidFill>
              <a:highlight>
                <a:srgbClr val="FFFF00"/>
              </a:highlight>
            </a:endParaRPr>
          </a:p>
        </p:txBody>
      </p:sp>
      <p:sp>
        <p:nvSpPr>
          <p:cNvPr id="16" name="Rectángulo: esquinas redondeadas 15">
            <a:extLst>
              <a:ext uri="{FF2B5EF4-FFF2-40B4-BE49-F238E27FC236}">
                <a16:creationId xmlns:a16="http://schemas.microsoft.com/office/drawing/2014/main" id="{E989C410-AB9F-02FD-3497-E114DC607BD0}"/>
              </a:ext>
            </a:extLst>
          </p:cNvPr>
          <p:cNvSpPr/>
          <p:nvPr/>
        </p:nvSpPr>
        <p:spPr>
          <a:xfrm>
            <a:off x="2272986" y="1413265"/>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Metodología -&gt; Pensamiento lógico estructurado</a:t>
            </a:r>
            <a:endParaRPr lang="es-CO" sz="1050" dirty="0">
              <a:solidFill>
                <a:srgbClr val="C00000"/>
              </a:solidFill>
            </a:endParaRPr>
          </a:p>
        </p:txBody>
      </p:sp>
      <p:sp>
        <p:nvSpPr>
          <p:cNvPr id="17" name="Flecha: a la derecha 16">
            <a:extLst>
              <a:ext uri="{FF2B5EF4-FFF2-40B4-BE49-F238E27FC236}">
                <a16:creationId xmlns:a16="http://schemas.microsoft.com/office/drawing/2014/main" id="{9FA3AF8E-28DB-E10D-DA36-ED0C3D68D923}"/>
              </a:ext>
            </a:extLst>
          </p:cNvPr>
          <p:cNvSpPr/>
          <p:nvPr/>
        </p:nvSpPr>
        <p:spPr>
          <a:xfrm>
            <a:off x="2879274" y="2790975"/>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8" name="Flecha: a la derecha 17">
            <a:extLst>
              <a:ext uri="{FF2B5EF4-FFF2-40B4-BE49-F238E27FC236}">
                <a16:creationId xmlns:a16="http://schemas.microsoft.com/office/drawing/2014/main" id="{DF67A5FC-8F23-614C-235B-94B4AACEA797}"/>
              </a:ext>
            </a:extLst>
          </p:cNvPr>
          <p:cNvSpPr/>
          <p:nvPr/>
        </p:nvSpPr>
        <p:spPr>
          <a:xfrm>
            <a:off x="5392786" y="2702860"/>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9" name="Rectángulo: esquinas redondeadas 18">
            <a:extLst>
              <a:ext uri="{FF2B5EF4-FFF2-40B4-BE49-F238E27FC236}">
                <a16:creationId xmlns:a16="http://schemas.microsoft.com/office/drawing/2014/main" id="{878CDE9F-0180-8294-823E-75D68825F1BE}"/>
              </a:ext>
            </a:extLst>
          </p:cNvPr>
          <p:cNvSpPr/>
          <p:nvPr/>
        </p:nvSpPr>
        <p:spPr>
          <a:xfrm>
            <a:off x="1000778"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Método </a:t>
            </a:r>
          </a:p>
          <a:p>
            <a:pPr algn="ctr"/>
            <a:r>
              <a:rPr lang="es-ES" sz="1050" dirty="0">
                <a:solidFill>
                  <a:srgbClr val="C00000"/>
                </a:solidFill>
              </a:rPr>
              <a:t>Entrada – Proceso - Salida</a:t>
            </a:r>
            <a:endParaRPr lang="es-CO" sz="1050" dirty="0">
              <a:solidFill>
                <a:srgbClr val="C00000"/>
              </a:solidFill>
            </a:endParaRPr>
          </a:p>
        </p:txBody>
      </p:sp>
      <p:sp>
        <p:nvSpPr>
          <p:cNvPr id="20" name="Rectángulo: esquinas redondeadas 19">
            <a:extLst>
              <a:ext uri="{FF2B5EF4-FFF2-40B4-BE49-F238E27FC236}">
                <a16:creationId xmlns:a16="http://schemas.microsoft.com/office/drawing/2014/main" id="{87C8E36F-2DC3-4A7E-B77F-B6B5BD73222B}"/>
              </a:ext>
            </a:extLst>
          </p:cNvPr>
          <p:cNvSpPr/>
          <p:nvPr/>
        </p:nvSpPr>
        <p:spPr>
          <a:xfrm>
            <a:off x="3530286"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Algoritmo</a:t>
            </a:r>
          </a:p>
          <a:p>
            <a:pPr algn="ctr"/>
            <a:r>
              <a:rPr lang="es-ES" sz="1050" dirty="0">
                <a:solidFill>
                  <a:srgbClr val="C00000"/>
                </a:solidFill>
              </a:rPr>
              <a:t>Diagrama de Flujo</a:t>
            </a:r>
            <a:endParaRPr lang="es-CO" sz="1050" dirty="0">
              <a:solidFill>
                <a:srgbClr val="C00000"/>
              </a:solidFill>
            </a:endParaRPr>
          </a:p>
        </p:txBody>
      </p:sp>
      <p:sp>
        <p:nvSpPr>
          <p:cNvPr id="21" name="Rectángulo: esquinas redondeadas 20">
            <a:extLst>
              <a:ext uri="{FF2B5EF4-FFF2-40B4-BE49-F238E27FC236}">
                <a16:creationId xmlns:a16="http://schemas.microsoft.com/office/drawing/2014/main" id="{28798BA4-93AA-C249-C550-41AB6918B08A}"/>
              </a:ext>
            </a:extLst>
          </p:cNvPr>
          <p:cNvSpPr/>
          <p:nvPr/>
        </p:nvSpPr>
        <p:spPr>
          <a:xfrm>
            <a:off x="6139308" y="3651083"/>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a:t>
            </a:r>
            <a:endParaRPr lang="es-CO" sz="1050" dirty="0">
              <a:solidFill>
                <a:srgbClr val="C00000"/>
              </a:solidFill>
            </a:endParaRPr>
          </a:p>
        </p:txBody>
      </p:sp>
      <p:cxnSp>
        <p:nvCxnSpPr>
          <p:cNvPr id="22" name="Conector recto de flecha 21">
            <a:extLst>
              <a:ext uri="{FF2B5EF4-FFF2-40B4-BE49-F238E27FC236}">
                <a16:creationId xmlns:a16="http://schemas.microsoft.com/office/drawing/2014/main" id="{782BE059-FF58-DEFD-D5DD-046183ACBCFD}"/>
              </a:ext>
            </a:extLst>
          </p:cNvPr>
          <p:cNvCxnSpPr>
            <a:cxnSpLocks/>
          </p:cNvCxnSpPr>
          <p:nvPr/>
        </p:nvCxnSpPr>
        <p:spPr>
          <a:xfrm>
            <a:off x="1979782" y="2993390"/>
            <a:ext cx="0" cy="65769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A01C6366-4C75-C2D3-41D0-C777281EB82C}"/>
              </a:ext>
            </a:extLst>
          </p:cNvPr>
          <p:cNvCxnSpPr>
            <a:cxnSpLocks/>
          </p:cNvCxnSpPr>
          <p:nvPr/>
        </p:nvCxnSpPr>
        <p:spPr>
          <a:xfrm>
            <a:off x="4429778" y="2993390"/>
            <a:ext cx="0" cy="65769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5CACCC39-9BF9-64A6-2533-C11A606DF4C4}"/>
              </a:ext>
            </a:extLst>
          </p:cNvPr>
          <p:cNvCxnSpPr>
            <a:cxnSpLocks/>
          </p:cNvCxnSpPr>
          <p:nvPr/>
        </p:nvCxnSpPr>
        <p:spPr>
          <a:xfrm>
            <a:off x="7006807" y="2993390"/>
            <a:ext cx="0" cy="61425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FA195CAC-EE6F-3D67-250E-EEB70C4657C4}"/>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C4B05FB7-1A14-DBBB-8405-BD96B2584760}"/>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0743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25" name="Elipse 24">
            <a:extLst>
              <a:ext uri="{FF2B5EF4-FFF2-40B4-BE49-F238E27FC236}">
                <a16:creationId xmlns:a16="http://schemas.microsoft.com/office/drawing/2014/main" id="{11D1AB95-64CF-9D5C-0944-C83DEB5559B3}"/>
              </a:ext>
            </a:extLst>
          </p:cNvPr>
          <p:cNvSpPr/>
          <p:nvPr/>
        </p:nvSpPr>
        <p:spPr>
          <a:xfrm>
            <a:off x="1006607" y="2176836"/>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a:t>
            </a:r>
            <a:r>
              <a:rPr lang="es-ES" sz="1050" dirty="0">
                <a:solidFill>
                  <a:schemeClr val="tx2">
                    <a:lumMod val="50000"/>
                  </a:schemeClr>
                </a:solidFill>
                <a:highlight>
                  <a:srgbClr val="FFFF00"/>
                </a:highlight>
              </a:rPr>
              <a:t>LEER</a:t>
            </a:r>
            <a:endParaRPr lang="es-CO" sz="1050" dirty="0">
              <a:solidFill>
                <a:schemeClr val="tx2">
                  <a:lumMod val="50000"/>
                </a:schemeClr>
              </a:solidFill>
              <a:highlight>
                <a:srgbClr val="FFFF00"/>
              </a:highlight>
            </a:endParaRPr>
          </a:p>
        </p:txBody>
      </p:sp>
      <p:sp>
        <p:nvSpPr>
          <p:cNvPr id="26" name="Elipse 25">
            <a:extLst>
              <a:ext uri="{FF2B5EF4-FFF2-40B4-BE49-F238E27FC236}">
                <a16:creationId xmlns:a16="http://schemas.microsoft.com/office/drawing/2014/main" id="{87BFB917-81DA-F3C5-CED2-C836051AAF73}"/>
              </a:ext>
            </a:extLst>
          </p:cNvPr>
          <p:cNvSpPr/>
          <p:nvPr/>
        </p:nvSpPr>
        <p:spPr>
          <a:xfrm>
            <a:off x="3456602" y="2113522"/>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27" name="Elipse 26">
            <a:extLst>
              <a:ext uri="{FF2B5EF4-FFF2-40B4-BE49-F238E27FC236}">
                <a16:creationId xmlns:a16="http://schemas.microsoft.com/office/drawing/2014/main" id="{94BC1359-FE88-698D-EE27-99DE3BBBFBB0}"/>
              </a:ext>
            </a:extLst>
          </p:cNvPr>
          <p:cNvSpPr/>
          <p:nvPr/>
        </p:nvSpPr>
        <p:spPr>
          <a:xfrm>
            <a:off x="5989993" y="2113522"/>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a:t>
            </a:r>
            <a:r>
              <a:rPr lang="es-ES" sz="1050" dirty="0">
                <a:solidFill>
                  <a:schemeClr val="tx2">
                    <a:lumMod val="50000"/>
                  </a:schemeClr>
                </a:solidFill>
                <a:highlight>
                  <a:srgbClr val="FFFF00"/>
                </a:highlight>
              </a:rPr>
              <a:t>IMPRIMIR</a:t>
            </a:r>
            <a:r>
              <a:rPr lang="es-ES" sz="1050" dirty="0">
                <a:solidFill>
                  <a:schemeClr val="tx2">
                    <a:lumMod val="50000"/>
                  </a:schemeClr>
                </a:solidFill>
              </a:rPr>
              <a:t> </a:t>
            </a:r>
            <a:endParaRPr lang="es-CO" sz="1050" dirty="0">
              <a:solidFill>
                <a:schemeClr val="tx2">
                  <a:lumMod val="50000"/>
                </a:schemeClr>
              </a:solidFill>
            </a:endParaRPr>
          </a:p>
        </p:txBody>
      </p:sp>
      <p:sp>
        <p:nvSpPr>
          <p:cNvPr id="28" name="Rectángulo: esquinas redondeadas 27">
            <a:extLst>
              <a:ext uri="{FF2B5EF4-FFF2-40B4-BE49-F238E27FC236}">
                <a16:creationId xmlns:a16="http://schemas.microsoft.com/office/drawing/2014/main" id="{D0B7A1E2-6F85-E89E-E80E-87DBDB872F32}"/>
              </a:ext>
            </a:extLst>
          </p:cNvPr>
          <p:cNvSpPr/>
          <p:nvPr/>
        </p:nvSpPr>
        <p:spPr>
          <a:xfrm>
            <a:off x="2199302" y="1179345"/>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Análisis –&gt; Método Entrada-Proceso-Salida</a:t>
            </a:r>
            <a:endParaRPr lang="es-CO" sz="1050" dirty="0">
              <a:solidFill>
                <a:srgbClr val="C00000"/>
              </a:solidFill>
            </a:endParaRPr>
          </a:p>
        </p:txBody>
      </p:sp>
      <p:sp>
        <p:nvSpPr>
          <p:cNvPr id="29" name="Flecha: a la derecha 28">
            <a:extLst>
              <a:ext uri="{FF2B5EF4-FFF2-40B4-BE49-F238E27FC236}">
                <a16:creationId xmlns:a16="http://schemas.microsoft.com/office/drawing/2014/main" id="{A54B8690-3440-38A1-0640-1E9B492C4A58}"/>
              </a:ext>
            </a:extLst>
          </p:cNvPr>
          <p:cNvSpPr/>
          <p:nvPr/>
        </p:nvSpPr>
        <p:spPr>
          <a:xfrm>
            <a:off x="2805590" y="2557054"/>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30" name="Flecha: a la derecha 29">
            <a:extLst>
              <a:ext uri="{FF2B5EF4-FFF2-40B4-BE49-F238E27FC236}">
                <a16:creationId xmlns:a16="http://schemas.microsoft.com/office/drawing/2014/main" id="{BFA48709-D327-FA58-68B2-DF834BAED5A3}"/>
              </a:ext>
            </a:extLst>
          </p:cNvPr>
          <p:cNvSpPr/>
          <p:nvPr/>
        </p:nvSpPr>
        <p:spPr>
          <a:xfrm>
            <a:off x="5319102" y="2468940"/>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31" name="Rectángulo: esquinas redondeadas 30">
            <a:extLst>
              <a:ext uri="{FF2B5EF4-FFF2-40B4-BE49-F238E27FC236}">
                <a16:creationId xmlns:a16="http://schemas.microsoft.com/office/drawing/2014/main" id="{222E11A9-E594-A3B0-6B70-9EF6885B08CC}"/>
              </a:ext>
            </a:extLst>
          </p:cNvPr>
          <p:cNvSpPr/>
          <p:nvPr/>
        </p:nvSpPr>
        <p:spPr>
          <a:xfrm>
            <a:off x="530046" y="3463518"/>
            <a:ext cx="1878496"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FF0000"/>
                </a:solidFill>
              </a:rPr>
              <a:t>nombre, salario </a:t>
            </a:r>
            <a:endParaRPr lang="es-CO" sz="1050" dirty="0">
              <a:solidFill>
                <a:srgbClr val="FF0000"/>
              </a:solidFill>
            </a:endParaRPr>
          </a:p>
        </p:txBody>
      </p:sp>
      <p:sp>
        <p:nvSpPr>
          <p:cNvPr id="32" name="Rectángulo: esquinas redondeadas 31">
            <a:extLst>
              <a:ext uri="{FF2B5EF4-FFF2-40B4-BE49-F238E27FC236}">
                <a16:creationId xmlns:a16="http://schemas.microsoft.com/office/drawing/2014/main" id="{5ED1DC71-9A4A-C075-1D2B-639367E7E798}"/>
              </a:ext>
            </a:extLst>
          </p:cNvPr>
          <p:cNvSpPr/>
          <p:nvPr/>
        </p:nvSpPr>
        <p:spPr>
          <a:xfrm>
            <a:off x="2717225" y="3498913"/>
            <a:ext cx="3252890" cy="43246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Condicional: Para calcular subsidio </a:t>
            </a:r>
            <a:endParaRPr lang="es-CO" sz="1050" dirty="0">
              <a:solidFill>
                <a:schemeClr val="bg2"/>
              </a:solidFill>
            </a:endParaRPr>
          </a:p>
        </p:txBody>
      </p:sp>
      <p:sp>
        <p:nvSpPr>
          <p:cNvPr id="33" name="Rectángulo: esquinas redondeadas 32">
            <a:extLst>
              <a:ext uri="{FF2B5EF4-FFF2-40B4-BE49-F238E27FC236}">
                <a16:creationId xmlns:a16="http://schemas.microsoft.com/office/drawing/2014/main" id="{AF2AA652-3837-A801-7A03-E6493103148D}"/>
              </a:ext>
            </a:extLst>
          </p:cNvPr>
          <p:cNvSpPr/>
          <p:nvPr/>
        </p:nvSpPr>
        <p:spPr>
          <a:xfrm>
            <a:off x="6065624" y="3417163"/>
            <a:ext cx="1878496"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  nombre, salario, subsidio</a:t>
            </a:r>
            <a:endParaRPr lang="es-CO" sz="1050" dirty="0">
              <a:solidFill>
                <a:schemeClr val="bg2"/>
              </a:solidFill>
            </a:endParaRPr>
          </a:p>
        </p:txBody>
      </p:sp>
      <p:cxnSp>
        <p:nvCxnSpPr>
          <p:cNvPr id="34" name="Conector recto de flecha 33">
            <a:extLst>
              <a:ext uri="{FF2B5EF4-FFF2-40B4-BE49-F238E27FC236}">
                <a16:creationId xmlns:a16="http://schemas.microsoft.com/office/drawing/2014/main" id="{2055AB21-582D-87BE-ADF3-AEA4E471509B}"/>
              </a:ext>
            </a:extLst>
          </p:cNvPr>
          <p:cNvCxnSpPr>
            <a:cxnSpLocks/>
          </p:cNvCxnSpPr>
          <p:nvPr/>
        </p:nvCxnSpPr>
        <p:spPr>
          <a:xfrm flipH="1">
            <a:off x="1494867" y="3063904"/>
            <a:ext cx="411232"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02669BC3-9561-3C21-20F4-9DAE07682D55}"/>
              </a:ext>
            </a:extLst>
          </p:cNvPr>
          <p:cNvCxnSpPr>
            <a:cxnSpLocks/>
          </p:cNvCxnSpPr>
          <p:nvPr/>
        </p:nvCxnSpPr>
        <p:spPr>
          <a:xfrm>
            <a:off x="4364666" y="2984697"/>
            <a:ext cx="0" cy="4324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7A0CC364-5C96-FD7E-B2A1-5C1F8E585742}"/>
              </a:ext>
            </a:extLst>
          </p:cNvPr>
          <p:cNvCxnSpPr>
            <a:cxnSpLocks/>
          </p:cNvCxnSpPr>
          <p:nvPr/>
        </p:nvCxnSpPr>
        <p:spPr>
          <a:xfrm>
            <a:off x="6933123" y="3020468"/>
            <a:ext cx="0"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0CC217B5-4D0E-67B7-C016-0F893F5DDB3C}"/>
              </a:ext>
            </a:extLst>
          </p:cNvPr>
          <p:cNvSpPr/>
          <p:nvPr/>
        </p:nvSpPr>
        <p:spPr>
          <a:xfrm>
            <a:off x="1327611" y="3931379"/>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38" name="Elipse 37">
            <a:extLst>
              <a:ext uri="{FF2B5EF4-FFF2-40B4-BE49-F238E27FC236}">
                <a16:creationId xmlns:a16="http://schemas.microsoft.com/office/drawing/2014/main" id="{4175058C-41DB-07AF-CC86-8B343EB594E6}"/>
              </a:ext>
            </a:extLst>
          </p:cNvPr>
          <p:cNvSpPr/>
          <p:nvPr/>
        </p:nvSpPr>
        <p:spPr>
          <a:xfrm>
            <a:off x="4307875" y="4042402"/>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39" name="Elipse 38">
            <a:extLst>
              <a:ext uri="{FF2B5EF4-FFF2-40B4-BE49-F238E27FC236}">
                <a16:creationId xmlns:a16="http://schemas.microsoft.com/office/drawing/2014/main" id="{F4BF9F26-BB1E-FCEA-6D08-011DE4F76C30}"/>
              </a:ext>
            </a:extLst>
          </p:cNvPr>
          <p:cNvSpPr/>
          <p:nvPr/>
        </p:nvSpPr>
        <p:spPr>
          <a:xfrm>
            <a:off x="6889484" y="3966950"/>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40" name="CuadroTexto 39">
            <a:extLst>
              <a:ext uri="{FF2B5EF4-FFF2-40B4-BE49-F238E27FC236}">
                <a16:creationId xmlns:a16="http://schemas.microsoft.com/office/drawing/2014/main" id="{0C865EC9-C115-293F-3813-ED558B5753BB}"/>
              </a:ext>
            </a:extLst>
          </p:cNvPr>
          <p:cNvSpPr txBox="1"/>
          <p:nvPr/>
        </p:nvSpPr>
        <p:spPr>
          <a:xfrm>
            <a:off x="2805590" y="1782800"/>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 name="CuadroTexto 1">
            <a:extLst>
              <a:ext uri="{FF2B5EF4-FFF2-40B4-BE49-F238E27FC236}">
                <a16:creationId xmlns:a16="http://schemas.microsoft.com/office/drawing/2014/main" id="{22B6BEBE-D77B-9601-23A5-6F5B3D95EBF4}"/>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B6A22296-93F7-46E3-E670-64737C904021}"/>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55213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24" name="Rectángulo: esquinas redondeadas 23">
            <a:extLst>
              <a:ext uri="{FF2B5EF4-FFF2-40B4-BE49-F238E27FC236}">
                <a16:creationId xmlns:a16="http://schemas.microsoft.com/office/drawing/2014/main" id="{2889D7FD-917B-7A31-8F3D-B3E2FE5EF5D3}"/>
              </a:ext>
            </a:extLst>
          </p:cNvPr>
          <p:cNvSpPr/>
          <p:nvPr/>
        </p:nvSpPr>
        <p:spPr>
          <a:xfrm>
            <a:off x="3045248" y="965274"/>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Diseño –&gt; Algoritmo</a:t>
            </a:r>
            <a:endParaRPr lang="es-CO" sz="1050" dirty="0">
              <a:solidFill>
                <a:schemeClr val="bg2"/>
              </a:solidFill>
            </a:endParaRPr>
          </a:p>
        </p:txBody>
      </p:sp>
      <p:pic>
        <p:nvPicPr>
          <p:cNvPr id="5" name="Imagen 4">
            <a:extLst>
              <a:ext uri="{FF2B5EF4-FFF2-40B4-BE49-F238E27FC236}">
                <a16:creationId xmlns:a16="http://schemas.microsoft.com/office/drawing/2014/main" id="{41FFEE0C-4089-FABD-B2AD-4A9DF83A4876}"/>
              </a:ext>
            </a:extLst>
          </p:cNvPr>
          <p:cNvPicPr>
            <a:picLocks noChangeAspect="1"/>
          </p:cNvPicPr>
          <p:nvPr/>
        </p:nvPicPr>
        <p:blipFill>
          <a:blip r:embed="rId2"/>
          <a:stretch>
            <a:fillRect/>
          </a:stretch>
        </p:blipFill>
        <p:spPr>
          <a:xfrm>
            <a:off x="1276160" y="1778172"/>
            <a:ext cx="4965599" cy="2707859"/>
          </a:xfrm>
          <a:prstGeom prst="rect">
            <a:avLst/>
          </a:prstGeom>
        </p:spPr>
      </p:pic>
      <p:sp>
        <p:nvSpPr>
          <p:cNvPr id="2" name="CuadroTexto 1">
            <a:extLst>
              <a:ext uri="{FF2B5EF4-FFF2-40B4-BE49-F238E27FC236}">
                <a16:creationId xmlns:a16="http://schemas.microsoft.com/office/drawing/2014/main" id="{DF1FADB8-D152-4DC4-5040-BC4AD8156DB3}"/>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B8235CC1-37EE-8F67-7A05-A0ED7DE8CBBD}"/>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3993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10" name="Rectángulo: esquinas redondeadas 9">
            <a:extLst>
              <a:ext uri="{FF2B5EF4-FFF2-40B4-BE49-F238E27FC236}">
                <a16:creationId xmlns:a16="http://schemas.microsoft.com/office/drawing/2014/main" id="{4374B6BE-5C7B-4C89-D5DA-DEC39811D6B1}"/>
              </a:ext>
            </a:extLst>
          </p:cNvPr>
          <p:cNvSpPr/>
          <p:nvPr/>
        </p:nvSpPr>
        <p:spPr>
          <a:xfrm>
            <a:off x="234378" y="2665452"/>
            <a:ext cx="277259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Diseño –&gt; Diagrama de flujo</a:t>
            </a:r>
            <a:endParaRPr lang="es-CO" sz="1050" dirty="0">
              <a:solidFill>
                <a:schemeClr val="bg2"/>
              </a:solidFill>
            </a:endParaRPr>
          </a:p>
        </p:txBody>
      </p:sp>
      <p:pic>
        <p:nvPicPr>
          <p:cNvPr id="5" name="Imagen 4">
            <a:extLst>
              <a:ext uri="{FF2B5EF4-FFF2-40B4-BE49-F238E27FC236}">
                <a16:creationId xmlns:a16="http://schemas.microsoft.com/office/drawing/2014/main" id="{6AC57E87-A2B1-AC18-43AD-9A9F1A827C01}"/>
              </a:ext>
            </a:extLst>
          </p:cNvPr>
          <p:cNvPicPr>
            <a:picLocks noChangeAspect="1"/>
          </p:cNvPicPr>
          <p:nvPr/>
        </p:nvPicPr>
        <p:blipFill>
          <a:blip r:embed="rId2"/>
          <a:stretch>
            <a:fillRect/>
          </a:stretch>
        </p:blipFill>
        <p:spPr>
          <a:xfrm>
            <a:off x="3198155" y="850537"/>
            <a:ext cx="3812245" cy="3976077"/>
          </a:xfrm>
          <a:prstGeom prst="rect">
            <a:avLst/>
          </a:prstGeom>
        </p:spPr>
      </p:pic>
      <p:sp>
        <p:nvSpPr>
          <p:cNvPr id="2" name="CuadroTexto 1">
            <a:extLst>
              <a:ext uri="{FF2B5EF4-FFF2-40B4-BE49-F238E27FC236}">
                <a16:creationId xmlns:a16="http://schemas.microsoft.com/office/drawing/2014/main" id="{B45DECAB-D7B6-10DE-AE6E-A0B6D17B15FC}"/>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7916C600-159E-2FEC-41F3-2C313A8FA378}"/>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12924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Simple</a:t>
            </a:r>
          </a:p>
        </p:txBody>
      </p:sp>
      <p:sp>
        <p:nvSpPr>
          <p:cNvPr id="12" name="Rectángulo: esquinas redondeadas 11">
            <a:extLst>
              <a:ext uri="{FF2B5EF4-FFF2-40B4-BE49-F238E27FC236}">
                <a16:creationId xmlns:a16="http://schemas.microsoft.com/office/drawing/2014/main" id="{52EE8289-50E2-30FA-E0D2-AD7913229C2A}"/>
              </a:ext>
            </a:extLst>
          </p:cNvPr>
          <p:cNvSpPr/>
          <p:nvPr/>
        </p:nvSpPr>
        <p:spPr>
          <a:xfrm>
            <a:off x="2378568" y="1405698"/>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Construcción –&gt; Programa</a:t>
            </a:r>
            <a:endParaRPr lang="es-CO" sz="1050" dirty="0">
              <a:solidFill>
                <a:schemeClr val="bg2"/>
              </a:solidFill>
            </a:endParaRPr>
          </a:p>
        </p:txBody>
      </p:sp>
      <p:sp>
        <p:nvSpPr>
          <p:cNvPr id="2" name="CuadroTexto 1">
            <a:extLst>
              <a:ext uri="{FF2B5EF4-FFF2-40B4-BE49-F238E27FC236}">
                <a16:creationId xmlns:a16="http://schemas.microsoft.com/office/drawing/2014/main" id="{DF7CA6C3-DD0F-7819-C855-0A539CCD42FB}"/>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3503A800-2E57-6705-1604-8335FCFF9083}"/>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6" name="Imagen 5">
            <a:extLst>
              <a:ext uri="{FF2B5EF4-FFF2-40B4-BE49-F238E27FC236}">
                <a16:creationId xmlns:a16="http://schemas.microsoft.com/office/drawing/2014/main" id="{985710C2-8EDA-F441-9FEC-AB0080A5E7D4}"/>
              </a:ext>
            </a:extLst>
          </p:cNvPr>
          <p:cNvPicPr>
            <a:picLocks noChangeAspect="1"/>
          </p:cNvPicPr>
          <p:nvPr/>
        </p:nvPicPr>
        <p:blipFill>
          <a:blip r:embed="rId3"/>
          <a:stretch>
            <a:fillRect/>
          </a:stretch>
        </p:blipFill>
        <p:spPr>
          <a:xfrm>
            <a:off x="1288664" y="1953219"/>
            <a:ext cx="5943220" cy="2801685"/>
          </a:xfrm>
          <a:prstGeom prst="rect">
            <a:avLst/>
          </a:prstGeom>
        </p:spPr>
      </p:pic>
    </p:spTree>
    <p:extLst>
      <p:ext uri="{BB962C8B-B14F-4D97-AF65-F5344CB8AC3E}">
        <p14:creationId xmlns:p14="http://schemas.microsoft.com/office/powerpoint/2010/main" val="15006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0" name="CuadroTexto 9">
            <a:extLst>
              <a:ext uri="{FF2B5EF4-FFF2-40B4-BE49-F238E27FC236}">
                <a16:creationId xmlns:a16="http://schemas.microsoft.com/office/drawing/2014/main" id="{809CE636-E249-AA81-CC00-BA102EE55ED9}"/>
              </a:ext>
            </a:extLst>
          </p:cNvPr>
          <p:cNvSpPr txBox="1"/>
          <p:nvPr/>
        </p:nvSpPr>
        <p:spPr>
          <a:xfrm>
            <a:off x="938432" y="1186587"/>
            <a:ext cx="7357737" cy="253916"/>
          </a:xfrm>
          <a:prstGeom prst="rect">
            <a:avLst/>
          </a:prstGeom>
          <a:noFill/>
        </p:spPr>
        <p:txBody>
          <a:bodyPr wrap="square" rtlCol="0">
            <a:spAutoFit/>
          </a:bodyPr>
          <a:lstStyle/>
          <a:p>
            <a:pPr algn="just"/>
            <a:r>
              <a:rPr lang="es-ES" sz="1050" b="1" dirty="0">
                <a:solidFill>
                  <a:srgbClr val="7030A0"/>
                </a:solidFill>
                <a:latin typeface="Ubuntu" panose="020B0504030602030204" pitchFamily="34" charset="0"/>
              </a:rPr>
              <a:t>Situaciones o problemas de manejo de información con varias condiciones, unas dentro de otras.</a:t>
            </a:r>
            <a:endParaRPr lang="es-CO" sz="1050" b="1" dirty="0">
              <a:solidFill>
                <a:srgbClr val="7030A0"/>
              </a:solidFill>
              <a:latin typeface="Ubuntu" panose="020B0504030602030204" pitchFamily="34" charset="0"/>
            </a:endParaRPr>
          </a:p>
        </p:txBody>
      </p:sp>
      <p:pic>
        <p:nvPicPr>
          <p:cNvPr id="11" name="Imagen 10">
            <a:extLst>
              <a:ext uri="{FF2B5EF4-FFF2-40B4-BE49-F238E27FC236}">
                <a16:creationId xmlns:a16="http://schemas.microsoft.com/office/drawing/2014/main" id="{70E08AAF-3F2C-FE43-8EE8-70EACB31CE5D}"/>
              </a:ext>
            </a:extLst>
          </p:cNvPr>
          <p:cNvPicPr>
            <a:picLocks noChangeAspect="1"/>
          </p:cNvPicPr>
          <p:nvPr/>
        </p:nvPicPr>
        <p:blipFill>
          <a:blip r:embed="rId2"/>
          <a:stretch>
            <a:fillRect/>
          </a:stretch>
        </p:blipFill>
        <p:spPr>
          <a:xfrm>
            <a:off x="2115537" y="1480112"/>
            <a:ext cx="4787957" cy="3362821"/>
          </a:xfrm>
          <a:prstGeom prst="rect">
            <a:avLst/>
          </a:prstGeom>
        </p:spPr>
      </p:pic>
      <p:sp>
        <p:nvSpPr>
          <p:cNvPr id="2" name="CuadroTexto 1">
            <a:extLst>
              <a:ext uri="{FF2B5EF4-FFF2-40B4-BE49-F238E27FC236}">
                <a16:creationId xmlns:a16="http://schemas.microsoft.com/office/drawing/2014/main" id="{24361733-92F2-03B7-1B84-9EBD48655F5B}"/>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4F940FF5-A34B-EC76-5421-05B2855A0192}"/>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88923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2" name="CuadroTexto 11">
            <a:extLst>
              <a:ext uri="{FF2B5EF4-FFF2-40B4-BE49-F238E27FC236}">
                <a16:creationId xmlns:a16="http://schemas.microsoft.com/office/drawing/2014/main" id="{4453CFFF-0798-A726-9E93-9EA25C90E5E2}"/>
              </a:ext>
            </a:extLst>
          </p:cNvPr>
          <p:cNvSpPr txBox="1"/>
          <p:nvPr/>
        </p:nvSpPr>
        <p:spPr>
          <a:xfrm>
            <a:off x="1502825" y="1233492"/>
            <a:ext cx="7179101" cy="3693319"/>
          </a:xfrm>
          <a:prstGeom prst="rect">
            <a:avLst/>
          </a:prstGeom>
          <a:noFill/>
        </p:spPr>
        <p:txBody>
          <a:bodyPr wrap="square" rtlCol="0">
            <a:spAutoFit/>
          </a:bodyPr>
          <a:lstStyle/>
          <a:p>
            <a:pPr algn="just"/>
            <a:r>
              <a:rPr lang="es-ES" sz="1800" b="1" dirty="0">
                <a:solidFill>
                  <a:schemeClr val="accent1">
                    <a:lumMod val="50000"/>
                  </a:schemeClr>
                </a:solidFill>
                <a:latin typeface="Ubuntu" panose="020B0504030602030204" pitchFamily="34" charset="0"/>
              </a:rPr>
              <a:t>Dado el nombre del estudiante y la calificación cuantitativa  de una evaluación (0-100), se pide hallar la calificación cualitativa, de acuerdo a la siguiente información</a:t>
            </a:r>
          </a:p>
          <a:p>
            <a:pPr algn="just"/>
            <a:endParaRPr lang="es-ES" sz="1800" b="1" dirty="0">
              <a:solidFill>
                <a:schemeClr val="accent1">
                  <a:lumMod val="50000"/>
                </a:schemeClr>
              </a:solidFill>
              <a:latin typeface="Ubuntu" panose="020B0504030602030204" pitchFamily="34" charset="0"/>
            </a:endParaRPr>
          </a:p>
          <a:p>
            <a:pPr algn="just"/>
            <a:r>
              <a:rPr lang="es-ES" sz="1800" b="1" dirty="0">
                <a:solidFill>
                  <a:schemeClr val="accent1">
                    <a:lumMod val="50000"/>
                  </a:schemeClr>
                </a:solidFill>
                <a:latin typeface="Ubuntu" panose="020B0504030602030204" pitchFamily="34" charset="0"/>
              </a:rPr>
              <a:t>Rango Evaluación          Evaluación cualitativa</a:t>
            </a:r>
          </a:p>
          <a:p>
            <a:pPr algn="just"/>
            <a:r>
              <a:rPr lang="es-ES" sz="1800" b="1" dirty="0">
                <a:solidFill>
                  <a:schemeClr val="accent1">
                    <a:lumMod val="50000"/>
                  </a:schemeClr>
                </a:solidFill>
                <a:latin typeface="Ubuntu" panose="020B0504030602030204" pitchFamily="34" charset="0"/>
              </a:rPr>
              <a:t>      0   - 59                                           D</a:t>
            </a:r>
          </a:p>
          <a:p>
            <a:pPr algn="just"/>
            <a:r>
              <a:rPr lang="es-ES" sz="1800" b="1" dirty="0">
                <a:solidFill>
                  <a:schemeClr val="accent1">
                    <a:lumMod val="50000"/>
                  </a:schemeClr>
                </a:solidFill>
                <a:latin typeface="Ubuntu" panose="020B0504030602030204" pitchFamily="34" charset="0"/>
              </a:rPr>
              <a:t>      60 - 79                                           C                 </a:t>
            </a:r>
          </a:p>
          <a:p>
            <a:pPr algn="just"/>
            <a:r>
              <a:rPr lang="es-ES" sz="1800" b="1" dirty="0">
                <a:solidFill>
                  <a:schemeClr val="accent1">
                    <a:lumMod val="50000"/>
                  </a:schemeClr>
                </a:solidFill>
                <a:latin typeface="Ubuntu" panose="020B0504030602030204" pitchFamily="34" charset="0"/>
              </a:rPr>
              <a:t>      80 - 89                                           B</a:t>
            </a:r>
          </a:p>
          <a:p>
            <a:pPr algn="just"/>
            <a:r>
              <a:rPr lang="es-ES" sz="1800" b="1" dirty="0">
                <a:solidFill>
                  <a:schemeClr val="accent1">
                    <a:lumMod val="50000"/>
                  </a:schemeClr>
                </a:solidFill>
                <a:latin typeface="Ubuntu" panose="020B0504030602030204" pitchFamily="34" charset="0"/>
              </a:rPr>
              <a:t>      90 - 100                                         A</a:t>
            </a:r>
          </a:p>
          <a:p>
            <a:pPr algn="just"/>
            <a:r>
              <a:rPr lang="es-ES" sz="1800" b="1" dirty="0">
                <a:solidFill>
                  <a:schemeClr val="accent1">
                    <a:lumMod val="50000"/>
                  </a:schemeClr>
                </a:solidFill>
                <a:latin typeface="Ubuntu" panose="020B0504030602030204" pitchFamily="34" charset="0"/>
              </a:rPr>
              <a:t>      </a:t>
            </a:r>
          </a:p>
          <a:p>
            <a:pPr algn="just"/>
            <a:r>
              <a:rPr lang="es-ES" sz="1800" b="1" dirty="0">
                <a:solidFill>
                  <a:schemeClr val="accent1">
                    <a:lumMod val="50000"/>
                  </a:schemeClr>
                </a:solidFill>
                <a:latin typeface="Ubuntu" panose="020B0504030602030204" pitchFamily="34" charset="0"/>
              </a:rPr>
              <a:t>Se pide visualizar, nombre, calificación</a:t>
            </a:r>
          </a:p>
          <a:p>
            <a:pPr algn="just"/>
            <a:r>
              <a:rPr lang="es-ES" sz="1800" b="1" dirty="0">
                <a:solidFill>
                  <a:schemeClr val="accent1">
                    <a:lumMod val="50000"/>
                  </a:schemeClr>
                </a:solidFill>
                <a:latin typeface="Ubuntu" panose="020B0504030602030204" pitchFamily="34" charset="0"/>
              </a:rPr>
              <a:t>cuantitativa y cualitativa.</a:t>
            </a:r>
          </a:p>
          <a:p>
            <a:pPr algn="just"/>
            <a:endParaRPr lang="es-CO" sz="1800" b="1" dirty="0">
              <a:solidFill>
                <a:schemeClr val="accent1">
                  <a:lumMod val="50000"/>
                </a:schemeClr>
              </a:solidFill>
              <a:latin typeface="Ubuntu" panose="020B0504030602030204" pitchFamily="34" charset="0"/>
            </a:endParaRPr>
          </a:p>
        </p:txBody>
      </p:sp>
      <p:pic>
        <p:nvPicPr>
          <p:cNvPr id="13" name="Imagen 12" descr="Imagen que contiene tabla&#10;&#10;Descripción generada automáticamente">
            <a:extLst>
              <a:ext uri="{FF2B5EF4-FFF2-40B4-BE49-F238E27FC236}">
                <a16:creationId xmlns:a16="http://schemas.microsoft.com/office/drawing/2014/main" id="{25DD8005-394B-F845-0445-D99F3E8E6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57" y="2187605"/>
            <a:ext cx="987798" cy="1108752"/>
          </a:xfrm>
          <a:prstGeom prst="rect">
            <a:avLst/>
          </a:prstGeom>
        </p:spPr>
      </p:pic>
      <p:sp>
        <p:nvSpPr>
          <p:cNvPr id="2" name="CuadroTexto 1">
            <a:extLst>
              <a:ext uri="{FF2B5EF4-FFF2-40B4-BE49-F238E27FC236}">
                <a16:creationId xmlns:a16="http://schemas.microsoft.com/office/drawing/2014/main" id="{524913C3-43C6-D94E-4FB9-E70870A33E94}"/>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1F7B1328-FE28-96F9-46B5-D6E0DB5C8FF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01495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grpSp>
        <p:nvGrpSpPr>
          <p:cNvPr id="1433" name="Google Shape;1433;p40"/>
          <p:cNvGrpSpPr/>
          <p:nvPr/>
        </p:nvGrpSpPr>
        <p:grpSpPr>
          <a:xfrm rot="1081312" flipH="1">
            <a:off x="2291600" y="1747084"/>
            <a:ext cx="4038284" cy="2140991"/>
            <a:chOff x="2894499" y="1996162"/>
            <a:chExt cx="4038023" cy="2140852"/>
          </a:xfrm>
        </p:grpSpPr>
        <p:sp>
          <p:nvSpPr>
            <p:cNvPr id="1434" name="Google Shape;1434;p40"/>
            <p:cNvSpPr/>
            <p:nvPr/>
          </p:nvSpPr>
          <p:spPr>
            <a:xfrm>
              <a:off x="3695890" y="2171152"/>
              <a:ext cx="213186" cy="250231"/>
            </a:xfrm>
            <a:custGeom>
              <a:avLst/>
              <a:gdLst/>
              <a:ahLst/>
              <a:cxnLst/>
              <a:rect l="l" t="t" r="r" b="b"/>
              <a:pathLst>
                <a:path w="11728" h="13732" extrusionOk="0">
                  <a:moveTo>
                    <a:pt x="10763" y="0"/>
                  </a:moveTo>
                  <a:cubicBezTo>
                    <a:pt x="10540" y="334"/>
                    <a:pt x="10280" y="631"/>
                    <a:pt x="10132" y="854"/>
                  </a:cubicBezTo>
                  <a:cubicBezTo>
                    <a:pt x="9130" y="2116"/>
                    <a:pt x="8054" y="3340"/>
                    <a:pt x="6940" y="4528"/>
                  </a:cubicBezTo>
                  <a:cubicBezTo>
                    <a:pt x="4825" y="6754"/>
                    <a:pt x="2598" y="9278"/>
                    <a:pt x="1" y="11022"/>
                  </a:cubicBezTo>
                  <a:cubicBezTo>
                    <a:pt x="854" y="11913"/>
                    <a:pt x="1782" y="12840"/>
                    <a:pt x="2710" y="13731"/>
                  </a:cubicBezTo>
                  <a:lnTo>
                    <a:pt x="2747" y="13694"/>
                  </a:lnTo>
                  <a:cubicBezTo>
                    <a:pt x="5122" y="11801"/>
                    <a:pt x="7349" y="9723"/>
                    <a:pt x="9353" y="7459"/>
                  </a:cubicBezTo>
                  <a:cubicBezTo>
                    <a:pt x="10763" y="5864"/>
                    <a:pt x="11728" y="4454"/>
                    <a:pt x="11319" y="2227"/>
                  </a:cubicBezTo>
                  <a:cubicBezTo>
                    <a:pt x="11171" y="1485"/>
                    <a:pt x="10985" y="742"/>
                    <a:pt x="10763"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5" name="Google Shape;1435;p40"/>
            <p:cNvSpPr/>
            <p:nvPr/>
          </p:nvSpPr>
          <p:spPr>
            <a:xfrm>
              <a:off x="2959265" y="2728378"/>
              <a:ext cx="273208" cy="176521"/>
            </a:xfrm>
            <a:custGeom>
              <a:avLst/>
              <a:gdLst/>
              <a:ahLst/>
              <a:cxnLst/>
              <a:rect l="l" t="t" r="r" b="b"/>
              <a:pathLst>
                <a:path w="15030" h="9687" extrusionOk="0">
                  <a:moveTo>
                    <a:pt x="15030" y="0"/>
                  </a:moveTo>
                  <a:lnTo>
                    <a:pt x="14585" y="297"/>
                  </a:lnTo>
                  <a:cubicBezTo>
                    <a:pt x="11542" y="1967"/>
                    <a:pt x="8424" y="3526"/>
                    <a:pt x="5307" y="5010"/>
                  </a:cubicBezTo>
                  <a:cubicBezTo>
                    <a:pt x="3934" y="5604"/>
                    <a:pt x="1782" y="7014"/>
                    <a:pt x="0" y="7311"/>
                  </a:cubicBezTo>
                  <a:cubicBezTo>
                    <a:pt x="550" y="8118"/>
                    <a:pt x="1645" y="9686"/>
                    <a:pt x="2028" y="9686"/>
                  </a:cubicBezTo>
                  <a:cubicBezTo>
                    <a:pt x="2033" y="9686"/>
                    <a:pt x="2037" y="9686"/>
                    <a:pt x="2041" y="9686"/>
                  </a:cubicBezTo>
                  <a:cubicBezTo>
                    <a:pt x="3229" y="9537"/>
                    <a:pt x="4528" y="8907"/>
                    <a:pt x="5604" y="8424"/>
                  </a:cubicBezTo>
                  <a:cubicBezTo>
                    <a:pt x="7274" y="7756"/>
                    <a:pt x="8944" y="7088"/>
                    <a:pt x="10540" y="6272"/>
                  </a:cubicBezTo>
                  <a:cubicBezTo>
                    <a:pt x="11876" y="5604"/>
                    <a:pt x="13694" y="5084"/>
                    <a:pt x="14844" y="4194"/>
                  </a:cubicBezTo>
                  <a:lnTo>
                    <a:pt x="14881" y="4156"/>
                  </a:lnTo>
                  <a:cubicBezTo>
                    <a:pt x="14881" y="3266"/>
                    <a:pt x="14919" y="2412"/>
                    <a:pt x="14993" y="1522"/>
                  </a:cubicBezTo>
                  <a:cubicBezTo>
                    <a:pt x="15030" y="1039"/>
                    <a:pt x="15030" y="520"/>
                    <a:pt x="15030"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6" name="Google Shape;1436;p40"/>
            <p:cNvSpPr/>
            <p:nvPr/>
          </p:nvSpPr>
          <p:spPr>
            <a:xfrm>
              <a:off x="3247978" y="2733772"/>
              <a:ext cx="831766" cy="574155"/>
            </a:xfrm>
            <a:custGeom>
              <a:avLst/>
              <a:gdLst/>
              <a:ahLst/>
              <a:cxnLst/>
              <a:rect l="l" t="t" r="r" b="b"/>
              <a:pathLst>
                <a:path w="45758" h="31508" extrusionOk="0">
                  <a:moveTo>
                    <a:pt x="186" y="1"/>
                  </a:moveTo>
                  <a:cubicBezTo>
                    <a:pt x="149" y="483"/>
                    <a:pt x="149" y="966"/>
                    <a:pt x="186" y="1485"/>
                  </a:cubicBezTo>
                  <a:cubicBezTo>
                    <a:pt x="297" y="2302"/>
                    <a:pt x="0" y="3155"/>
                    <a:pt x="112" y="4009"/>
                  </a:cubicBezTo>
                  <a:cubicBezTo>
                    <a:pt x="112" y="4083"/>
                    <a:pt x="112" y="4194"/>
                    <a:pt x="38" y="4306"/>
                  </a:cubicBezTo>
                  <a:cubicBezTo>
                    <a:pt x="75" y="4343"/>
                    <a:pt x="112" y="4380"/>
                    <a:pt x="149" y="4417"/>
                  </a:cubicBezTo>
                  <a:cubicBezTo>
                    <a:pt x="1708" y="6495"/>
                    <a:pt x="3897" y="8054"/>
                    <a:pt x="5827" y="9798"/>
                  </a:cubicBezTo>
                  <a:cubicBezTo>
                    <a:pt x="7608" y="11431"/>
                    <a:pt x="9278" y="13101"/>
                    <a:pt x="11096" y="14622"/>
                  </a:cubicBezTo>
                  <a:cubicBezTo>
                    <a:pt x="14993" y="17888"/>
                    <a:pt x="19075" y="20671"/>
                    <a:pt x="23269" y="23529"/>
                  </a:cubicBezTo>
                  <a:cubicBezTo>
                    <a:pt x="27054" y="26089"/>
                    <a:pt x="31025" y="28576"/>
                    <a:pt x="35404" y="29875"/>
                  </a:cubicBezTo>
                  <a:cubicBezTo>
                    <a:pt x="38781" y="30840"/>
                    <a:pt x="42269" y="31396"/>
                    <a:pt x="45758" y="31508"/>
                  </a:cubicBezTo>
                  <a:cubicBezTo>
                    <a:pt x="45609" y="30320"/>
                    <a:pt x="45164" y="28687"/>
                    <a:pt x="45238" y="27351"/>
                  </a:cubicBezTo>
                  <a:cubicBezTo>
                    <a:pt x="41045" y="26646"/>
                    <a:pt x="36962" y="25459"/>
                    <a:pt x="33066" y="23789"/>
                  </a:cubicBezTo>
                  <a:cubicBezTo>
                    <a:pt x="28538" y="21748"/>
                    <a:pt x="24196" y="19224"/>
                    <a:pt x="20151" y="16367"/>
                  </a:cubicBezTo>
                  <a:cubicBezTo>
                    <a:pt x="13472" y="11691"/>
                    <a:pt x="7126" y="6532"/>
                    <a:pt x="1225" y="966"/>
                  </a:cubicBezTo>
                  <a:lnTo>
                    <a:pt x="186"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7" name="Google Shape;1437;p40"/>
            <p:cNvSpPr/>
            <p:nvPr/>
          </p:nvSpPr>
          <p:spPr>
            <a:xfrm>
              <a:off x="4089178" y="3234636"/>
              <a:ext cx="983548" cy="79523"/>
            </a:xfrm>
            <a:custGeom>
              <a:avLst/>
              <a:gdLst/>
              <a:ahLst/>
              <a:cxnLst/>
              <a:rect l="l" t="t" r="r" b="b"/>
              <a:pathLst>
                <a:path w="54108" h="4364" extrusionOk="0">
                  <a:moveTo>
                    <a:pt x="44743" y="0"/>
                  </a:moveTo>
                  <a:cubicBezTo>
                    <a:pt x="39702" y="0"/>
                    <a:pt x="34661" y="215"/>
                    <a:pt x="29651" y="645"/>
                  </a:cubicBezTo>
                  <a:cubicBezTo>
                    <a:pt x="25147" y="1031"/>
                    <a:pt x="20624" y="1280"/>
                    <a:pt x="16105" y="1280"/>
                  </a:cubicBezTo>
                  <a:cubicBezTo>
                    <a:pt x="11504" y="1280"/>
                    <a:pt x="6907" y="1021"/>
                    <a:pt x="2338" y="385"/>
                  </a:cubicBezTo>
                  <a:cubicBezTo>
                    <a:pt x="1596" y="273"/>
                    <a:pt x="817" y="162"/>
                    <a:pt x="74" y="51"/>
                  </a:cubicBezTo>
                  <a:lnTo>
                    <a:pt x="74" y="51"/>
                  </a:lnTo>
                  <a:cubicBezTo>
                    <a:pt x="0" y="1350"/>
                    <a:pt x="445" y="2871"/>
                    <a:pt x="594" y="4096"/>
                  </a:cubicBezTo>
                  <a:cubicBezTo>
                    <a:pt x="1299" y="4096"/>
                    <a:pt x="2004" y="4133"/>
                    <a:pt x="2709" y="4133"/>
                  </a:cubicBezTo>
                  <a:cubicBezTo>
                    <a:pt x="6668" y="4191"/>
                    <a:pt x="10581" y="4363"/>
                    <a:pt x="14520" y="4363"/>
                  </a:cubicBezTo>
                  <a:cubicBezTo>
                    <a:pt x="15603" y="4363"/>
                    <a:pt x="16688" y="4350"/>
                    <a:pt x="17776" y="4318"/>
                  </a:cubicBezTo>
                  <a:cubicBezTo>
                    <a:pt x="22526" y="4207"/>
                    <a:pt x="27239" y="3836"/>
                    <a:pt x="31989" y="3725"/>
                  </a:cubicBezTo>
                  <a:cubicBezTo>
                    <a:pt x="37337" y="3609"/>
                    <a:pt x="42707" y="3358"/>
                    <a:pt x="48064" y="3358"/>
                  </a:cubicBezTo>
                  <a:cubicBezTo>
                    <a:pt x="49585" y="3358"/>
                    <a:pt x="51105" y="3379"/>
                    <a:pt x="52623" y="3428"/>
                  </a:cubicBezTo>
                  <a:lnTo>
                    <a:pt x="54107" y="3502"/>
                  </a:lnTo>
                  <a:cubicBezTo>
                    <a:pt x="53625" y="2426"/>
                    <a:pt x="53328" y="1313"/>
                    <a:pt x="53142" y="199"/>
                  </a:cubicBezTo>
                  <a:cubicBezTo>
                    <a:pt x="50346" y="67"/>
                    <a:pt x="47544" y="0"/>
                    <a:pt x="44743"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8" name="Google Shape;1438;p40"/>
            <p:cNvSpPr/>
            <p:nvPr/>
          </p:nvSpPr>
          <p:spPr>
            <a:xfrm>
              <a:off x="5076071" y="3239611"/>
              <a:ext cx="862795" cy="311769"/>
            </a:xfrm>
            <a:custGeom>
              <a:avLst/>
              <a:gdLst/>
              <a:ahLst/>
              <a:cxnLst/>
              <a:rect l="l" t="t" r="r" b="b"/>
              <a:pathLst>
                <a:path w="47465" h="17109" extrusionOk="0">
                  <a:moveTo>
                    <a:pt x="1" y="0"/>
                  </a:moveTo>
                  <a:cubicBezTo>
                    <a:pt x="223" y="1114"/>
                    <a:pt x="557" y="2227"/>
                    <a:pt x="1003" y="3303"/>
                  </a:cubicBezTo>
                  <a:cubicBezTo>
                    <a:pt x="9798" y="3823"/>
                    <a:pt x="18222" y="5715"/>
                    <a:pt x="26720" y="8313"/>
                  </a:cubicBezTo>
                  <a:cubicBezTo>
                    <a:pt x="31990" y="9872"/>
                    <a:pt x="37222" y="11653"/>
                    <a:pt x="42121" y="14065"/>
                  </a:cubicBezTo>
                  <a:cubicBezTo>
                    <a:pt x="43976" y="14956"/>
                    <a:pt x="45758" y="15995"/>
                    <a:pt x="47465" y="17108"/>
                  </a:cubicBezTo>
                  <a:cubicBezTo>
                    <a:pt x="47168" y="15290"/>
                    <a:pt x="46908" y="13471"/>
                    <a:pt x="46611" y="11653"/>
                  </a:cubicBezTo>
                  <a:cubicBezTo>
                    <a:pt x="40748" y="8424"/>
                    <a:pt x="34513" y="5901"/>
                    <a:pt x="28056" y="4231"/>
                  </a:cubicBezTo>
                  <a:cubicBezTo>
                    <a:pt x="18853" y="1893"/>
                    <a:pt x="9464" y="483"/>
                    <a:pt x="1" y="0"/>
                  </a:cubicBezTo>
                  <a:close/>
                </a:path>
              </a:pathLst>
            </a:custGeom>
            <a:solidFill>
              <a:srgbClr val="3D3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9" name="Google Shape;1439;p40"/>
            <p:cNvSpPr/>
            <p:nvPr/>
          </p:nvSpPr>
          <p:spPr>
            <a:xfrm>
              <a:off x="5944919" y="3464130"/>
              <a:ext cx="939704" cy="672884"/>
            </a:xfrm>
            <a:custGeom>
              <a:avLst/>
              <a:gdLst/>
              <a:ahLst/>
              <a:cxnLst/>
              <a:rect l="l" t="t" r="r" b="b"/>
              <a:pathLst>
                <a:path w="51696" h="36926" extrusionOk="0">
                  <a:moveTo>
                    <a:pt x="1" y="0"/>
                  </a:moveTo>
                  <a:cubicBezTo>
                    <a:pt x="75" y="297"/>
                    <a:pt x="112" y="631"/>
                    <a:pt x="149" y="928"/>
                  </a:cubicBezTo>
                  <a:cubicBezTo>
                    <a:pt x="372" y="2338"/>
                    <a:pt x="595" y="3748"/>
                    <a:pt x="817" y="5158"/>
                  </a:cubicBezTo>
                  <a:cubicBezTo>
                    <a:pt x="854" y="5270"/>
                    <a:pt x="817" y="5418"/>
                    <a:pt x="743" y="5529"/>
                  </a:cubicBezTo>
                  <a:cubicBezTo>
                    <a:pt x="3563" y="7459"/>
                    <a:pt x="6235" y="9649"/>
                    <a:pt x="8722" y="12024"/>
                  </a:cubicBezTo>
                  <a:cubicBezTo>
                    <a:pt x="15550" y="18444"/>
                    <a:pt x="21339" y="26088"/>
                    <a:pt x="28502" y="32175"/>
                  </a:cubicBezTo>
                  <a:cubicBezTo>
                    <a:pt x="32247" y="35222"/>
                    <a:pt x="36936" y="36925"/>
                    <a:pt x="41743" y="36925"/>
                  </a:cubicBezTo>
                  <a:cubicBezTo>
                    <a:pt x="41795" y="36925"/>
                    <a:pt x="41847" y="36925"/>
                    <a:pt x="41898" y="36925"/>
                  </a:cubicBezTo>
                  <a:cubicBezTo>
                    <a:pt x="45201" y="36925"/>
                    <a:pt x="49617" y="36331"/>
                    <a:pt x="51696" y="33548"/>
                  </a:cubicBezTo>
                  <a:lnTo>
                    <a:pt x="51696" y="33548"/>
                  </a:lnTo>
                  <a:cubicBezTo>
                    <a:pt x="49914" y="34475"/>
                    <a:pt x="47613" y="34772"/>
                    <a:pt x="45795" y="34772"/>
                  </a:cubicBezTo>
                  <a:cubicBezTo>
                    <a:pt x="37928" y="34698"/>
                    <a:pt x="31470" y="29466"/>
                    <a:pt x="26052" y="24233"/>
                  </a:cubicBezTo>
                  <a:cubicBezTo>
                    <a:pt x="18482" y="16885"/>
                    <a:pt x="12359" y="8053"/>
                    <a:pt x="3489" y="2152"/>
                  </a:cubicBezTo>
                  <a:cubicBezTo>
                    <a:pt x="2339" y="1410"/>
                    <a:pt x="1188" y="705"/>
                    <a:pt x="1"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1440" name="Google Shape;1440;p40"/>
            <p:cNvGrpSpPr/>
            <p:nvPr/>
          </p:nvGrpSpPr>
          <p:grpSpPr>
            <a:xfrm>
              <a:off x="2894499" y="1996162"/>
              <a:ext cx="4038023" cy="2122502"/>
              <a:chOff x="2894499" y="1996162"/>
              <a:chExt cx="4038023" cy="2122502"/>
            </a:xfrm>
          </p:grpSpPr>
          <p:sp>
            <p:nvSpPr>
              <p:cNvPr id="1441" name="Google Shape;1441;p40"/>
              <p:cNvSpPr/>
              <p:nvPr/>
            </p:nvSpPr>
            <p:spPr>
              <a:xfrm>
                <a:off x="2894499" y="1996162"/>
                <a:ext cx="4038023" cy="2122502"/>
              </a:xfrm>
              <a:custGeom>
                <a:avLst/>
                <a:gdLst/>
                <a:ahLst/>
                <a:cxnLst/>
                <a:rect l="l" t="t" r="r" b="b"/>
                <a:pathLst>
                  <a:path w="222144" h="116477" extrusionOk="0">
                    <a:moveTo>
                      <a:pt x="54219" y="7525"/>
                    </a:moveTo>
                    <a:cubicBezTo>
                      <a:pt x="54479" y="8267"/>
                      <a:pt x="54664" y="9010"/>
                      <a:pt x="54813" y="9752"/>
                    </a:cubicBezTo>
                    <a:cubicBezTo>
                      <a:pt x="55221" y="11978"/>
                      <a:pt x="54256" y="13426"/>
                      <a:pt x="52846" y="14984"/>
                    </a:cubicBezTo>
                    <a:cubicBezTo>
                      <a:pt x="50805" y="17248"/>
                      <a:pt x="48615" y="19363"/>
                      <a:pt x="46203" y="21219"/>
                    </a:cubicBezTo>
                    <a:lnTo>
                      <a:pt x="46166" y="21256"/>
                    </a:lnTo>
                    <a:cubicBezTo>
                      <a:pt x="45238" y="20365"/>
                      <a:pt x="44310" y="19475"/>
                      <a:pt x="43457" y="18547"/>
                    </a:cubicBezTo>
                    <a:cubicBezTo>
                      <a:pt x="46092" y="16803"/>
                      <a:pt x="48318" y="14316"/>
                      <a:pt x="50434" y="12053"/>
                    </a:cubicBezTo>
                    <a:cubicBezTo>
                      <a:pt x="51547" y="10902"/>
                      <a:pt x="52623" y="9678"/>
                      <a:pt x="53588" y="8379"/>
                    </a:cubicBezTo>
                    <a:cubicBezTo>
                      <a:pt x="53774" y="8156"/>
                      <a:pt x="54033" y="7859"/>
                      <a:pt x="54219" y="7525"/>
                    </a:cubicBezTo>
                    <a:close/>
                    <a:moveTo>
                      <a:pt x="18036" y="38104"/>
                    </a:moveTo>
                    <a:cubicBezTo>
                      <a:pt x="18036" y="38623"/>
                      <a:pt x="18036" y="39143"/>
                      <a:pt x="17999" y="39625"/>
                    </a:cubicBezTo>
                    <a:cubicBezTo>
                      <a:pt x="17888" y="40479"/>
                      <a:pt x="17851" y="41370"/>
                      <a:pt x="17888" y="42260"/>
                    </a:cubicBezTo>
                    <a:lnTo>
                      <a:pt x="17814" y="42260"/>
                    </a:lnTo>
                    <a:cubicBezTo>
                      <a:pt x="16700" y="43188"/>
                      <a:pt x="14845" y="43708"/>
                      <a:pt x="13509" y="44376"/>
                    </a:cubicBezTo>
                    <a:cubicBezTo>
                      <a:pt x="11913" y="45192"/>
                      <a:pt x="10243" y="45860"/>
                      <a:pt x="8610" y="46528"/>
                    </a:cubicBezTo>
                    <a:cubicBezTo>
                      <a:pt x="7497" y="47010"/>
                      <a:pt x="6198" y="47678"/>
                      <a:pt x="5011" y="47790"/>
                    </a:cubicBezTo>
                    <a:cubicBezTo>
                      <a:pt x="5006" y="47790"/>
                      <a:pt x="5002" y="47790"/>
                      <a:pt x="4997" y="47790"/>
                    </a:cubicBezTo>
                    <a:cubicBezTo>
                      <a:pt x="4613" y="47790"/>
                      <a:pt x="3520" y="46258"/>
                      <a:pt x="2969" y="45415"/>
                    </a:cubicBezTo>
                    <a:cubicBezTo>
                      <a:pt x="4751" y="45118"/>
                      <a:pt x="6903" y="43708"/>
                      <a:pt x="8276" y="43077"/>
                    </a:cubicBezTo>
                    <a:cubicBezTo>
                      <a:pt x="11431" y="41629"/>
                      <a:pt x="14511" y="40071"/>
                      <a:pt x="17554" y="38401"/>
                    </a:cubicBezTo>
                    <a:cubicBezTo>
                      <a:pt x="17702" y="38289"/>
                      <a:pt x="17851" y="38215"/>
                      <a:pt x="18036" y="38104"/>
                    </a:cubicBezTo>
                    <a:close/>
                    <a:moveTo>
                      <a:pt x="5991" y="1086"/>
                    </a:moveTo>
                    <a:cubicBezTo>
                      <a:pt x="10762" y="1086"/>
                      <a:pt x="15611" y="2157"/>
                      <a:pt x="20300" y="2812"/>
                    </a:cubicBezTo>
                    <a:cubicBezTo>
                      <a:pt x="24679" y="3406"/>
                      <a:pt x="29095" y="3777"/>
                      <a:pt x="33511" y="4185"/>
                    </a:cubicBezTo>
                    <a:cubicBezTo>
                      <a:pt x="37408" y="4519"/>
                      <a:pt x="41304" y="4853"/>
                      <a:pt x="45201" y="5261"/>
                    </a:cubicBezTo>
                    <a:cubicBezTo>
                      <a:pt x="47947" y="5521"/>
                      <a:pt x="50842" y="5632"/>
                      <a:pt x="53477" y="6486"/>
                    </a:cubicBezTo>
                    <a:lnTo>
                      <a:pt x="53625" y="6486"/>
                    </a:lnTo>
                    <a:cubicBezTo>
                      <a:pt x="53588" y="6560"/>
                      <a:pt x="53514" y="6634"/>
                      <a:pt x="53477" y="6709"/>
                    </a:cubicBezTo>
                    <a:cubicBezTo>
                      <a:pt x="53217" y="7154"/>
                      <a:pt x="52920" y="7599"/>
                      <a:pt x="52549" y="8045"/>
                    </a:cubicBezTo>
                    <a:cubicBezTo>
                      <a:pt x="51584" y="9306"/>
                      <a:pt x="50471" y="10494"/>
                      <a:pt x="49357" y="11681"/>
                    </a:cubicBezTo>
                    <a:cubicBezTo>
                      <a:pt x="47242" y="13908"/>
                      <a:pt x="44978" y="16432"/>
                      <a:pt x="42381" y="18027"/>
                    </a:cubicBezTo>
                    <a:cubicBezTo>
                      <a:pt x="42084" y="18176"/>
                      <a:pt x="42047" y="18584"/>
                      <a:pt x="42269" y="18844"/>
                    </a:cubicBezTo>
                    <a:cubicBezTo>
                      <a:pt x="44607" y="21367"/>
                      <a:pt x="47168" y="23668"/>
                      <a:pt x="49877" y="25783"/>
                    </a:cubicBezTo>
                    <a:cubicBezTo>
                      <a:pt x="54627" y="29420"/>
                      <a:pt x="60082" y="31053"/>
                      <a:pt x="65909" y="32166"/>
                    </a:cubicBezTo>
                    <a:cubicBezTo>
                      <a:pt x="71475" y="33205"/>
                      <a:pt x="77042" y="33910"/>
                      <a:pt x="82608" y="34504"/>
                    </a:cubicBezTo>
                    <a:cubicBezTo>
                      <a:pt x="80938" y="37176"/>
                      <a:pt x="79268" y="39848"/>
                      <a:pt x="77636" y="42483"/>
                    </a:cubicBezTo>
                    <a:cubicBezTo>
                      <a:pt x="76930" y="43596"/>
                      <a:pt x="76262" y="45452"/>
                      <a:pt x="74889" y="45749"/>
                    </a:cubicBezTo>
                    <a:cubicBezTo>
                      <a:pt x="74216" y="45891"/>
                      <a:pt x="73521" y="45939"/>
                      <a:pt x="72816" y="45939"/>
                    </a:cubicBezTo>
                    <a:cubicBezTo>
                      <a:pt x="71502" y="45939"/>
                      <a:pt x="70158" y="45773"/>
                      <a:pt x="68877" y="45749"/>
                    </a:cubicBezTo>
                    <a:cubicBezTo>
                      <a:pt x="68506" y="45749"/>
                      <a:pt x="68172" y="46194"/>
                      <a:pt x="68395" y="46528"/>
                    </a:cubicBezTo>
                    <a:cubicBezTo>
                      <a:pt x="69174" y="47567"/>
                      <a:pt x="69879" y="48643"/>
                      <a:pt x="70510" y="49757"/>
                    </a:cubicBezTo>
                    <a:cubicBezTo>
                      <a:pt x="70881" y="50425"/>
                      <a:pt x="71215" y="51130"/>
                      <a:pt x="71512" y="51835"/>
                    </a:cubicBezTo>
                    <a:cubicBezTo>
                      <a:pt x="71883" y="52688"/>
                      <a:pt x="71438" y="53022"/>
                      <a:pt x="70993" y="53764"/>
                    </a:cubicBezTo>
                    <a:cubicBezTo>
                      <a:pt x="69731" y="55805"/>
                      <a:pt x="68581" y="57921"/>
                      <a:pt x="67282" y="59999"/>
                    </a:cubicBezTo>
                    <a:cubicBezTo>
                      <a:pt x="66354" y="61446"/>
                      <a:pt x="65426" y="62894"/>
                      <a:pt x="64461" y="64341"/>
                    </a:cubicBezTo>
                    <a:cubicBezTo>
                      <a:pt x="64387" y="64452"/>
                      <a:pt x="64313" y="64564"/>
                      <a:pt x="64276" y="64712"/>
                    </a:cubicBezTo>
                    <a:cubicBezTo>
                      <a:pt x="61901" y="64304"/>
                      <a:pt x="59563" y="63747"/>
                      <a:pt x="57262" y="63079"/>
                    </a:cubicBezTo>
                    <a:cubicBezTo>
                      <a:pt x="47725" y="60259"/>
                      <a:pt x="39226" y="54024"/>
                      <a:pt x="31544" y="47901"/>
                    </a:cubicBezTo>
                    <a:cubicBezTo>
                      <a:pt x="27128" y="44450"/>
                      <a:pt x="22935" y="40739"/>
                      <a:pt x="18927" y="36842"/>
                    </a:cubicBezTo>
                    <a:cubicBezTo>
                      <a:pt x="18803" y="36743"/>
                      <a:pt x="18663" y="36677"/>
                      <a:pt x="18528" y="36677"/>
                    </a:cubicBezTo>
                    <a:cubicBezTo>
                      <a:pt x="18461" y="36677"/>
                      <a:pt x="18395" y="36694"/>
                      <a:pt x="18333" y="36731"/>
                    </a:cubicBezTo>
                    <a:cubicBezTo>
                      <a:pt x="18259" y="36731"/>
                      <a:pt x="18185" y="36768"/>
                      <a:pt x="18148" y="36842"/>
                    </a:cubicBezTo>
                    <a:cubicBezTo>
                      <a:pt x="15995" y="38364"/>
                      <a:pt x="13397" y="39440"/>
                      <a:pt x="11060" y="40590"/>
                    </a:cubicBezTo>
                    <a:cubicBezTo>
                      <a:pt x="8276" y="41963"/>
                      <a:pt x="5345" y="43670"/>
                      <a:pt x="2301" y="44450"/>
                    </a:cubicBezTo>
                    <a:cubicBezTo>
                      <a:pt x="2301" y="44450"/>
                      <a:pt x="2301" y="44450"/>
                      <a:pt x="2300" y="44450"/>
                    </a:cubicBezTo>
                    <a:cubicBezTo>
                      <a:pt x="2115" y="44450"/>
                      <a:pt x="1745" y="34651"/>
                      <a:pt x="1671" y="33502"/>
                    </a:cubicBezTo>
                    <a:cubicBezTo>
                      <a:pt x="1448" y="29160"/>
                      <a:pt x="1337" y="24818"/>
                      <a:pt x="1337" y="20477"/>
                    </a:cubicBezTo>
                    <a:cubicBezTo>
                      <a:pt x="1299" y="16060"/>
                      <a:pt x="1337" y="11607"/>
                      <a:pt x="1708" y="7154"/>
                    </a:cubicBezTo>
                    <a:cubicBezTo>
                      <a:pt x="1819" y="5670"/>
                      <a:pt x="2042" y="4185"/>
                      <a:pt x="2376" y="2701"/>
                    </a:cubicBezTo>
                    <a:cubicBezTo>
                      <a:pt x="2710" y="1253"/>
                      <a:pt x="3452" y="1142"/>
                      <a:pt x="4899" y="1105"/>
                    </a:cubicBezTo>
                    <a:cubicBezTo>
                      <a:pt x="5263" y="1092"/>
                      <a:pt x="5627" y="1086"/>
                      <a:pt x="5991" y="1086"/>
                    </a:cubicBezTo>
                    <a:close/>
                    <a:moveTo>
                      <a:pt x="83759" y="34653"/>
                    </a:moveTo>
                    <a:cubicBezTo>
                      <a:pt x="91329" y="35395"/>
                      <a:pt x="98900" y="35877"/>
                      <a:pt x="106507" y="36434"/>
                    </a:cubicBezTo>
                    <a:cubicBezTo>
                      <a:pt x="116490" y="37176"/>
                      <a:pt x="126695" y="38438"/>
                      <a:pt x="136567" y="40702"/>
                    </a:cubicBezTo>
                    <a:cubicBezTo>
                      <a:pt x="135454" y="41258"/>
                      <a:pt x="134489" y="42260"/>
                      <a:pt x="133487" y="43002"/>
                    </a:cubicBezTo>
                    <a:cubicBezTo>
                      <a:pt x="132225" y="43893"/>
                      <a:pt x="131594" y="46194"/>
                      <a:pt x="130035" y="46676"/>
                    </a:cubicBezTo>
                    <a:cubicBezTo>
                      <a:pt x="129120" y="46972"/>
                      <a:pt x="128119" y="47054"/>
                      <a:pt x="127093" y="47054"/>
                    </a:cubicBezTo>
                    <a:cubicBezTo>
                      <a:pt x="125818" y="47054"/>
                      <a:pt x="124506" y="46928"/>
                      <a:pt x="123271" y="46928"/>
                    </a:cubicBezTo>
                    <a:cubicBezTo>
                      <a:pt x="122882" y="46928"/>
                      <a:pt x="122501" y="46940"/>
                      <a:pt x="122131" y="46973"/>
                    </a:cubicBezTo>
                    <a:cubicBezTo>
                      <a:pt x="118605" y="47270"/>
                      <a:pt x="123615" y="50462"/>
                      <a:pt x="125397" y="51538"/>
                    </a:cubicBezTo>
                    <a:cubicBezTo>
                      <a:pt x="123652" y="54098"/>
                      <a:pt x="121982" y="56733"/>
                      <a:pt x="120424" y="59405"/>
                    </a:cubicBezTo>
                    <a:cubicBezTo>
                      <a:pt x="119459" y="61186"/>
                      <a:pt x="118568" y="63116"/>
                      <a:pt x="118309" y="65157"/>
                    </a:cubicBezTo>
                    <a:cubicBezTo>
                      <a:pt x="115488" y="65046"/>
                      <a:pt x="112668" y="65009"/>
                      <a:pt x="109847" y="65009"/>
                    </a:cubicBezTo>
                    <a:cubicBezTo>
                      <a:pt x="100242" y="65105"/>
                      <a:pt x="90575" y="66045"/>
                      <a:pt x="80967" y="66045"/>
                    </a:cubicBezTo>
                    <a:cubicBezTo>
                      <a:pt x="75763" y="66045"/>
                      <a:pt x="70576" y="65769"/>
                      <a:pt x="65426" y="64935"/>
                    </a:cubicBezTo>
                    <a:cubicBezTo>
                      <a:pt x="65463" y="64786"/>
                      <a:pt x="65538" y="64638"/>
                      <a:pt x="65612" y="64526"/>
                    </a:cubicBezTo>
                    <a:cubicBezTo>
                      <a:pt x="66948" y="62522"/>
                      <a:pt x="68247" y="60481"/>
                      <a:pt x="69545" y="58477"/>
                    </a:cubicBezTo>
                    <a:cubicBezTo>
                      <a:pt x="70102" y="57587"/>
                      <a:pt x="70659" y="56696"/>
                      <a:pt x="71178" y="55805"/>
                    </a:cubicBezTo>
                    <a:cubicBezTo>
                      <a:pt x="71735" y="54915"/>
                      <a:pt x="72923" y="53430"/>
                      <a:pt x="72774" y="52354"/>
                    </a:cubicBezTo>
                    <a:cubicBezTo>
                      <a:pt x="72551" y="50499"/>
                      <a:pt x="71178" y="48458"/>
                      <a:pt x="69991" y="46862"/>
                    </a:cubicBezTo>
                    <a:lnTo>
                      <a:pt x="69991" y="46862"/>
                    </a:lnTo>
                    <a:cubicBezTo>
                      <a:pt x="70789" y="46936"/>
                      <a:pt x="71596" y="46973"/>
                      <a:pt x="72403" y="46973"/>
                    </a:cubicBezTo>
                    <a:cubicBezTo>
                      <a:pt x="73210" y="46973"/>
                      <a:pt x="74017" y="46936"/>
                      <a:pt x="74815" y="46862"/>
                    </a:cubicBezTo>
                    <a:cubicBezTo>
                      <a:pt x="76411" y="46639"/>
                      <a:pt x="76782" y="45897"/>
                      <a:pt x="77561" y="44635"/>
                    </a:cubicBezTo>
                    <a:cubicBezTo>
                      <a:pt x="79640" y="41333"/>
                      <a:pt x="81681" y="38030"/>
                      <a:pt x="83759" y="34727"/>
                    </a:cubicBezTo>
                    <a:cubicBezTo>
                      <a:pt x="83759" y="34690"/>
                      <a:pt x="83759" y="34690"/>
                      <a:pt x="83759" y="34653"/>
                    </a:cubicBezTo>
                    <a:close/>
                    <a:moveTo>
                      <a:pt x="19038" y="38401"/>
                    </a:moveTo>
                    <a:lnTo>
                      <a:pt x="20077" y="39366"/>
                    </a:lnTo>
                    <a:cubicBezTo>
                      <a:pt x="25978" y="44969"/>
                      <a:pt x="32324" y="50091"/>
                      <a:pt x="39004" y="54766"/>
                    </a:cubicBezTo>
                    <a:cubicBezTo>
                      <a:pt x="43049" y="57661"/>
                      <a:pt x="47391" y="60147"/>
                      <a:pt x="51918" y="62226"/>
                    </a:cubicBezTo>
                    <a:cubicBezTo>
                      <a:pt x="55815" y="63896"/>
                      <a:pt x="59934" y="65083"/>
                      <a:pt x="64127" y="65751"/>
                    </a:cubicBezTo>
                    <a:cubicBezTo>
                      <a:pt x="64053" y="67087"/>
                      <a:pt x="64498" y="68720"/>
                      <a:pt x="64647" y="69944"/>
                    </a:cubicBezTo>
                    <a:cubicBezTo>
                      <a:pt x="61159" y="69796"/>
                      <a:pt x="57670" y="69239"/>
                      <a:pt x="54293" y="68275"/>
                    </a:cubicBezTo>
                    <a:cubicBezTo>
                      <a:pt x="49877" y="66976"/>
                      <a:pt x="45906" y="64526"/>
                      <a:pt x="42121" y="61929"/>
                    </a:cubicBezTo>
                    <a:cubicBezTo>
                      <a:pt x="37965" y="59108"/>
                      <a:pt x="33845" y="56288"/>
                      <a:pt x="29949" y="53059"/>
                    </a:cubicBezTo>
                    <a:cubicBezTo>
                      <a:pt x="28130" y="51501"/>
                      <a:pt x="26460" y="49831"/>
                      <a:pt x="24679" y="48235"/>
                    </a:cubicBezTo>
                    <a:cubicBezTo>
                      <a:pt x="22749" y="46491"/>
                      <a:pt x="20560" y="44932"/>
                      <a:pt x="19001" y="42817"/>
                    </a:cubicBezTo>
                    <a:cubicBezTo>
                      <a:pt x="18964" y="42780"/>
                      <a:pt x="18927" y="42743"/>
                      <a:pt x="18890" y="42706"/>
                    </a:cubicBezTo>
                    <a:cubicBezTo>
                      <a:pt x="18964" y="42631"/>
                      <a:pt x="18964" y="42520"/>
                      <a:pt x="18964" y="42409"/>
                    </a:cubicBezTo>
                    <a:cubicBezTo>
                      <a:pt x="18853" y="41555"/>
                      <a:pt x="19150" y="40739"/>
                      <a:pt x="19038" y="39885"/>
                    </a:cubicBezTo>
                    <a:cubicBezTo>
                      <a:pt x="19001" y="39403"/>
                      <a:pt x="19001" y="38883"/>
                      <a:pt x="19038" y="38401"/>
                    </a:cubicBezTo>
                    <a:close/>
                    <a:moveTo>
                      <a:pt x="109976" y="65888"/>
                    </a:moveTo>
                    <a:cubicBezTo>
                      <a:pt x="112743" y="65888"/>
                      <a:pt x="115510" y="65954"/>
                      <a:pt x="118271" y="66085"/>
                    </a:cubicBezTo>
                    <a:cubicBezTo>
                      <a:pt x="118420" y="67235"/>
                      <a:pt x="118754" y="68349"/>
                      <a:pt x="119236" y="69388"/>
                    </a:cubicBezTo>
                    <a:cubicBezTo>
                      <a:pt x="118754" y="69351"/>
                      <a:pt x="118271" y="69314"/>
                      <a:pt x="117752" y="69314"/>
                    </a:cubicBezTo>
                    <a:cubicBezTo>
                      <a:pt x="116240" y="69265"/>
                      <a:pt x="114731" y="69245"/>
                      <a:pt x="113223" y="69245"/>
                    </a:cubicBezTo>
                    <a:cubicBezTo>
                      <a:pt x="107843" y="69245"/>
                      <a:pt x="102481" y="69503"/>
                      <a:pt x="97119" y="69648"/>
                    </a:cubicBezTo>
                    <a:cubicBezTo>
                      <a:pt x="92368" y="69759"/>
                      <a:pt x="87618" y="70056"/>
                      <a:pt x="82905" y="70204"/>
                    </a:cubicBezTo>
                    <a:cubicBezTo>
                      <a:pt x="81692" y="70240"/>
                      <a:pt x="80480" y="70254"/>
                      <a:pt x="79270" y="70254"/>
                    </a:cubicBezTo>
                    <a:cubicBezTo>
                      <a:pt x="75449" y="70254"/>
                      <a:pt x="71644" y="70112"/>
                      <a:pt x="67838" y="70056"/>
                    </a:cubicBezTo>
                    <a:cubicBezTo>
                      <a:pt x="67133" y="70056"/>
                      <a:pt x="66391" y="70019"/>
                      <a:pt x="65686" y="69982"/>
                    </a:cubicBezTo>
                    <a:cubicBezTo>
                      <a:pt x="65575" y="68757"/>
                      <a:pt x="65129" y="67235"/>
                      <a:pt x="65204" y="65937"/>
                    </a:cubicBezTo>
                    <a:lnTo>
                      <a:pt x="65204" y="65937"/>
                    </a:lnTo>
                    <a:cubicBezTo>
                      <a:pt x="65946" y="66085"/>
                      <a:pt x="66688" y="66196"/>
                      <a:pt x="67430" y="66308"/>
                    </a:cubicBezTo>
                    <a:cubicBezTo>
                      <a:pt x="71958" y="66939"/>
                      <a:pt x="76522" y="67189"/>
                      <a:pt x="81087" y="67189"/>
                    </a:cubicBezTo>
                    <a:cubicBezTo>
                      <a:pt x="85651" y="67189"/>
                      <a:pt x="90216" y="66939"/>
                      <a:pt x="94743" y="66567"/>
                    </a:cubicBezTo>
                    <a:cubicBezTo>
                      <a:pt x="99812" y="66111"/>
                      <a:pt x="104896" y="65888"/>
                      <a:pt x="109976" y="65888"/>
                    </a:cubicBezTo>
                    <a:close/>
                    <a:moveTo>
                      <a:pt x="137940" y="41036"/>
                    </a:moveTo>
                    <a:cubicBezTo>
                      <a:pt x="141317" y="41815"/>
                      <a:pt x="144657" y="42743"/>
                      <a:pt x="147960" y="43819"/>
                    </a:cubicBezTo>
                    <a:cubicBezTo>
                      <a:pt x="159130" y="47456"/>
                      <a:pt x="169335" y="53876"/>
                      <a:pt x="177834" y="62003"/>
                    </a:cubicBezTo>
                    <a:cubicBezTo>
                      <a:pt x="179095" y="63228"/>
                      <a:pt x="180320" y="64489"/>
                      <a:pt x="181470" y="65788"/>
                    </a:cubicBezTo>
                    <a:cubicBezTo>
                      <a:pt x="180170" y="66255"/>
                      <a:pt x="178242" y="68129"/>
                      <a:pt x="177109" y="68129"/>
                    </a:cubicBezTo>
                    <a:cubicBezTo>
                      <a:pt x="176981" y="68129"/>
                      <a:pt x="176863" y="68105"/>
                      <a:pt x="176757" y="68052"/>
                    </a:cubicBezTo>
                    <a:cubicBezTo>
                      <a:pt x="175125" y="67273"/>
                      <a:pt x="173380" y="66011"/>
                      <a:pt x="171562" y="65751"/>
                    </a:cubicBezTo>
                    <a:cubicBezTo>
                      <a:pt x="171548" y="65749"/>
                      <a:pt x="171533" y="65749"/>
                      <a:pt x="171519" y="65749"/>
                    </a:cubicBezTo>
                    <a:cubicBezTo>
                      <a:pt x="171206" y="65749"/>
                      <a:pt x="170971" y="66135"/>
                      <a:pt x="171042" y="66419"/>
                    </a:cubicBezTo>
                    <a:cubicBezTo>
                      <a:pt x="171488" y="68089"/>
                      <a:pt x="172044" y="69722"/>
                      <a:pt x="172675" y="71318"/>
                    </a:cubicBezTo>
                    <a:cubicBezTo>
                      <a:pt x="173083" y="72431"/>
                      <a:pt x="170634" y="73322"/>
                      <a:pt x="169966" y="73730"/>
                    </a:cubicBezTo>
                    <a:cubicBezTo>
                      <a:pt x="168630" y="74583"/>
                      <a:pt x="167591" y="75845"/>
                      <a:pt x="166218" y="76550"/>
                    </a:cubicBezTo>
                    <a:cubicBezTo>
                      <a:pt x="166181" y="76587"/>
                      <a:pt x="166144" y="76587"/>
                      <a:pt x="166107" y="76624"/>
                    </a:cubicBezTo>
                    <a:cubicBezTo>
                      <a:pt x="151893" y="68905"/>
                      <a:pt x="135491" y="65862"/>
                      <a:pt x="119348" y="65157"/>
                    </a:cubicBezTo>
                    <a:cubicBezTo>
                      <a:pt x="119348" y="63079"/>
                      <a:pt x="120906" y="60704"/>
                      <a:pt x="121908" y="58997"/>
                    </a:cubicBezTo>
                    <a:cubicBezTo>
                      <a:pt x="123356" y="56473"/>
                      <a:pt x="124951" y="54024"/>
                      <a:pt x="126621" y="51612"/>
                    </a:cubicBezTo>
                    <a:cubicBezTo>
                      <a:pt x="126733" y="51352"/>
                      <a:pt x="126658" y="51018"/>
                      <a:pt x="126399" y="50870"/>
                    </a:cubicBezTo>
                    <a:cubicBezTo>
                      <a:pt x="125026" y="50091"/>
                      <a:pt x="123690" y="49237"/>
                      <a:pt x="122428" y="48272"/>
                    </a:cubicBezTo>
                    <a:cubicBezTo>
                      <a:pt x="122205" y="48124"/>
                      <a:pt x="122168" y="48012"/>
                      <a:pt x="122094" y="48012"/>
                    </a:cubicBezTo>
                    <a:cubicBezTo>
                      <a:pt x="122465" y="47975"/>
                      <a:pt x="122836" y="47938"/>
                      <a:pt x="123207" y="47938"/>
                    </a:cubicBezTo>
                    <a:cubicBezTo>
                      <a:pt x="123578" y="47926"/>
                      <a:pt x="123949" y="47922"/>
                      <a:pt x="124320" y="47922"/>
                    </a:cubicBezTo>
                    <a:cubicBezTo>
                      <a:pt x="125063" y="47922"/>
                      <a:pt x="125805" y="47938"/>
                      <a:pt x="126547" y="47938"/>
                    </a:cubicBezTo>
                    <a:cubicBezTo>
                      <a:pt x="127040" y="47938"/>
                      <a:pt x="127633" y="47972"/>
                      <a:pt x="128245" y="47972"/>
                    </a:cubicBezTo>
                    <a:cubicBezTo>
                      <a:pt x="129336" y="47972"/>
                      <a:pt x="130486" y="47865"/>
                      <a:pt x="131223" y="47270"/>
                    </a:cubicBezTo>
                    <a:cubicBezTo>
                      <a:pt x="133375" y="45563"/>
                      <a:pt x="134674" y="42260"/>
                      <a:pt x="137569" y="41444"/>
                    </a:cubicBezTo>
                    <a:cubicBezTo>
                      <a:pt x="137754" y="41407"/>
                      <a:pt x="137903" y="41221"/>
                      <a:pt x="137940" y="41036"/>
                    </a:cubicBezTo>
                    <a:close/>
                    <a:moveTo>
                      <a:pt x="119385" y="66159"/>
                    </a:moveTo>
                    <a:lnTo>
                      <a:pt x="119385" y="66159"/>
                    </a:lnTo>
                    <a:cubicBezTo>
                      <a:pt x="128885" y="66605"/>
                      <a:pt x="138274" y="68052"/>
                      <a:pt x="147477" y="70390"/>
                    </a:cubicBezTo>
                    <a:cubicBezTo>
                      <a:pt x="153935" y="72097"/>
                      <a:pt x="160169" y="74583"/>
                      <a:pt x="166033" y="77812"/>
                    </a:cubicBezTo>
                    <a:cubicBezTo>
                      <a:pt x="166329" y="79630"/>
                      <a:pt x="166589" y="81486"/>
                      <a:pt x="166886" y="83304"/>
                    </a:cubicBezTo>
                    <a:cubicBezTo>
                      <a:pt x="165179" y="82154"/>
                      <a:pt x="163398" y="81152"/>
                      <a:pt x="161579" y="80261"/>
                    </a:cubicBezTo>
                    <a:cubicBezTo>
                      <a:pt x="156644" y="77812"/>
                      <a:pt x="151411" y="76031"/>
                      <a:pt x="146141" y="74435"/>
                    </a:cubicBezTo>
                    <a:cubicBezTo>
                      <a:pt x="137606" y="71837"/>
                      <a:pt x="129219" y="69982"/>
                      <a:pt x="120387" y="69425"/>
                    </a:cubicBezTo>
                    <a:cubicBezTo>
                      <a:pt x="119941" y="68386"/>
                      <a:pt x="119607" y="67273"/>
                      <a:pt x="119385" y="66159"/>
                    </a:cubicBezTo>
                    <a:close/>
                    <a:moveTo>
                      <a:pt x="182287" y="66679"/>
                    </a:moveTo>
                    <a:cubicBezTo>
                      <a:pt x="188187" y="73470"/>
                      <a:pt x="193012" y="81337"/>
                      <a:pt x="197836" y="88945"/>
                    </a:cubicBezTo>
                    <a:lnTo>
                      <a:pt x="197836" y="88908"/>
                    </a:lnTo>
                    <a:cubicBezTo>
                      <a:pt x="202586" y="96441"/>
                      <a:pt x="208338" y="105311"/>
                      <a:pt x="217505" y="107760"/>
                    </a:cubicBezTo>
                    <a:cubicBezTo>
                      <a:pt x="218395" y="107982"/>
                      <a:pt x="220622" y="108502"/>
                      <a:pt x="219954" y="109838"/>
                    </a:cubicBezTo>
                    <a:cubicBezTo>
                      <a:pt x="219471" y="110766"/>
                      <a:pt x="218024" y="111248"/>
                      <a:pt x="217171" y="111545"/>
                    </a:cubicBezTo>
                    <a:cubicBezTo>
                      <a:pt x="215852" y="112002"/>
                      <a:pt x="214426" y="112201"/>
                      <a:pt x="212994" y="112201"/>
                    </a:cubicBezTo>
                    <a:cubicBezTo>
                      <a:pt x="211402" y="112201"/>
                      <a:pt x="209803" y="111955"/>
                      <a:pt x="208338" y="111545"/>
                    </a:cubicBezTo>
                    <a:cubicBezTo>
                      <a:pt x="203069" y="110098"/>
                      <a:pt x="198541" y="106127"/>
                      <a:pt x="194608" y="102453"/>
                    </a:cubicBezTo>
                    <a:cubicBezTo>
                      <a:pt x="189598" y="97777"/>
                      <a:pt x="185367" y="92359"/>
                      <a:pt x="180580" y="87461"/>
                    </a:cubicBezTo>
                    <a:cubicBezTo>
                      <a:pt x="176609" y="83378"/>
                      <a:pt x="172044" y="79890"/>
                      <a:pt x="167072" y="77144"/>
                    </a:cubicBezTo>
                    <a:cubicBezTo>
                      <a:pt x="167050" y="76984"/>
                      <a:pt x="167041" y="76928"/>
                      <a:pt x="167044" y="76928"/>
                    </a:cubicBezTo>
                    <a:lnTo>
                      <a:pt x="167044" y="76928"/>
                    </a:lnTo>
                    <a:cubicBezTo>
                      <a:pt x="167052" y="76928"/>
                      <a:pt x="167124" y="77224"/>
                      <a:pt x="167261" y="77224"/>
                    </a:cubicBezTo>
                    <a:cubicBezTo>
                      <a:pt x="167272" y="77224"/>
                      <a:pt x="167283" y="77222"/>
                      <a:pt x="167294" y="77218"/>
                    </a:cubicBezTo>
                    <a:cubicBezTo>
                      <a:pt x="167888" y="76810"/>
                      <a:pt x="168445" y="76327"/>
                      <a:pt x="168927" y="75808"/>
                    </a:cubicBezTo>
                    <a:cubicBezTo>
                      <a:pt x="170263" y="74620"/>
                      <a:pt x="171933" y="73952"/>
                      <a:pt x="173417" y="72950"/>
                    </a:cubicBezTo>
                    <a:cubicBezTo>
                      <a:pt x="173826" y="72728"/>
                      <a:pt x="174048" y="72245"/>
                      <a:pt x="173937" y="71800"/>
                    </a:cubicBezTo>
                    <a:cubicBezTo>
                      <a:pt x="173751" y="70204"/>
                      <a:pt x="172935" y="68571"/>
                      <a:pt x="172378" y="67013"/>
                    </a:cubicBezTo>
                    <a:lnTo>
                      <a:pt x="172378" y="67013"/>
                    </a:lnTo>
                    <a:cubicBezTo>
                      <a:pt x="173974" y="67458"/>
                      <a:pt x="175533" y="68720"/>
                      <a:pt x="177017" y="69314"/>
                    </a:cubicBezTo>
                    <a:cubicBezTo>
                      <a:pt x="177116" y="69355"/>
                      <a:pt x="177214" y="69373"/>
                      <a:pt x="177311" y="69373"/>
                    </a:cubicBezTo>
                    <a:cubicBezTo>
                      <a:pt x="177906" y="69373"/>
                      <a:pt x="178463" y="68683"/>
                      <a:pt x="178910" y="68460"/>
                    </a:cubicBezTo>
                    <a:cubicBezTo>
                      <a:pt x="179986" y="67903"/>
                      <a:pt x="180877" y="66939"/>
                      <a:pt x="182101" y="66753"/>
                    </a:cubicBezTo>
                    <a:cubicBezTo>
                      <a:pt x="182176" y="66716"/>
                      <a:pt x="182213" y="66716"/>
                      <a:pt x="182287" y="66679"/>
                    </a:cubicBezTo>
                    <a:close/>
                    <a:moveTo>
                      <a:pt x="167220" y="78480"/>
                    </a:moveTo>
                    <a:lnTo>
                      <a:pt x="167220" y="78480"/>
                    </a:lnTo>
                    <a:cubicBezTo>
                      <a:pt x="168408" y="79148"/>
                      <a:pt x="169558" y="79890"/>
                      <a:pt x="170671" y="80632"/>
                    </a:cubicBezTo>
                    <a:cubicBezTo>
                      <a:pt x="179578" y="86533"/>
                      <a:pt x="185664" y="95365"/>
                      <a:pt x="193272" y="102713"/>
                    </a:cubicBezTo>
                    <a:cubicBezTo>
                      <a:pt x="198690" y="107945"/>
                      <a:pt x="205147" y="113178"/>
                      <a:pt x="213014" y="113252"/>
                    </a:cubicBezTo>
                    <a:cubicBezTo>
                      <a:pt x="214833" y="113252"/>
                      <a:pt x="217134" y="112955"/>
                      <a:pt x="218915" y="112027"/>
                    </a:cubicBezTo>
                    <a:lnTo>
                      <a:pt x="218915" y="112027"/>
                    </a:lnTo>
                    <a:cubicBezTo>
                      <a:pt x="216893" y="114736"/>
                      <a:pt x="212657" y="115406"/>
                      <a:pt x="209421" y="115406"/>
                    </a:cubicBezTo>
                    <a:cubicBezTo>
                      <a:pt x="209332" y="115406"/>
                      <a:pt x="209243" y="115405"/>
                      <a:pt x="209155" y="115404"/>
                    </a:cubicBezTo>
                    <a:lnTo>
                      <a:pt x="209118" y="115404"/>
                    </a:lnTo>
                    <a:cubicBezTo>
                      <a:pt x="209066" y="115405"/>
                      <a:pt x="209013" y="115405"/>
                      <a:pt x="208961" y="115405"/>
                    </a:cubicBezTo>
                    <a:cubicBezTo>
                      <a:pt x="204118" y="115405"/>
                      <a:pt x="199429" y="113701"/>
                      <a:pt x="195721" y="110617"/>
                    </a:cubicBezTo>
                    <a:cubicBezTo>
                      <a:pt x="188521" y="104568"/>
                      <a:pt x="182732" y="96924"/>
                      <a:pt x="175904" y="90504"/>
                    </a:cubicBezTo>
                    <a:cubicBezTo>
                      <a:pt x="173455" y="88128"/>
                      <a:pt x="170783" y="85939"/>
                      <a:pt x="167962" y="84009"/>
                    </a:cubicBezTo>
                    <a:cubicBezTo>
                      <a:pt x="168036" y="83898"/>
                      <a:pt x="168036" y="83749"/>
                      <a:pt x="168036" y="83638"/>
                    </a:cubicBezTo>
                    <a:cubicBezTo>
                      <a:pt x="167814" y="82228"/>
                      <a:pt x="167591" y="80818"/>
                      <a:pt x="167368" y="79408"/>
                    </a:cubicBezTo>
                    <a:cubicBezTo>
                      <a:pt x="167331" y="79111"/>
                      <a:pt x="167257" y="78777"/>
                      <a:pt x="167220" y="78480"/>
                    </a:cubicBezTo>
                    <a:close/>
                    <a:moveTo>
                      <a:pt x="4929" y="1"/>
                    </a:moveTo>
                    <a:cubicBezTo>
                      <a:pt x="3493" y="1"/>
                      <a:pt x="2116" y="308"/>
                      <a:pt x="1559" y="1736"/>
                    </a:cubicBezTo>
                    <a:cubicBezTo>
                      <a:pt x="446" y="4519"/>
                      <a:pt x="557" y="8082"/>
                      <a:pt x="409" y="11013"/>
                    </a:cubicBezTo>
                    <a:cubicBezTo>
                      <a:pt x="1" y="19697"/>
                      <a:pt x="557" y="28307"/>
                      <a:pt x="743" y="36991"/>
                    </a:cubicBezTo>
                    <a:cubicBezTo>
                      <a:pt x="743" y="38030"/>
                      <a:pt x="223" y="44710"/>
                      <a:pt x="1671" y="45415"/>
                    </a:cubicBezTo>
                    <a:cubicBezTo>
                      <a:pt x="1671" y="45489"/>
                      <a:pt x="1708" y="45526"/>
                      <a:pt x="1745" y="45563"/>
                    </a:cubicBezTo>
                    <a:cubicBezTo>
                      <a:pt x="2487" y="46565"/>
                      <a:pt x="3378" y="48087"/>
                      <a:pt x="4528" y="48717"/>
                    </a:cubicBezTo>
                    <a:cubicBezTo>
                      <a:pt x="4724" y="48823"/>
                      <a:pt x="4942" y="48867"/>
                      <a:pt x="5173" y="48867"/>
                    </a:cubicBezTo>
                    <a:cubicBezTo>
                      <a:pt x="5996" y="48867"/>
                      <a:pt x="6979" y="48318"/>
                      <a:pt x="7645" y="48087"/>
                    </a:cubicBezTo>
                    <a:cubicBezTo>
                      <a:pt x="9575" y="47344"/>
                      <a:pt x="11468" y="46528"/>
                      <a:pt x="13360" y="45674"/>
                    </a:cubicBezTo>
                    <a:cubicBezTo>
                      <a:pt x="14882" y="44932"/>
                      <a:pt x="16700" y="44338"/>
                      <a:pt x="18110" y="43374"/>
                    </a:cubicBezTo>
                    <a:cubicBezTo>
                      <a:pt x="19892" y="45786"/>
                      <a:pt x="22378" y="47567"/>
                      <a:pt x="24531" y="49534"/>
                    </a:cubicBezTo>
                    <a:cubicBezTo>
                      <a:pt x="27091" y="51872"/>
                      <a:pt x="29578" y="54173"/>
                      <a:pt x="32287" y="56288"/>
                    </a:cubicBezTo>
                    <a:cubicBezTo>
                      <a:pt x="37148" y="60185"/>
                      <a:pt x="42306" y="63636"/>
                      <a:pt x="47725" y="66679"/>
                    </a:cubicBezTo>
                    <a:cubicBezTo>
                      <a:pt x="53031" y="69536"/>
                      <a:pt x="58746" y="70650"/>
                      <a:pt x="64684" y="71021"/>
                    </a:cubicBezTo>
                    <a:cubicBezTo>
                      <a:pt x="64758" y="71058"/>
                      <a:pt x="64870" y="71058"/>
                      <a:pt x="64944" y="71058"/>
                    </a:cubicBezTo>
                    <a:lnTo>
                      <a:pt x="65389" y="71058"/>
                    </a:lnTo>
                    <a:cubicBezTo>
                      <a:pt x="69289" y="71253"/>
                      <a:pt x="73201" y="71347"/>
                      <a:pt x="77111" y="71347"/>
                    </a:cubicBezTo>
                    <a:cubicBezTo>
                      <a:pt x="79899" y="71347"/>
                      <a:pt x="82686" y="71299"/>
                      <a:pt x="85466" y="71206"/>
                    </a:cubicBezTo>
                    <a:cubicBezTo>
                      <a:pt x="94517" y="70900"/>
                      <a:pt x="103569" y="70343"/>
                      <a:pt x="112620" y="70343"/>
                    </a:cubicBezTo>
                    <a:cubicBezTo>
                      <a:pt x="114553" y="70343"/>
                      <a:pt x="116487" y="70368"/>
                      <a:pt x="118420" y="70427"/>
                    </a:cubicBezTo>
                    <a:cubicBezTo>
                      <a:pt x="128588" y="70724"/>
                      <a:pt x="138200" y="73062"/>
                      <a:pt x="147886" y="76105"/>
                    </a:cubicBezTo>
                    <a:cubicBezTo>
                      <a:pt x="157126" y="78999"/>
                      <a:pt x="165624" y="82785"/>
                      <a:pt x="172972" y="89205"/>
                    </a:cubicBezTo>
                    <a:cubicBezTo>
                      <a:pt x="178984" y="94437"/>
                      <a:pt x="184142" y="100523"/>
                      <a:pt x="189672" y="106238"/>
                    </a:cubicBezTo>
                    <a:cubicBezTo>
                      <a:pt x="194496" y="111211"/>
                      <a:pt x="199246" y="115442"/>
                      <a:pt x="206446" y="116295"/>
                    </a:cubicBezTo>
                    <a:cubicBezTo>
                      <a:pt x="207390" y="116407"/>
                      <a:pt x="208433" y="116477"/>
                      <a:pt x="209515" y="116477"/>
                    </a:cubicBezTo>
                    <a:cubicBezTo>
                      <a:pt x="214176" y="116477"/>
                      <a:pt x="219570" y="115183"/>
                      <a:pt x="220956" y="110395"/>
                    </a:cubicBezTo>
                    <a:cubicBezTo>
                      <a:pt x="220956" y="110358"/>
                      <a:pt x="220956" y="110320"/>
                      <a:pt x="220956" y="110283"/>
                    </a:cubicBezTo>
                    <a:cubicBezTo>
                      <a:pt x="222143" y="108316"/>
                      <a:pt x="219137" y="107092"/>
                      <a:pt x="217764" y="106721"/>
                    </a:cubicBezTo>
                    <a:cubicBezTo>
                      <a:pt x="207856" y="104086"/>
                      <a:pt x="202289" y="93918"/>
                      <a:pt x="197131" y="85902"/>
                    </a:cubicBezTo>
                    <a:cubicBezTo>
                      <a:pt x="191342" y="76810"/>
                      <a:pt x="185404" y="67644"/>
                      <a:pt x="177500" y="60222"/>
                    </a:cubicBezTo>
                    <a:cubicBezTo>
                      <a:pt x="169521" y="52762"/>
                      <a:pt x="160095" y="46973"/>
                      <a:pt x="149815" y="43299"/>
                    </a:cubicBezTo>
                    <a:cubicBezTo>
                      <a:pt x="137086" y="38809"/>
                      <a:pt x="123281" y="36916"/>
                      <a:pt x="109884" y="35655"/>
                    </a:cubicBezTo>
                    <a:cubicBezTo>
                      <a:pt x="103130" y="34987"/>
                      <a:pt x="96339" y="34764"/>
                      <a:pt x="89548" y="34207"/>
                    </a:cubicBezTo>
                    <a:cubicBezTo>
                      <a:pt x="82497" y="33651"/>
                      <a:pt x="75520" y="32649"/>
                      <a:pt x="68506" y="31498"/>
                    </a:cubicBezTo>
                    <a:cubicBezTo>
                      <a:pt x="62495" y="30533"/>
                      <a:pt x="56408" y="29197"/>
                      <a:pt x="51361" y="25598"/>
                    </a:cubicBezTo>
                    <a:cubicBezTo>
                      <a:pt x="49803" y="24447"/>
                      <a:pt x="48318" y="23260"/>
                      <a:pt x="46945" y="21961"/>
                    </a:cubicBezTo>
                    <a:cubicBezTo>
                      <a:pt x="50174" y="19437"/>
                      <a:pt x="52734" y="16432"/>
                      <a:pt x="55518" y="13389"/>
                    </a:cubicBezTo>
                    <a:cubicBezTo>
                      <a:pt x="56446" y="12424"/>
                      <a:pt x="56186" y="11347"/>
                      <a:pt x="55926" y="10160"/>
                    </a:cubicBezTo>
                    <a:cubicBezTo>
                      <a:pt x="55703" y="8824"/>
                      <a:pt x="55444" y="7154"/>
                      <a:pt x="54627" y="6041"/>
                    </a:cubicBezTo>
                    <a:cubicBezTo>
                      <a:pt x="54070" y="4816"/>
                      <a:pt x="50397" y="4816"/>
                      <a:pt x="49432" y="4668"/>
                    </a:cubicBezTo>
                    <a:cubicBezTo>
                      <a:pt x="45053" y="4111"/>
                      <a:pt x="40674" y="3740"/>
                      <a:pt x="36295" y="3369"/>
                    </a:cubicBezTo>
                    <a:cubicBezTo>
                      <a:pt x="31916" y="2998"/>
                      <a:pt x="27499" y="2664"/>
                      <a:pt x="23083" y="2107"/>
                    </a:cubicBezTo>
                    <a:cubicBezTo>
                      <a:pt x="17776" y="1476"/>
                      <a:pt x="12507" y="511"/>
                      <a:pt x="7163" y="140"/>
                    </a:cubicBezTo>
                    <a:cubicBezTo>
                      <a:pt x="6478" y="89"/>
                      <a:pt x="5695" y="1"/>
                      <a:pt x="492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2" name="Google Shape;1442;p40"/>
              <p:cNvSpPr/>
              <p:nvPr/>
            </p:nvSpPr>
            <p:spPr>
              <a:xfrm>
                <a:off x="5174321" y="3090550"/>
                <a:ext cx="44717" cy="29192"/>
              </a:xfrm>
              <a:custGeom>
                <a:avLst/>
                <a:gdLst/>
                <a:ahLst/>
                <a:cxnLst/>
                <a:rect l="l" t="t" r="r" b="b"/>
                <a:pathLst>
                  <a:path w="2460" h="1602" extrusionOk="0">
                    <a:moveTo>
                      <a:pt x="704" y="0"/>
                    </a:moveTo>
                    <a:cubicBezTo>
                      <a:pt x="331" y="0"/>
                      <a:pt x="0" y="477"/>
                      <a:pt x="348" y="795"/>
                    </a:cubicBezTo>
                    <a:cubicBezTo>
                      <a:pt x="719" y="1092"/>
                      <a:pt x="1127" y="1352"/>
                      <a:pt x="1535" y="1538"/>
                    </a:cubicBezTo>
                    <a:cubicBezTo>
                      <a:pt x="1619" y="1582"/>
                      <a:pt x="1700" y="1602"/>
                      <a:pt x="1775" y="1602"/>
                    </a:cubicBezTo>
                    <a:cubicBezTo>
                      <a:pt x="2204" y="1602"/>
                      <a:pt x="2459" y="974"/>
                      <a:pt x="2018" y="721"/>
                    </a:cubicBezTo>
                    <a:cubicBezTo>
                      <a:pt x="1647" y="573"/>
                      <a:pt x="1313" y="387"/>
                      <a:pt x="1016" y="128"/>
                    </a:cubicBezTo>
                    <a:cubicBezTo>
                      <a:pt x="918" y="38"/>
                      <a:pt x="809" y="0"/>
                      <a:pt x="70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3" name="Google Shape;1443;p40"/>
              <p:cNvSpPr/>
              <p:nvPr/>
            </p:nvSpPr>
            <p:spPr>
              <a:xfrm>
                <a:off x="5230507" y="3070943"/>
                <a:ext cx="48770" cy="32746"/>
              </a:xfrm>
              <a:custGeom>
                <a:avLst/>
                <a:gdLst/>
                <a:ahLst/>
                <a:cxnLst/>
                <a:rect l="l" t="t" r="r" b="b"/>
                <a:pathLst>
                  <a:path w="2683" h="1797" extrusionOk="0">
                    <a:moveTo>
                      <a:pt x="707" y="1"/>
                    </a:moveTo>
                    <a:cubicBezTo>
                      <a:pt x="269" y="1"/>
                      <a:pt x="1" y="614"/>
                      <a:pt x="448" y="870"/>
                    </a:cubicBezTo>
                    <a:cubicBezTo>
                      <a:pt x="894" y="1055"/>
                      <a:pt x="1339" y="1315"/>
                      <a:pt x="1673" y="1649"/>
                    </a:cubicBezTo>
                    <a:cubicBezTo>
                      <a:pt x="1777" y="1753"/>
                      <a:pt x="1893" y="1796"/>
                      <a:pt x="2004" y="1796"/>
                    </a:cubicBezTo>
                    <a:cubicBezTo>
                      <a:pt x="2370" y="1796"/>
                      <a:pt x="2682" y="1331"/>
                      <a:pt x="2341" y="1018"/>
                    </a:cubicBezTo>
                    <a:cubicBezTo>
                      <a:pt x="1933" y="610"/>
                      <a:pt x="1450" y="276"/>
                      <a:pt x="931" y="53"/>
                    </a:cubicBezTo>
                    <a:cubicBezTo>
                      <a:pt x="853" y="17"/>
                      <a:pt x="778" y="1"/>
                      <a:pt x="707"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4" name="Google Shape;1444;p40"/>
              <p:cNvSpPr/>
              <p:nvPr/>
            </p:nvSpPr>
            <p:spPr>
              <a:xfrm>
                <a:off x="3009526" y="2650914"/>
                <a:ext cx="63349" cy="41584"/>
              </a:xfrm>
              <a:custGeom>
                <a:avLst/>
                <a:gdLst/>
                <a:ahLst/>
                <a:cxnLst/>
                <a:rect l="l" t="t" r="r" b="b"/>
                <a:pathLst>
                  <a:path w="3485" h="2282" extrusionOk="0">
                    <a:moveTo>
                      <a:pt x="619" y="0"/>
                    </a:moveTo>
                    <a:cubicBezTo>
                      <a:pt x="249" y="0"/>
                      <a:pt x="0" y="600"/>
                      <a:pt x="427" y="874"/>
                    </a:cubicBezTo>
                    <a:cubicBezTo>
                      <a:pt x="1132" y="1431"/>
                      <a:pt x="1911" y="1876"/>
                      <a:pt x="2728" y="2247"/>
                    </a:cubicBezTo>
                    <a:cubicBezTo>
                      <a:pt x="2787" y="2271"/>
                      <a:pt x="2842" y="2281"/>
                      <a:pt x="2894" y="2281"/>
                    </a:cubicBezTo>
                    <a:cubicBezTo>
                      <a:pt x="3330" y="2281"/>
                      <a:pt x="3485" y="1522"/>
                      <a:pt x="2987" y="1357"/>
                    </a:cubicBezTo>
                    <a:cubicBezTo>
                      <a:pt x="2245" y="1023"/>
                      <a:pt x="1503" y="577"/>
                      <a:pt x="872" y="95"/>
                    </a:cubicBezTo>
                    <a:cubicBezTo>
                      <a:pt x="786" y="28"/>
                      <a:pt x="700" y="0"/>
                      <a:pt x="61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5" name="Google Shape;1445;p40"/>
              <p:cNvSpPr/>
              <p:nvPr/>
            </p:nvSpPr>
            <p:spPr>
              <a:xfrm>
                <a:off x="3069584" y="2638468"/>
                <a:ext cx="44917" cy="33365"/>
              </a:xfrm>
              <a:custGeom>
                <a:avLst/>
                <a:gdLst/>
                <a:ahLst/>
                <a:cxnLst/>
                <a:rect l="l" t="t" r="r" b="b"/>
                <a:pathLst>
                  <a:path w="2471" h="1831" extrusionOk="0">
                    <a:moveTo>
                      <a:pt x="657" y="0"/>
                    </a:moveTo>
                    <a:cubicBezTo>
                      <a:pt x="300" y="0"/>
                      <a:pt x="1" y="473"/>
                      <a:pt x="314" y="815"/>
                    </a:cubicBezTo>
                    <a:lnTo>
                      <a:pt x="351" y="815"/>
                    </a:lnTo>
                    <a:cubicBezTo>
                      <a:pt x="685" y="1186"/>
                      <a:pt x="1094" y="1520"/>
                      <a:pt x="1539" y="1780"/>
                    </a:cubicBezTo>
                    <a:cubicBezTo>
                      <a:pt x="1609" y="1815"/>
                      <a:pt x="1678" y="1830"/>
                      <a:pt x="1744" y="1830"/>
                    </a:cubicBezTo>
                    <a:cubicBezTo>
                      <a:pt x="2170" y="1830"/>
                      <a:pt x="2471" y="1188"/>
                      <a:pt x="2021" y="963"/>
                    </a:cubicBezTo>
                    <a:cubicBezTo>
                      <a:pt x="1613" y="741"/>
                      <a:pt x="1279" y="481"/>
                      <a:pt x="982" y="147"/>
                    </a:cubicBezTo>
                    <a:cubicBezTo>
                      <a:pt x="879" y="43"/>
                      <a:pt x="765" y="0"/>
                      <a:pt x="657"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6" name="Google Shape;1446;p40"/>
              <p:cNvSpPr/>
              <p:nvPr/>
            </p:nvSpPr>
            <p:spPr>
              <a:xfrm>
                <a:off x="3880173" y="3077449"/>
                <a:ext cx="111264" cy="42659"/>
              </a:xfrm>
              <a:custGeom>
                <a:avLst/>
                <a:gdLst/>
                <a:ahLst/>
                <a:cxnLst/>
                <a:rect l="l" t="t" r="r" b="b"/>
                <a:pathLst>
                  <a:path w="6121" h="2341" extrusionOk="0">
                    <a:moveTo>
                      <a:pt x="720" y="1"/>
                    </a:moveTo>
                    <a:cubicBezTo>
                      <a:pt x="303" y="1"/>
                      <a:pt x="0" y="596"/>
                      <a:pt x="439" y="847"/>
                    </a:cubicBezTo>
                    <a:cubicBezTo>
                      <a:pt x="1219" y="1292"/>
                      <a:pt x="2035" y="1626"/>
                      <a:pt x="2889" y="1848"/>
                    </a:cubicBezTo>
                    <a:cubicBezTo>
                      <a:pt x="3297" y="1960"/>
                      <a:pt x="3705" y="2145"/>
                      <a:pt x="4150" y="2220"/>
                    </a:cubicBezTo>
                    <a:cubicBezTo>
                      <a:pt x="4558" y="2294"/>
                      <a:pt x="5078" y="2257"/>
                      <a:pt x="5523" y="2331"/>
                    </a:cubicBezTo>
                    <a:cubicBezTo>
                      <a:pt x="5557" y="2337"/>
                      <a:pt x="5589" y="2340"/>
                      <a:pt x="5619" y="2340"/>
                    </a:cubicBezTo>
                    <a:cubicBezTo>
                      <a:pt x="6119" y="2340"/>
                      <a:pt x="6121" y="1508"/>
                      <a:pt x="5560" y="1403"/>
                    </a:cubicBezTo>
                    <a:cubicBezTo>
                      <a:pt x="5189" y="1366"/>
                      <a:pt x="4818" y="1329"/>
                      <a:pt x="4447" y="1329"/>
                    </a:cubicBezTo>
                    <a:cubicBezTo>
                      <a:pt x="4039" y="1255"/>
                      <a:pt x="3594" y="1106"/>
                      <a:pt x="3185" y="958"/>
                    </a:cubicBezTo>
                    <a:cubicBezTo>
                      <a:pt x="2406" y="772"/>
                      <a:pt x="1664" y="475"/>
                      <a:pt x="959" y="67"/>
                    </a:cubicBezTo>
                    <a:cubicBezTo>
                      <a:pt x="878" y="21"/>
                      <a:pt x="797" y="1"/>
                      <a:pt x="7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7" name="Google Shape;1447;p40"/>
              <p:cNvSpPr/>
              <p:nvPr/>
            </p:nvSpPr>
            <p:spPr>
              <a:xfrm>
                <a:off x="3965480" y="3052320"/>
                <a:ext cx="76073" cy="31762"/>
              </a:xfrm>
              <a:custGeom>
                <a:avLst/>
                <a:gdLst/>
                <a:ahLst/>
                <a:cxnLst/>
                <a:rect l="l" t="t" r="r" b="b"/>
                <a:pathLst>
                  <a:path w="4185" h="1743" extrusionOk="0">
                    <a:moveTo>
                      <a:pt x="620" y="1"/>
                    </a:moveTo>
                    <a:cubicBezTo>
                      <a:pt x="182" y="1"/>
                      <a:pt x="1" y="728"/>
                      <a:pt x="496" y="927"/>
                    </a:cubicBezTo>
                    <a:lnTo>
                      <a:pt x="496" y="964"/>
                    </a:lnTo>
                    <a:cubicBezTo>
                      <a:pt x="1361" y="1284"/>
                      <a:pt x="2226" y="1743"/>
                      <a:pt x="3163" y="1743"/>
                    </a:cubicBezTo>
                    <a:cubicBezTo>
                      <a:pt x="3311" y="1743"/>
                      <a:pt x="3461" y="1731"/>
                      <a:pt x="3614" y="1706"/>
                    </a:cubicBezTo>
                    <a:cubicBezTo>
                      <a:pt x="4185" y="1635"/>
                      <a:pt x="4035" y="774"/>
                      <a:pt x="3495" y="774"/>
                    </a:cubicBezTo>
                    <a:cubicBezTo>
                      <a:pt x="3473" y="774"/>
                      <a:pt x="3451" y="775"/>
                      <a:pt x="3428" y="778"/>
                    </a:cubicBezTo>
                    <a:cubicBezTo>
                      <a:pt x="3327" y="795"/>
                      <a:pt x="3224" y="803"/>
                      <a:pt x="3122" y="803"/>
                    </a:cubicBezTo>
                    <a:cubicBezTo>
                      <a:pt x="2320" y="803"/>
                      <a:pt x="1484" y="332"/>
                      <a:pt x="793" y="36"/>
                    </a:cubicBezTo>
                    <a:cubicBezTo>
                      <a:pt x="732" y="12"/>
                      <a:pt x="674" y="1"/>
                      <a:pt x="6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8" name="Google Shape;1448;p40"/>
              <p:cNvSpPr/>
              <p:nvPr/>
            </p:nvSpPr>
            <p:spPr>
              <a:xfrm>
                <a:off x="4018432" y="3033059"/>
                <a:ext cx="50315" cy="24199"/>
              </a:xfrm>
              <a:custGeom>
                <a:avLst/>
                <a:gdLst/>
                <a:ahLst/>
                <a:cxnLst/>
                <a:rect l="l" t="t" r="r" b="b"/>
                <a:pathLst>
                  <a:path w="2768" h="1328" extrusionOk="0">
                    <a:moveTo>
                      <a:pt x="689" y="0"/>
                    </a:moveTo>
                    <a:cubicBezTo>
                      <a:pt x="215" y="0"/>
                      <a:pt x="1" y="770"/>
                      <a:pt x="515" y="907"/>
                    </a:cubicBezTo>
                    <a:lnTo>
                      <a:pt x="515" y="945"/>
                    </a:lnTo>
                    <a:cubicBezTo>
                      <a:pt x="1011" y="1077"/>
                      <a:pt x="1537" y="1327"/>
                      <a:pt x="2040" y="1327"/>
                    </a:cubicBezTo>
                    <a:cubicBezTo>
                      <a:pt x="2101" y="1327"/>
                      <a:pt x="2162" y="1324"/>
                      <a:pt x="2222" y="1316"/>
                    </a:cubicBezTo>
                    <a:cubicBezTo>
                      <a:pt x="2767" y="1243"/>
                      <a:pt x="2601" y="387"/>
                      <a:pt x="2070" y="387"/>
                    </a:cubicBezTo>
                    <a:cubicBezTo>
                      <a:pt x="2059" y="387"/>
                      <a:pt x="2048" y="387"/>
                      <a:pt x="2037" y="388"/>
                    </a:cubicBezTo>
                    <a:lnTo>
                      <a:pt x="1925" y="388"/>
                    </a:lnTo>
                    <a:lnTo>
                      <a:pt x="1591" y="277"/>
                    </a:lnTo>
                    <a:cubicBezTo>
                      <a:pt x="1331" y="202"/>
                      <a:pt x="1109" y="91"/>
                      <a:pt x="812" y="17"/>
                    </a:cubicBezTo>
                    <a:cubicBezTo>
                      <a:pt x="769" y="5"/>
                      <a:pt x="728" y="0"/>
                      <a:pt x="68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9" name="Google Shape;1449;p40"/>
              <p:cNvSpPr/>
              <p:nvPr/>
            </p:nvSpPr>
            <p:spPr>
              <a:xfrm>
                <a:off x="4477722" y="2701318"/>
                <a:ext cx="75582" cy="16929"/>
              </a:xfrm>
              <a:custGeom>
                <a:avLst/>
                <a:gdLst/>
                <a:ahLst/>
                <a:cxnLst/>
                <a:rect l="l" t="t" r="r" b="b"/>
                <a:pathLst>
                  <a:path w="4158" h="929" extrusionOk="0">
                    <a:moveTo>
                      <a:pt x="632" y="1"/>
                    </a:moveTo>
                    <a:cubicBezTo>
                      <a:pt x="1" y="1"/>
                      <a:pt x="1" y="928"/>
                      <a:pt x="632" y="928"/>
                    </a:cubicBezTo>
                    <a:lnTo>
                      <a:pt x="3526" y="928"/>
                    </a:lnTo>
                    <a:cubicBezTo>
                      <a:pt x="4157" y="928"/>
                      <a:pt x="4157" y="1"/>
                      <a:pt x="3526"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0" name="Google Shape;1450;p40"/>
              <p:cNvSpPr/>
              <p:nvPr/>
            </p:nvSpPr>
            <p:spPr>
              <a:xfrm>
                <a:off x="4530346" y="2669265"/>
                <a:ext cx="59404" cy="20063"/>
              </a:xfrm>
              <a:custGeom>
                <a:avLst/>
                <a:gdLst/>
                <a:ahLst/>
                <a:cxnLst/>
                <a:rect l="l" t="t" r="r" b="b"/>
                <a:pathLst>
                  <a:path w="3268" h="1101" extrusionOk="0">
                    <a:moveTo>
                      <a:pt x="1944" y="0"/>
                    </a:moveTo>
                    <a:cubicBezTo>
                      <a:pt x="1890" y="0"/>
                      <a:pt x="1836" y="5"/>
                      <a:pt x="1782" y="16"/>
                    </a:cubicBezTo>
                    <a:lnTo>
                      <a:pt x="631" y="16"/>
                    </a:lnTo>
                    <a:cubicBezTo>
                      <a:pt x="0" y="16"/>
                      <a:pt x="0" y="943"/>
                      <a:pt x="631" y="943"/>
                    </a:cubicBezTo>
                    <a:lnTo>
                      <a:pt x="1559" y="943"/>
                    </a:lnTo>
                    <a:cubicBezTo>
                      <a:pt x="1633" y="925"/>
                      <a:pt x="1707" y="915"/>
                      <a:pt x="1777" y="915"/>
                    </a:cubicBezTo>
                    <a:cubicBezTo>
                      <a:pt x="1847" y="915"/>
                      <a:pt x="1911" y="925"/>
                      <a:pt x="1967" y="943"/>
                    </a:cubicBezTo>
                    <a:cubicBezTo>
                      <a:pt x="2153" y="943"/>
                      <a:pt x="2301" y="1092"/>
                      <a:pt x="2450" y="1092"/>
                    </a:cubicBezTo>
                    <a:cubicBezTo>
                      <a:pt x="2483" y="1098"/>
                      <a:pt x="2516" y="1101"/>
                      <a:pt x="2547" y="1101"/>
                    </a:cubicBezTo>
                    <a:cubicBezTo>
                      <a:pt x="3070" y="1101"/>
                      <a:pt x="3268" y="271"/>
                      <a:pt x="2672" y="201"/>
                    </a:cubicBezTo>
                    <a:cubicBezTo>
                      <a:pt x="2561" y="164"/>
                      <a:pt x="2412" y="127"/>
                      <a:pt x="2301" y="53"/>
                    </a:cubicBezTo>
                    <a:cubicBezTo>
                      <a:pt x="2196" y="26"/>
                      <a:pt x="2073" y="0"/>
                      <a:pt x="194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sp>
        <p:nvSpPr>
          <p:cNvPr id="1451" name="Google Shape;1451;p40"/>
          <p:cNvSpPr/>
          <p:nvPr/>
        </p:nvSpPr>
        <p:spPr>
          <a:xfrm>
            <a:off x="3916566" y="210781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3D3D7F"/>
          </a:solidFill>
          <a:ln w="9525" cap="flat" cmpd="sng">
            <a:solidFill>
              <a:srgbClr val="3D3D7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2</a:t>
            </a:r>
            <a:endParaRPr sz="1800" b="0" i="0" u="none" strike="noStrike" cap="none">
              <a:solidFill>
                <a:srgbClr val="000000"/>
              </a:solidFill>
              <a:latin typeface="Open Sans"/>
              <a:ea typeface="Open Sans"/>
              <a:cs typeface="Open Sans"/>
              <a:sym typeface="Open Sans"/>
            </a:endParaRPr>
          </a:p>
        </p:txBody>
      </p:sp>
      <p:sp>
        <p:nvSpPr>
          <p:cNvPr id="1452" name="Google Shape;1452;p40"/>
          <p:cNvSpPr/>
          <p:nvPr/>
        </p:nvSpPr>
        <p:spPr>
          <a:xfrm rot="5400000">
            <a:off x="1197565" y="858847"/>
            <a:ext cx="566827" cy="129604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3" name="Google Shape;1453;p40"/>
          <p:cNvSpPr/>
          <p:nvPr/>
        </p:nvSpPr>
        <p:spPr>
          <a:xfrm>
            <a:off x="2240269" y="1506869"/>
            <a:ext cx="1846948" cy="52021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4" name="Google Shape;1454;p40"/>
          <p:cNvSpPr txBox="1"/>
          <p:nvPr/>
        </p:nvSpPr>
        <p:spPr>
          <a:xfrm>
            <a:off x="784676" y="1308537"/>
            <a:ext cx="1328700"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bg2">
                    <a:lumMod val="75000"/>
                  </a:schemeClr>
                </a:solidFill>
                <a:latin typeface="Open Sans"/>
                <a:ea typeface="Open Sans"/>
                <a:cs typeface="Open Sans"/>
                <a:sym typeface="Open Sans"/>
              </a:rPr>
              <a:t>Estructuras de Control</a:t>
            </a:r>
            <a:endParaRPr sz="1200" b="1" dirty="0">
              <a:solidFill>
                <a:schemeClr val="bg2">
                  <a:lumMod val="75000"/>
                </a:schemeClr>
              </a:solidFill>
              <a:latin typeface="Open Sans"/>
              <a:ea typeface="Open Sans"/>
              <a:cs typeface="Open Sans"/>
              <a:sym typeface="Open Sans"/>
            </a:endParaRPr>
          </a:p>
        </p:txBody>
      </p:sp>
      <p:sp>
        <p:nvSpPr>
          <p:cNvPr id="1459" name="Google Shape;1459;p40"/>
          <p:cNvSpPr/>
          <p:nvPr/>
        </p:nvSpPr>
        <p:spPr>
          <a:xfrm>
            <a:off x="2342167" y="2701324"/>
            <a:ext cx="380283" cy="34573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1</a:t>
            </a:r>
            <a:endParaRPr sz="1800" b="0" i="0" u="none" strike="noStrike" cap="none">
              <a:solidFill>
                <a:srgbClr val="FFFFFF"/>
              </a:solidFill>
              <a:latin typeface="Open Sans"/>
              <a:ea typeface="Open Sans"/>
              <a:cs typeface="Open Sans"/>
              <a:sym typeface="Open Sans"/>
            </a:endParaRPr>
          </a:p>
        </p:txBody>
      </p:sp>
      <p:sp>
        <p:nvSpPr>
          <p:cNvPr id="1460" name="Google Shape;1460;p40"/>
          <p:cNvSpPr/>
          <p:nvPr/>
        </p:nvSpPr>
        <p:spPr>
          <a:xfrm rot="5400000" flipH="1">
            <a:off x="779437" y="3182446"/>
            <a:ext cx="582212" cy="1286870"/>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1" name="Google Shape;1461;p40"/>
          <p:cNvSpPr txBox="1"/>
          <p:nvPr/>
        </p:nvSpPr>
        <p:spPr>
          <a:xfrm>
            <a:off x="336494" y="3635206"/>
            <a:ext cx="1484797" cy="34576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32347"/>
              </a:buClr>
              <a:buSzPts val="1400"/>
              <a:buFont typeface="Arial"/>
              <a:buNone/>
            </a:pPr>
            <a:r>
              <a:rPr lang="en" sz="1200" b="1" dirty="0">
                <a:solidFill>
                  <a:schemeClr val="bg2">
                    <a:lumMod val="75000"/>
                  </a:schemeClr>
                </a:solidFill>
                <a:latin typeface="Open Sans"/>
                <a:ea typeface="Open Sans"/>
                <a:cs typeface="Open Sans"/>
                <a:sym typeface="Open Sans"/>
              </a:rPr>
              <a:t>Operadores</a:t>
            </a:r>
            <a:endParaRPr sz="1200" b="1" i="0" u="none" strike="noStrike" cap="none" dirty="0">
              <a:solidFill>
                <a:schemeClr val="bg2">
                  <a:lumMod val="75000"/>
                </a:schemeClr>
              </a:solidFill>
              <a:latin typeface="Open Sans"/>
              <a:ea typeface="Open Sans"/>
              <a:cs typeface="Open Sans"/>
              <a:sym typeface="Open Sans"/>
            </a:endParaRPr>
          </a:p>
        </p:txBody>
      </p:sp>
      <p:sp>
        <p:nvSpPr>
          <p:cNvPr id="1462" name="Google Shape;1462;p40"/>
          <p:cNvSpPr/>
          <p:nvPr/>
        </p:nvSpPr>
        <p:spPr>
          <a:xfrm rot="10800000" flipH="1">
            <a:off x="1734356" y="3174705"/>
            <a:ext cx="874033" cy="566828"/>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4" name="Google Shape;1464;p40"/>
          <p:cNvSpPr/>
          <p:nvPr/>
        </p:nvSpPr>
        <p:spPr>
          <a:xfrm>
            <a:off x="5183226" y="243550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dirty="0">
                <a:solidFill>
                  <a:srgbClr val="FFFFFF"/>
                </a:solidFill>
                <a:latin typeface="Open Sans"/>
                <a:ea typeface="Open Sans"/>
                <a:cs typeface="Open Sans"/>
                <a:sym typeface="Open Sans"/>
              </a:rPr>
              <a:t>3</a:t>
            </a:r>
            <a:endParaRPr sz="1800" b="0" i="0" u="none" strike="noStrike" cap="none" dirty="0">
              <a:solidFill>
                <a:srgbClr val="000000"/>
              </a:solidFill>
              <a:latin typeface="Open Sans"/>
              <a:ea typeface="Open Sans"/>
              <a:cs typeface="Open Sans"/>
              <a:sym typeface="Open Sans"/>
            </a:endParaRPr>
          </a:p>
        </p:txBody>
      </p:sp>
      <p:sp>
        <p:nvSpPr>
          <p:cNvPr id="1465" name="Google Shape;1465;p40"/>
          <p:cNvSpPr/>
          <p:nvPr/>
        </p:nvSpPr>
        <p:spPr>
          <a:xfrm rot="-5400000" flipH="1">
            <a:off x="6622926" y="847599"/>
            <a:ext cx="580490" cy="1343143"/>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7" name="Google Shape;1467;p40"/>
          <p:cNvSpPr/>
          <p:nvPr/>
        </p:nvSpPr>
        <p:spPr>
          <a:xfrm flipH="1">
            <a:off x="5290079" y="1575650"/>
            <a:ext cx="920271" cy="773811"/>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9" name="Google Shape;1469;p40"/>
          <p:cNvSpPr txBox="1">
            <a:spLocks noGrp="1"/>
          </p:cNvSpPr>
          <p:nvPr>
            <p:ph type="title"/>
          </p:nvPr>
        </p:nvSpPr>
        <p:spPr>
          <a:xfrm>
            <a:off x="559744" y="178950"/>
            <a:ext cx="3396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solidFill>
                  <a:srgbClr val="232347"/>
                </a:solidFill>
              </a:rPr>
              <a:t>Agenda</a:t>
            </a:r>
            <a:endParaRPr dirty="0">
              <a:solidFill>
                <a:srgbClr val="232347"/>
              </a:solidFill>
            </a:endParaRPr>
          </a:p>
        </p:txBody>
      </p:sp>
      <p:pic>
        <p:nvPicPr>
          <p:cNvPr id="1487" name="Google Shape;1487;p40"/>
          <p:cNvPicPr preferRelativeResize="0"/>
          <p:nvPr/>
        </p:nvPicPr>
        <p:blipFill>
          <a:blip r:embed="rId3">
            <a:alphaModFix/>
          </a:blip>
          <a:stretch>
            <a:fillRect/>
          </a:stretch>
        </p:blipFill>
        <p:spPr>
          <a:xfrm>
            <a:off x="7991050" y="84552"/>
            <a:ext cx="1092925" cy="1092925"/>
          </a:xfrm>
          <a:prstGeom prst="rect">
            <a:avLst/>
          </a:prstGeom>
          <a:noFill/>
          <a:ln>
            <a:noFill/>
          </a:ln>
        </p:spPr>
      </p:pic>
      <p:sp>
        <p:nvSpPr>
          <p:cNvPr id="2" name="Google Shape;1472;p40">
            <a:extLst>
              <a:ext uri="{FF2B5EF4-FFF2-40B4-BE49-F238E27FC236}">
                <a16:creationId xmlns:a16="http://schemas.microsoft.com/office/drawing/2014/main" id="{487A91F0-3513-6FF8-55C6-29B7BDA4C5B3}"/>
              </a:ext>
            </a:extLst>
          </p:cNvPr>
          <p:cNvSpPr txBox="1"/>
          <p:nvPr/>
        </p:nvSpPr>
        <p:spPr>
          <a:xfrm>
            <a:off x="6273663" y="1379735"/>
            <a:ext cx="1328700" cy="34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BD1717"/>
              </a:buClr>
              <a:buSzPts val="1400"/>
              <a:buFont typeface="Arial"/>
              <a:buNone/>
            </a:pPr>
            <a:r>
              <a:rPr lang="en" sz="1400" b="1" i="0" u="none" strike="noStrike" cap="none" dirty="0">
                <a:solidFill>
                  <a:srgbClr val="BD1717"/>
                </a:solidFill>
                <a:latin typeface="Open Sans"/>
                <a:ea typeface="Open Sans"/>
                <a:cs typeface="Open Sans"/>
                <a:sym typeface="Open Sans"/>
              </a:rPr>
              <a:t>Taller</a:t>
            </a:r>
            <a:endParaRPr sz="1400" b="1" i="0" u="none" strike="noStrike" cap="none" dirty="0">
              <a:solidFill>
                <a:srgbClr val="BD1717"/>
              </a:solidFill>
              <a:latin typeface="Open Sans"/>
              <a:ea typeface="Open Sans"/>
              <a:cs typeface="Open Sans"/>
              <a:sym typeface="Open Sans"/>
            </a:endParaRPr>
          </a:p>
        </p:txBody>
      </p:sp>
      <p:graphicFrame>
        <p:nvGraphicFramePr>
          <p:cNvPr id="3" name="Tabla 2">
            <a:extLst>
              <a:ext uri="{FF2B5EF4-FFF2-40B4-BE49-F238E27FC236}">
                <a16:creationId xmlns:a16="http://schemas.microsoft.com/office/drawing/2014/main" id="{A8B2C9FB-5EA0-EE87-1A41-8BF6B6EB7DD5}"/>
              </a:ext>
            </a:extLst>
          </p:cNvPr>
          <p:cNvGraphicFramePr>
            <a:graphicFrameLocks noGrp="1"/>
          </p:cNvGraphicFramePr>
          <p:nvPr>
            <p:extLst>
              <p:ext uri="{D42A27DB-BD31-4B8C-83A1-F6EECF244321}">
                <p14:modId xmlns:p14="http://schemas.microsoft.com/office/powerpoint/2010/main" val="1619283743"/>
              </p:ext>
            </p:extLst>
          </p:nvPr>
        </p:nvGraphicFramePr>
        <p:xfrm>
          <a:off x="2770416" y="3861858"/>
          <a:ext cx="1574399" cy="801372"/>
        </p:xfrm>
        <a:graphic>
          <a:graphicData uri="http://schemas.openxmlformats.org/drawingml/2006/table">
            <a:tbl>
              <a:tblPr firstRow="1" firstCol="1" bandRow="1">
                <a:tableStyleId>{6E8BCD5D-D7CC-41CA-9DC8-B328E5BED2F0}</a:tableStyleId>
              </a:tblPr>
              <a:tblGrid>
                <a:gridCol w="1574399">
                  <a:extLst>
                    <a:ext uri="{9D8B030D-6E8A-4147-A177-3AD203B41FA5}">
                      <a16:colId xmlns:a16="http://schemas.microsoft.com/office/drawing/2014/main" val="4116219493"/>
                    </a:ext>
                  </a:extLst>
                </a:gridCol>
              </a:tblGrid>
              <a:tr h="0">
                <a:tc>
                  <a:txBody>
                    <a:bodyPr/>
                    <a:lstStyle/>
                    <a:p>
                      <a:pPr algn="ctr">
                        <a:lnSpc>
                          <a:spcPct val="150000"/>
                        </a:lnSpc>
                      </a:pPr>
                      <a:endParaRPr lang="es-CO" sz="1000" b="1" dirty="0">
                        <a:solidFill>
                          <a:schemeClr val="tx1"/>
                        </a:solidFill>
                        <a:effectLst/>
                        <a:latin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167551">
                <a:tc>
                  <a:txBody>
                    <a:bodyPr/>
                    <a:lstStyle/>
                    <a:p>
                      <a:pPr algn="ctr">
                        <a:lnSpc>
                          <a:spcPct val="150000"/>
                        </a:lnSpc>
                      </a:pPr>
                      <a:r>
                        <a:rPr lang="es-ES_tradnl" sz="1000" dirty="0">
                          <a:solidFill>
                            <a:schemeClr val="tx2">
                              <a:lumMod val="75000"/>
                            </a:schemeClr>
                          </a:solidFill>
                          <a:effectLst/>
                        </a:rPr>
                        <a:t>Aritméticos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167551">
                <a:tc>
                  <a:txBody>
                    <a:bodyPr/>
                    <a:lstStyle/>
                    <a:p>
                      <a:pPr algn="ctr">
                        <a:lnSpc>
                          <a:spcPct val="150000"/>
                        </a:lnSpc>
                      </a:pPr>
                      <a:r>
                        <a:rPr lang="es-ES_tradnl" sz="1000" dirty="0">
                          <a:solidFill>
                            <a:schemeClr val="tx2">
                              <a:lumMod val="75000"/>
                            </a:schemeClr>
                          </a:solidFill>
                          <a:effectLst/>
                          <a:latin typeface="Arial" panose="020B0604020202020204" pitchFamily="34" charset="0"/>
                          <a:cs typeface="Times New Roman" panose="02020603050405020304" pitchFamily="18" charset="0"/>
                        </a:rPr>
                        <a:t>Relacionales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r h="167551">
                <a:tc>
                  <a:txBody>
                    <a:bodyPr/>
                    <a:lstStyle/>
                    <a:p>
                      <a:pPr algn="ctr">
                        <a:lnSpc>
                          <a:spcPct val="150000"/>
                        </a:lnSpc>
                      </a:pPr>
                      <a:r>
                        <a:rPr lang="es-CO" sz="1000" dirty="0">
                          <a:solidFill>
                            <a:schemeClr val="tx2">
                              <a:lumMod val="75000"/>
                            </a:schemeClr>
                          </a:solidFill>
                          <a:effectLst/>
                          <a:latin typeface="Arial" panose="020B0604020202020204" pitchFamily="34" charset="0"/>
                          <a:cs typeface="Times New Roman" panose="02020603050405020304" pitchFamily="18" charset="0"/>
                        </a:rPr>
                        <a:t>Lógicos</a:t>
                      </a:r>
                    </a:p>
                  </a:txBody>
                  <a:tcPr marL="68580" marR="68580" marT="0" marB="0"/>
                </a:tc>
                <a:extLst>
                  <a:ext uri="{0D108BD9-81ED-4DB2-BD59-A6C34878D82A}">
                    <a16:rowId xmlns:a16="http://schemas.microsoft.com/office/drawing/2014/main" val="3470072400"/>
                  </a:ext>
                </a:extLst>
              </a:tr>
            </a:tbl>
          </a:graphicData>
        </a:graphic>
      </p:graphicFrame>
      <p:cxnSp>
        <p:nvCxnSpPr>
          <p:cNvPr id="5" name="Conector recto de flecha 4">
            <a:extLst>
              <a:ext uri="{FF2B5EF4-FFF2-40B4-BE49-F238E27FC236}">
                <a16:creationId xmlns:a16="http://schemas.microsoft.com/office/drawing/2014/main" id="{D236C0CC-8D67-FAC2-9306-1EAA3DCAD135}"/>
              </a:ext>
            </a:extLst>
          </p:cNvPr>
          <p:cNvCxnSpPr>
            <a:cxnSpLocks/>
            <a:endCxn id="3" idx="1"/>
          </p:cNvCxnSpPr>
          <p:nvPr/>
        </p:nvCxnSpPr>
        <p:spPr>
          <a:xfrm>
            <a:off x="1713978" y="4042192"/>
            <a:ext cx="1056438" cy="22035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a 3">
            <a:extLst>
              <a:ext uri="{FF2B5EF4-FFF2-40B4-BE49-F238E27FC236}">
                <a16:creationId xmlns:a16="http://schemas.microsoft.com/office/drawing/2014/main" id="{8FB70276-1AFF-5337-4BA4-7C6015D27775}"/>
              </a:ext>
            </a:extLst>
          </p:cNvPr>
          <p:cNvGraphicFramePr>
            <a:graphicFrameLocks noGrp="1"/>
          </p:cNvGraphicFramePr>
          <p:nvPr>
            <p:extLst>
              <p:ext uri="{D42A27DB-BD31-4B8C-83A1-F6EECF244321}">
                <p14:modId xmlns:p14="http://schemas.microsoft.com/office/powerpoint/2010/main" val="1259213445"/>
              </p:ext>
            </p:extLst>
          </p:nvPr>
        </p:nvGraphicFramePr>
        <p:xfrm>
          <a:off x="2729922" y="386633"/>
          <a:ext cx="1524437" cy="603940"/>
        </p:xfrm>
        <a:graphic>
          <a:graphicData uri="http://schemas.openxmlformats.org/drawingml/2006/table">
            <a:tbl>
              <a:tblPr firstRow="1" firstCol="1" bandRow="1">
                <a:tableStyleId>{6E8BCD5D-D7CC-41CA-9DC8-B328E5BED2F0}</a:tableStyleId>
              </a:tblPr>
              <a:tblGrid>
                <a:gridCol w="1524437">
                  <a:extLst>
                    <a:ext uri="{9D8B030D-6E8A-4147-A177-3AD203B41FA5}">
                      <a16:colId xmlns:a16="http://schemas.microsoft.com/office/drawing/2014/main" val="4116219493"/>
                    </a:ext>
                  </a:extLst>
                </a:gridCol>
              </a:tblGrid>
              <a:tr h="203254">
                <a:tc>
                  <a:txBody>
                    <a:bodyPr/>
                    <a:lstStyle/>
                    <a:p>
                      <a:pPr algn="ctr">
                        <a:lnSpc>
                          <a:spcPct val="150000"/>
                        </a:lnSpc>
                      </a:pPr>
                      <a:endParaRPr lang="es-CO" sz="1000" b="1" dirty="0">
                        <a:solidFill>
                          <a:schemeClr val="tx1"/>
                        </a:solidFill>
                        <a:effectLst/>
                        <a:latin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000" dirty="0">
                          <a:solidFill>
                            <a:schemeClr val="tx2">
                              <a:lumMod val="75000"/>
                            </a:schemeClr>
                          </a:solidFill>
                          <a:effectLst/>
                        </a:rPr>
                        <a:t>Condicionales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000" dirty="0">
                          <a:solidFill>
                            <a:schemeClr val="tx2">
                              <a:lumMod val="75000"/>
                            </a:schemeClr>
                          </a:solidFill>
                          <a:effectLst/>
                          <a:latin typeface="Arial" panose="020B0604020202020204" pitchFamily="34" charset="0"/>
                          <a:cs typeface="Times New Roman" panose="02020603050405020304" pitchFamily="18" charset="0"/>
                        </a:rPr>
                        <a:t>Iterativas – Ciclos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bl>
          </a:graphicData>
        </a:graphic>
      </p:graphicFrame>
      <p:cxnSp>
        <p:nvCxnSpPr>
          <p:cNvPr id="6" name="Conector recto de flecha 5">
            <a:extLst>
              <a:ext uri="{FF2B5EF4-FFF2-40B4-BE49-F238E27FC236}">
                <a16:creationId xmlns:a16="http://schemas.microsoft.com/office/drawing/2014/main" id="{8A89491C-FB81-9342-88EA-0AF1783C41A8}"/>
              </a:ext>
            </a:extLst>
          </p:cNvPr>
          <p:cNvCxnSpPr>
            <a:cxnSpLocks/>
          </p:cNvCxnSpPr>
          <p:nvPr/>
        </p:nvCxnSpPr>
        <p:spPr>
          <a:xfrm flipV="1">
            <a:off x="2129001" y="954478"/>
            <a:ext cx="559954" cy="41160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0" name="Elipse 9">
            <a:extLst>
              <a:ext uri="{FF2B5EF4-FFF2-40B4-BE49-F238E27FC236}">
                <a16:creationId xmlns:a16="http://schemas.microsoft.com/office/drawing/2014/main" id="{F541BC3B-29B1-809D-D155-E488342B4E30}"/>
              </a:ext>
            </a:extLst>
          </p:cNvPr>
          <p:cNvSpPr/>
          <p:nvPr/>
        </p:nvSpPr>
        <p:spPr>
          <a:xfrm>
            <a:off x="934278" y="2521768"/>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Análisis</a:t>
            </a:r>
            <a:endParaRPr lang="es-CO" sz="1050" dirty="0">
              <a:solidFill>
                <a:schemeClr val="tx2">
                  <a:lumMod val="50000"/>
                </a:schemeClr>
              </a:solidFill>
              <a:highlight>
                <a:srgbClr val="FFFF00"/>
              </a:highlight>
            </a:endParaRPr>
          </a:p>
        </p:txBody>
      </p:sp>
      <p:sp>
        <p:nvSpPr>
          <p:cNvPr id="11" name="Elipse 10">
            <a:extLst>
              <a:ext uri="{FF2B5EF4-FFF2-40B4-BE49-F238E27FC236}">
                <a16:creationId xmlns:a16="http://schemas.microsoft.com/office/drawing/2014/main" id="{8D2BAF9C-43A9-FB2C-BE67-B97D128C990C}"/>
              </a:ext>
            </a:extLst>
          </p:cNvPr>
          <p:cNvSpPr/>
          <p:nvPr/>
        </p:nvSpPr>
        <p:spPr>
          <a:xfrm>
            <a:off x="3384274" y="2458454"/>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Diseño</a:t>
            </a:r>
            <a:endParaRPr lang="es-CO" sz="1050" dirty="0">
              <a:solidFill>
                <a:schemeClr val="tx2">
                  <a:lumMod val="50000"/>
                </a:schemeClr>
              </a:solidFill>
            </a:endParaRPr>
          </a:p>
        </p:txBody>
      </p:sp>
      <p:sp>
        <p:nvSpPr>
          <p:cNvPr id="14" name="Elipse 13">
            <a:extLst>
              <a:ext uri="{FF2B5EF4-FFF2-40B4-BE49-F238E27FC236}">
                <a16:creationId xmlns:a16="http://schemas.microsoft.com/office/drawing/2014/main" id="{6875A3F7-158D-B04C-523B-2466E9E698F3}"/>
              </a:ext>
            </a:extLst>
          </p:cNvPr>
          <p:cNvSpPr/>
          <p:nvPr/>
        </p:nvSpPr>
        <p:spPr>
          <a:xfrm>
            <a:off x="5917664" y="2458454"/>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Construcción</a:t>
            </a:r>
            <a:endParaRPr lang="es-CO" sz="1050" dirty="0">
              <a:solidFill>
                <a:schemeClr val="tx2">
                  <a:lumMod val="50000"/>
                </a:schemeClr>
              </a:solidFill>
            </a:endParaRPr>
          </a:p>
        </p:txBody>
      </p:sp>
      <p:sp>
        <p:nvSpPr>
          <p:cNvPr id="15" name="Rectángulo: esquinas redondeadas 14">
            <a:extLst>
              <a:ext uri="{FF2B5EF4-FFF2-40B4-BE49-F238E27FC236}">
                <a16:creationId xmlns:a16="http://schemas.microsoft.com/office/drawing/2014/main" id="{4AE33E87-2425-6411-4492-D229904155A0}"/>
              </a:ext>
            </a:extLst>
          </p:cNvPr>
          <p:cNvSpPr/>
          <p:nvPr/>
        </p:nvSpPr>
        <p:spPr>
          <a:xfrm>
            <a:off x="2126974" y="1524276"/>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Metodología -&gt; Pensamiento lógico estructurado</a:t>
            </a:r>
            <a:endParaRPr lang="es-CO" sz="1050" dirty="0">
              <a:solidFill>
                <a:schemeClr val="bg2"/>
              </a:solidFill>
            </a:endParaRPr>
          </a:p>
        </p:txBody>
      </p:sp>
      <p:sp>
        <p:nvSpPr>
          <p:cNvPr id="16" name="Flecha: a la derecha 15">
            <a:extLst>
              <a:ext uri="{FF2B5EF4-FFF2-40B4-BE49-F238E27FC236}">
                <a16:creationId xmlns:a16="http://schemas.microsoft.com/office/drawing/2014/main" id="{4243E1CE-4656-F541-48E9-B9888120D195}"/>
              </a:ext>
            </a:extLst>
          </p:cNvPr>
          <p:cNvSpPr/>
          <p:nvPr/>
        </p:nvSpPr>
        <p:spPr>
          <a:xfrm>
            <a:off x="2733261" y="290198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Flecha: a la derecha 16">
            <a:extLst>
              <a:ext uri="{FF2B5EF4-FFF2-40B4-BE49-F238E27FC236}">
                <a16:creationId xmlns:a16="http://schemas.microsoft.com/office/drawing/2014/main" id="{1A9B9B13-7FF9-D9EE-4F71-DF0EC9B4DAF7}"/>
              </a:ext>
            </a:extLst>
          </p:cNvPr>
          <p:cNvSpPr/>
          <p:nvPr/>
        </p:nvSpPr>
        <p:spPr>
          <a:xfrm>
            <a:off x="5246774" y="2813872"/>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8" name="Rectángulo: esquinas redondeadas 17">
            <a:extLst>
              <a:ext uri="{FF2B5EF4-FFF2-40B4-BE49-F238E27FC236}">
                <a16:creationId xmlns:a16="http://schemas.microsoft.com/office/drawing/2014/main" id="{2623BECA-433B-BF52-74A0-EC66FB12FF57}"/>
              </a:ext>
            </a:extLst>
          </p:cNvPr>
          <p:cNvSpPr/>
          <p:nvPr/>
        </p:nvSpPr>
        <p:spPr>
          <a:xfrm>
            <a:off x="854766" y="3790201"/>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Método </a:t>
            </a:r>
          </a:p>
          <a:p>
            <a:pPr algn="ctr"/>
            <a:r>
              <a:rPr lang="es-ES" sz="1050" dirty="0">
                <a:solidFill>
                  <a:srgbClr val="C00000"/>
                </a:solidFill>
              </a:rPr>
              <a:t>Entrada – Proceso - Salida</a:t>
            </a:r>
            <a:endParaRPr lang="es-CO" sz="1050" dirty="0">
              <a:solidFill>
                <a:srgbClr val="C00000"/>
              </a:solidFill>
            </a:endParaRPr>
          </a:p>
        </p:txBody>
      </p:sp>
      <p:sp>
        <p:nvSpPr>
          <p:cNvPr id="19" name="Rectángulo: esquinas redondeadas 18">
            <a:extLst>
              <a:ext uri="{FF2B5EF4-FFF2-40B4-BE49-F238E27FC236}">
                <a16:creationId xmlns:a16="http://schemas.microsoft.com/office/drawing/2014/main" id="{A2DF37D9-961E-4988-E524-F3294117B564}"/>
              </a:ext>
            </a:extLst>
          </p:cNvPr>
          <p:cNvSpPr/>
          <p:nvPr/>
        </p:nvSpPr>
        <p:spPr>
          <a:xfrm>
            <a:off x="3384274" y="3790201"/>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Algoritmo</a:t>
            </a:r>
          </a:p>
          <a:p>
            <a:pPr algn="ctr"/>
            <a:r>
              <a:rPr lang="es-ES" sz="1050" dirty="0">
                <a:solidFill>
                  <a:srgbClr val="C00000"/>
                </a:solidFill>
              </a:rPr>
              <a:t>Diagrama de Flujo</a:t>
            </a:r>
            <a:endParaRPr lang="es-CO" sz="1050" dirty="0">
              <a:solidFill>
                <a:srgbClr val="C00000"/>
              </a:solidFill>
            </a:endParaRPr>
          </a:p>
        </p:txBody>
      </p:sp>
      <p:sp>
        <p:nvSpPr>
          <p:cNvPr id="20" name="Rectángulo: esquinas redondeadas 19">
            <a:extLst>
              <a:ext uri="{FF2B5EF4-FFF2-40B4-BE49-F238E27FC236}">
                <a16:creationId xmlns:a16="http://schemas.microsoft.com/office/drawing/2014/main" id="{CDF0AECF-B254-8D5E-A237-EB201EB57E53}"/>
              </a:ext>
            </a:extLst>
          </p:cNvPr>
          <p:cNvSpPr/>
          <p:nvPr/>
        </p:nvSpPr>
        <p:spPr>
          <a:xfrm>
            <a:off x="5993295" y="3762095"/>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a:t>
            </a:r>
            <a:endParaRPr lang="es-CO" sz="1050" dirty="0">
              <a:solidFill>
                <a:srgbClr val="C00000"/>
              </a:solidFill>
            </a:endParaRPr>
          </a:p>
        </p:txBody>
      </p:sp>
      <p:cxnSp>
        <p:nvCxnSpPr>
          <p:cNvPr id="21" name="Conector recto de flecha 20">
            <a:extLst>
              <a:ext uri="{FF2B5EF4-FFF2-40B4-BE49-F238E27FC236}">
                <a16:creationId xmlns:a16="http://schemas.microsoft.com/office/drawing/2014/main" id="{1203D111-6678-BE81-8FCE-20A544258D00}"/>
              </a:ext>
            </a:extLst>
          </p:cNvPr>
          <p:cNvCxnSpPr>
            <a:cxnSpLocks/>
          </p:cNvCxnSpPr>
          <p:nvPr/>
        </p:nvCxnSpPr>
        <p:spPr>
          <a:xfrm>
            <a:off x="1833770" y="3188769"/>
            <a:ext cx="0" cy="35325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F1A9F540-144E-C347-C882-8B5C84260B32}"/>
              </a:ext>
            </a:extLst>
          </p:cNvPr>
          <p:cNvCxnSpPr>
            <a:cxnSpLocks/>
          </p:cNvCxnSpPr>
          <p:nvPr/>
        </p:nvCxnSpPr>
        <p:spPr>
          <a:xfrm>
            <a:off x="4260274" y="3188769"/>
            <a:ext cx="0" cy="43246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DBE099AC-32D6-1E71-251F-8CFBE6007A99}"/>
              </a:ext>
            </a:extLst>
          </p:cNvPr>
          <p:cNvCxnSpPr>
            <a:cxnSpLocks/>
          </p:cNvCxnSpPr>
          <p:nvPr/>
        </p:nvCxnSpPr>
        <p:spPr>
          <a:xfrm>
            <a:off x="6849507" y="3188769"/>
            <a:ext cx="0" cy="35325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28C2E3E1-35AA-AA20-A29F-421A51AD5F0A}"/>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B8E37446-0770-DB14-8E39-D80FAE0FBEAB}"/>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044633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24" name="Elipse 23">
            <a:extLst>
              <a:ext uri="{FF2B5EF4-FFF2-40B4-BE49-F238E27FC236}">
                <a16:creationId xmlns:a16="http://schemas.microsoft.com/office/drawing/2014/main" id="{CB83D215-96A1-B3CA-7487-C970A189CA04}"/>
              </a:ext>
            </a:extLst>
          </p:cNvPr>
          <p:cNvSpPr/>
          <p:nvPr/>
        </p:nvSpPr>
        <p:spPr>
          <a:xfrm>
            <a:off x="854765" y="243886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a:t>
            </a:r>
            <a:r>
              <a:rPr lang="es-ES" sz="1050" dirty="0">
                <a:solidFill>
                  <a:schemeClr val="tx2">
                    <a:lumMod val="50000"/>
                  </a:schemeClr>
                </a:solidFill>
                <a:highlight>
                  <a:srgbClr val="FFFF00"/>
                </a:highlight>
              </a:rPr>
              <a:t>LEER</a:t>
            </a:r>
            <a:endParaRPr lang="es-CO" sz="1050" dirty="0">
              <a:solidFill>
                <a:schemeClr val="tx2">
                  <a:lumMod val="50000"/>
                </a:schemeClr>
              </a:solidFill>
              <a:highlight>
                <a:srgbClr val="FFFF00"/>
              </a:highlight>
            </a:endParaRPr>
          </a:p>
        </p:txBody>
      </p:sp>
      <p:sp>
        <p:nvSpPr>
          <p:cNvPr id="25" name="Elipse 24">
            <a:extLst>
              <a:ext uri="{FF2B5EF4-FFF2-40B4-BE49-F238E27FC236}">
                <a16:creationId xmlns:a16="http://schemas.microsoft.com/office/drawing/2014/main" id="{DA306F5E-7B29-1091-17D9-33744DED367F}"/>
              </a:ext>
            </a:extLst>
          </p:cNvPr>
          <p:cNvSpPr/>
          <p:nvPr/>
        </p:nvSpPr>
        <p:spPr>
          <a:xfrm>
            <a:off x="3304761"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26" name="Elipse 25">
            <a:extLst>
              <a:ext uri="{FF2B5EF4-FFF2-40B4-BE49-F238E27FC236}">
                <a16:creationId xmlns:a16="http://schemas.microsoft.com/office/drawing/2014/main" id="{51A9F18C-1F1C-D982-190F-22EEC0A970BA}"/>
              </a:ext>
            </a:extLst>
          </p:cNvPr>
          <p:cNvSpPr/>
          <p:nvPr/>
        </p:nvSpPr>
        <p:spPr>
          <a:xfrm>
            <a:off x="5838152"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a:t>
            </a:r>
            <a:r>
              <a:rPr lang="es-ES" sz="1050" dirty="0">
                <a:solidFill>
                  <a:schemeClr val="tx2">
                    <a:lumMod val="50000"/>
                  </a:schemeClr>
                </a:solidFill>
                <a:highlight>
                  <a:srgbClr val="FFFF00"/>
                </a:highlight>
              </a:rPr>
              <a:t>IMPRIMIR</a:t>
            </a:r>
            <a:r>
              <a:rPr lang="es-ES" sz="1050" dirty="0">
                <a:solidFill>
                  <a:schemeClr val="tx2">
                    <a:lumMod val="50000"/>
                  </a:schemeClr>
                </a:solidFill>
              </a:rPr>
              <a:t> </a:t>
            </a:r>
            <a:endParaRPr lang="es-CO" sz="1050" dirty="0">
              <a:solidFill>
                <a:schemeClr val="tx2">
                  <a:lumMod val="50000"/>
                </a:schemeClr>
              </a:solidFill>
            </a:endParaRPr>
          </a:p>
        </p:txBody>
      </p:sp>
      <p:sp>
        <p:nvSpPr>
          <p:cNvPr id="27" name="Rectángulo: esquinas redondeadas 26">
            <a:extLst>
              <a:ext uri="{FF2B5EF4-FFF2-40B4-BE49-F238E27FC236}">
                <a16:creationId xmlns:a16="http://schemas.microsoft.com/office/drawing/2014/main" id="{9773F22F-36FF-1D3C-C548-F1080556C34D}"/>
              </a:ext>
            </a:extLst>
          </p:cNvPr>
          <p:cNvSpPr/>
          <p:nvPr/>
        </p:nvSpPr>
        <p:spPr>
          <a:xfrm>
            <a:off x="2047461" y="1441371"/>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Análisis –&gt; Método Entrada-Proceso-Salida</a:t>
            </a:r>
            <a:endParaRPr lang="es-CO" sz="1050" dirty="0">
              <a:solidFill>
                <a:schemeClr val="bg2"/>
              </a:solidFill>
            </a:endParaRPr>
          </a:p>
        </p:txBody>
      </p:sp>
      <p:sp>
        <p:nvSpPr>
          <p:cNvPr id="28" name="Flecha: a la derecha 27">
            <a:extLst>
              <a:ext uri="{FF2B5EF4-FFF2-40B4-BE49-F238E27FC236}">
                <a16:creationId xmlns:a16="http://schemas.microsoft.com/office/drawing/2014/main" id="{E3FB5E5F-9F20-2EB9-0C82-70F8E5E24DC2}"/>
              </a:ext>
            </a:extLst>
          </p:cNvPr>
          <p:cNvSpPr/>
          <p:nvPr/>
        </p:nvSpPr>
        <p:spPr>
          <a:xfrm>
            <a:off x="2653749" y="2819081"/>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9" name="Flecha: a la derecha 28">
            <a:extLst>
              <a:ext uri="{FF2B5EF4-FFF2-40B4-BE49-F238E27FC236}">
                <a16:creationId xmlns:a16="http://schemas.microsoft.com/office/drawing/2014/main" id="{E17BEAF7-9935-FAE3-FA70-D56D930B16F0}"/>
              </a:ext>
            </a:extLst>
          </p:cNvPr>
          <p:cNvSpPr/>
          <p:nvPr/>
        </p:nvSpPr>
        <p:spPr>
          <a:xfrm>
            <a:off x="5167261" y="2730967"/>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30" name="Rectángulo: esquinas redondeadas 29">
            <a:extLst>
              <a:ext uri="{FF2B5EF4-FFF2-40B4-BE49-F238E27FC236}">
                <a16:creationId xmlns:a16="http://schemas.microsoft.com/office/drawing/2014/main" id="{3D0DD610-BED6-F074-969C-BF97FEDAB075}"/>
              </a:ext>
            </a:extLst>
          </p:cNvPr>
          <p:cNvSpPr/>
          <p:nvPr/>
        </p:nvSpPr>
        <p:spPr>
          <a:xfrm>
            <a:off x="339483" y="3725545"/>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chemeClr val="bg2"/>
                </a:solidFill>
              </a:rPr>
              <a:t> nombre, cuantitativa</a:t>
            </a:r>
          </a:p>
        </p:txBody>
      </p:sp>
      <p:sp>
        <p:nvSpPr>
          <p:cNvPr id="31" name="Rectángulo: esquinas redondeadas 30">
            <a:extLst>
              <a:ext uri="{FF2B5EF4-FFF2-40B4-BE49-F238E27FC236}">
                <a16:creationId xmlns:a16="http://schemas.microsoft.com/office/drawing/2014/main" id="{7CC468F0-1796-86FC-CB6F-C74D33273AD7}"/>
              </a:ext>
            </a:extLst>
          </p:cNvPr>
          <p:cNvSpPr/>
          <p:nvPr/>
        </p:nvSpPr>
        <p:spPr>
          <a:xfrm>
            <a:off x="2558945" y="3598596"/>
            <a:ext cx="3252890" cy="644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Condicional </a:t>
            </a:r>
            <a:r>
              <a:rPr lang="es-ES" sz="1050">
                <a:solidFill>
                  <a:srgbClr val="C00000"/>
                </a:solidFill>
              </a:rPr>
              <a:t>Anidado: </a:t>
            </a:r>
            <a:r>
              <a:rPr lang="es-ES" sz="1050" dirty="0">
                <a:solidFill>
                  <a:srgbClr val="C00000"/>
                </a:solidFill>
              </a:rPr>
              <a:t>Hallar la nota cualitativa  </a:t>
            </a:r>
            <a:endParaRPr lang="es-CO" sz="1050" dirty="0">
              <a:solidFill>
                <a:srgbClr val="C00000"/>
              </a:solidFill>
            </a:endParaRPr>
          </a:p>
        </p:txBody>
      </p:sp>
      <p:sp>
        <p:nvSpPr>
          <p:cNvPr id="32" name="Rectángulo: esquinas redondeadas 31">
            <a:extLst>
              <a:ext uri="{FF2B5EF4-FFF2-40B4-BE49-F238E27FC236}">
                <a16:creationId xmlns:a16="http://schemas.microsoft.com/office/drawing/2014/main" id="{D80D9D8A-EE18-368E-A625-E0E4275AB2F3}"/>
              </a:ext>
            </a:extLst>
          </p:cNvPr>
          <p:cNvSpPr/>
          <p:nvPr/>
        </p:nvSpPr>
        <p:spPr>
          <a:xfrm>
            <a:off x="5892483" y="3616131"/>
            <a:ext cx="2475329" cy="704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chemeClr val="bg2"/>
                </a:solidFill>
              </a:rPr>
              <a:t>nombre, cuantitativa, cualitativa </a:t>
            </a:r>
          </a:p>
        </p:txBody>
      </p:sp>
      <p:cxnSp>
        <p:nvCxnSpPr>
          <p:cNvPr id="33" name="Conector recto de flecha 32">
            <a:extLst>
              <a:ext uri="{FF2B5EF4-FFF2-40B4-BE49-F238E27FC236}">
                <a16:creationId xmlns:a16="http://schemas.microsoft.com/office/drawing/2014/main" id="{12B55AE4-5093-F515-9425-821FAEB1114C}"/>
              </a:ext>
            </a:extLst>
          </p:cNvPr>
          <p:cNvCxnSpPr>
            <a:cxnSpLocks/>
          </p:cNvCxnSpPr>
          <p:nvPr/>
        </p:nvCxnSpPr>
        <p:spPr>
          <a:xfrm flipH="1">
            <a:off x="1343025" y="3325931"/>
            <a:ext cx="411232"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09D6260F-D3C2-71ED-C9C3-FC71A030BE17}"/>
              </a:ext>
            </a:extLst>
          </p:cNvPr>
          <p:cNvCxnSpPr>
            <a:cxnSpLocks/>
          </p:cNvCxnSpPr>
          <p:nvPr/>
        </p:nvCxnSpPr>
        <p:spPr>
          <a:xfrm>
            <a:off x="4204253" y="3246724"/>
            <a:ext cx="0" cy="4324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08CD5062-CC21-7672-AB9B-3CFCB617EA90}"/>
              </a:ext>
            </a:extLst>
          </p:cNvPr>
          <p:cNvCxnSpPr>
            <a:cxnSpLocks/>
          </p:cNvCxnSpPr>
          <p:nvPr/>
        </p:nvCxnSpPr>
        <p:spPr>
          <a:xfrm>
            <a:off x="6781282" y="3282494"/>
            <a:ext cx="0"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C4F56CB1-6B21-2995-D29D-20C989446062}"/>
              </a:ext>
            </a:extLst>
          </p:cNvPr>
          <p:cNvSpPr/>
          <p:nvPr/>
        </p:nvSpPr>
        <p:spPr>
          <a:xfrm>
            <a:off x="1157152" y="4239861"/>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37" name="Elipse 36">
            <a:extLst>
              <a:ext uri="{FF2B5EF4-FFF2-40B4-BE49-F238E27FC236}">
                <a16:creationId xmlns:a16="http://schemas.microsoft.com/office/drawing/2014/main" id="{087096FE-198C-48CE-7C94-A995B23D9187}"/>
              </a:ext>
            </a:extLst>
          </p:cNvPr>
          <p:cNvSpPr/>
          <p:nvPr/>
        </p:nvSpPr>
        <p:spPr>
          <a:xfrm>
            <a:off x="4094922" y="4342338"/>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38" name="Elipse 37">
            <a:extLst>
              <a:ext uri="{FF2B5EF4-FFF2-40B4-BE49-F238E27FC236}">
                <a16:creationId xmlns:a16="http://schemas.microsoft.com/office/drawing/2014/main" id="{780CB0AE-3FD9-20E1-99F1-D2A08A9B5495}"/>
              </a:ext>
            </a:extLst>
          </p:cNvPr>
          <p:cNvSpPr/>
          <p:nvPr/>
        </p:nvSpPr>
        <p:spPr>
          <a:xfrm>
            <a:off x="6962891" y="4350013"/>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39" name="CuadroTexto 38">
            <a:extLst>
              <a:ext uri="{FF2B5EF4-FFF2-40B4-BE49-F238E27FC236}">
                <a16:creationId xmlns:a16="http://schemas.microsoft.com/office/drawing/2014/main" id="{C8CD1116-E667-61B8-5418-31D224E7E4AB}"/>
              </a:ext>
            </a:extLst>
          </p:cNvPr>
          <p:cNvSpPr txBox="1"/>
          <p:nvPr/>
        </p:nvSpPr>
        <p:spPr>
          <a:xfrm>
            <a:off x="2653749" y="2044826"/>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 name="CuadroTexto 1">
            <a:extLst>
              <a:ext uri="{FF2B5EF4-FFF2-40B4-BE49-F238E27FC236}">
                <a16:creationId xmlns:a16="http://schemas.microsoft.com/office/drawing/2014/main" id="{A85CF70C-5A56-A9BA-64B2-D9D7F1BEF17F}"/>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B0B813D8-6B10-B1B5-E013-75FF4BB01044}"/>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432842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0" name="Rectángulo: esquinas redondeadas 9">
            <a:extLst>
              <a:ext uri="{FF2B5EF4-FFF2-40B4-BE49-F238E27FC236}">
                <a16:creationId xmlns:a16="http://schemas.microsoft.com/office/drawing/2014/main" id="{D67141EC-5BD9-1908-33DC-56966825D91C}"/>
              </a:ext>
            </a:extLst>
          </p:cNvPr>
          <p:cNvSpPr/>
          <p:nvPr/>
        </p:nvSpPr>
        <p:spPr>
          <a:xfrm>
            <a:off x="6639724" y="2773160"/>
            <a:ext cx="230804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Diseño –&gt; Algoritmo</a:t>
            </a:r>
            <a:endParaRPr lang="es-CO" sz="1050" dirty="0">
              <a:solidFill>
                <a:schemeClr val="bg2"/>
              </a:solidFill>
            </a:endParaRPr>
          </a:p>
        </p:txBody>
      </p:sp>
      <p:pic>
        <p:nvPicPr>
          <p:cNvPr id="5" name="Imagen 4">
            <a:extLst>
              <a:ext uri="{FF2B5EF4-FFF2-40B4-BE49-F238E27FC236}">
                <a16:creationId xmlns:a16="http://schemas.microsoft.com/office/drawing/2014/main" id="{94A22507-3517-6753-481A-6C115906C8DE}"/>
              </a:ext>
            </a:extLst>
          </p:cNvPr>
          <p:cNvPicPr>
            <a:picLocks noChangeAspect="1"/>
          </p:cNvPicPr>
          <p:nvPr/>
        </p:nvPicPr>
        <p:blipFill>
          <a:blip r:embed="rId2"/>
          <a:stretch>
            <a:fillRect/>
          </a:stretch>
        </p:blipFill>
        <p:spPr>
          <a:xfrm>
            <a:off x="1098410" y="1442368"/>
            <a:ext cx="5065626" cy="3379466"/>
          </a:xfrm>
          <a:prstGeom prst="rect">
            <a:avLst/>
          </a:prstGeom>
        </p:spPr>
      </p:pic>
      <p:sp>
        <p:nvSpPr>
          <p:cNvPr id="2" name="CuadroTexto 1">
            <a:extLst>
              <a:ext uri="{FF2B5EF4-FFF2-40B4-BE49-F238E27FC236}">
                <a16:creationId xmlns:a16="http://schemas.microsoft.com/office/drawing/2014/main" id="{2D4D37FB-D99D-6920-5655-95CB41BE42E8}"/>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F9278812-FF61-F879-5BC7-81918995F10A}"/>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75942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0" name="Rectángulo: esquinas redondeadas 9">
            <a:extLst>
              <a:ext uri="{FF2B5EF4-FFF2-40B4-BE49-F238E27FC236}">
                <a16:creationId xmlns:a16="http://schemas.microsoft.com/office/drawing/2014/main" id="{8C4C1048-7B5D-291D-2697-77A300F0B144}"/>
              </a:ext>
            </a:extLst>
          </p:cNvPr>
          <p:cNvSpPr/>
          <p:nvPr/>
        </p:nvSpPr>
        <p:spPr>
          <a:xfrm>
            <a:off x="3056315" y="1042649"/>
            <a:ext cx="2416316"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Diseño –&gt; Diagrama de flujo</a:t>
            </a:r>
            <a:endParaRPr lang="es-CO" sz="1050" dirty="0">
              <a:solidFill>
                <a:schemeClr val="bg2"/>
              </a:solidFill>
            </a:endParaRPr>
          </a:p>
        </p:txBody>
      </p:sp>
      <p:pic>
        <p:nvPicPr>
          <p:cNvPr id="5" name="Imagen 4">
            <a:extLst>
              <a:ext uri="{FF2B5EF4-FFF2-40B4-BE49-F238E27FC236}">
                <a16:creationId xmlns:a16="http://schemas.microsoft.com/office/drawing/2014/main" id="{AE633FFA-B7CE-3F97-1A50-453031D29541}"/>
              </a:ext>
            </a:extLst>
          </p:cNvPr>
          <p:cNvPicPr>
            <a:picLocks noChangeAspect="1"/>
          </p:cNvPicPr>
          <p:nvPr/>
        </p:nvPicPr>
        <p:blipFill>
          <a:blip r:embed="rId2"/>
          <a:stretch>
            <a:fillRect/>
          </a:stretch>
        </p:blipFill>
        <p:spPr>
          <a:xfrm>
            <a:off x="1923941" y="1604369"/>
            <a:ext cx="4672664" cy="3129399"/>
          </a:xfrm>
          <a:prstGeom prst="rect">
            <a:avLst/>
          </a:prstGeom>
        </p:spPr>
      </p:pic>
      <p:sp>
        <p:nvSpPr>
          <p:cNvPr id="2" name="CuadroTexto 1">
            <a:extLst>
              <a:ext uri="{FF2B5EF4-FFF2-40B4-BE49-F238E27FC236}">
                <a16:creationId xmlns:a16="http://schemas.microsoft.com/office/drawing/2014/main" id="{A237FC5A-2B67-06C2-4575-989F4B6EF22F}"/>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9AF2E58E-569B-EE32-DC21-633039E8075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729304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10" name="Rectángulo: esquinas redondeadas 9">
            <a:extLst>
              <a:ext uri="{FF2B5EF4-FFF2-40B4-BE49-F238E27FC236}">
                <a16:creationId xmlns:a16="http://schemas.microsoft.com/office/drawing/2014/main" id="{596C9E20-79DA-55E5-4D59-B41665F1E4B5}"/>
              </a:ext>
            </a:extLst>
          </p:cNvPr>
          <p:cNvSpPr/>
          <p:nvPr/>
        </p:nvSpPr>
        <p:spPr>
          <a:xfrm>
            <a:off x="3175283" y="887783"/>
            <a:ext cx="231493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Construcción –&gt; Programa</a:t>
            </a:r>
            <a:endParaRPr lang="es-CO" sz="1050" dirty="0">
              <a:solidFill>
                <a:schemeClr val="bg2"/>
              </a:solidFill>
            </a:endParaRPr>
          </a:p>
        </p:txBody>
      </p:sp>
      <p:sp>
        <p:nvSpPr>
          <p:cNvPr id="2" name="CuadroTexto 1">
            <a:extLst>
              <a:ext uri="{FF2B5EF4-FFF2-40B4-BE49-F238E27FC236}">
                <a16:creationId xmlns:a16="http://schemas.microsoft.com/office/drawing/2014/main" id="{C264FADB-98F7-61FE-E054-936A5585EA7C}"/>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1FA762F6-F00A-29B1-23ED-4C30ED33009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6" name="Imagen 5">
            <a:extLst>
              <a:ext uri="{FF2B5EF4-FFF2-40B4-BE49-F238E27FC236}">
                <a16:creationId xmlns:a16="http://schemas.microsoft.com/office/drawing/2014/main" id="{AF099B5A-FDF2-E6B0-DC02-F3803C6CFB68}"/>
              </a:ext>
            </a:extLst>
          </p:cNvPr>
          <p:cNvPicPr>
            <a:picLocks noChangeAspect="1"/>
          </p:cNvPicPr>
          <p:nvPr/>
        </p:nvPicPr>
        <p:blipFill>
          <a:blip r:embed="rId3"/>
          <a:stretch>
            <a:fillRect/>
          </a:stretch>
        </p:blipFill>
        <p:spPr>
          <a:xfrm>
            <a:off x="2403479" y="1328651"/>
            <a:ext cx="4166655" cy="3586186"/>
          </a:xfrm>
          <a:prstGeom prst="rect">
            <a:avLst/>
          </a:prstGeom>
        </p:spPr>
      </p:pic>
    </p:spTree>
    <p:extLst>
      <p:ext uri="{BB962C8B-B14F-4D97-AF65-F5344CB8AC3E}">
        <p14:creationId xmlns:p14="http://schemas.microsoft.com/office/powerpoint/2010/main" val="256995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2" name="CuadroTexto 1">
            <a:extLst>
              <a:ext uri="{FF2B5EF4-FFF2-40B4-BE49-F238E27FC236}">
                <a16:creationId xmlns:a16="http://schemas.microsoft.com/office/drawing/2014/main" id="{C264FADB-98F7-61FE-E054-936A5585EA7C}"/>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1FA762F6-F00A-29B1-23ED-4C30ED33009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4" name="CuadroTexto 3">
            <a:extLst>
              <a:ext uri="{FF2B5EF4-FFF2-40B4-BE49-F238E27FC236}">
                <a16:creationId xmlns:a16="http://schemas.microsoft.com/office/drawing/2014/main" id="{BE7011A5-2B8A-AE40-63AA-EDB9296FE94A}"/>
              </a:ext>
            </a:extLst>
          </p:cNvPr>
          <p:cNvSpPr txBox="1"/>
          <p:nvPr/>
        </p:nvSpPr>
        <p:spPr>
          <a:xfrm>
            <a:off x="1502825" y="1233492"/>
            <a:ext cx="7179101" cy="1631216"/>
          </a:xfrm>
          <a:prstGeom prst="rect">
            <a:avLst/>
          </a:prstGeom>
          <a:noFill/>
        </p:spPr>
        <p:txBody>
          <a:bodyPr wrap="square" rtlCol="0">
            <a:spAutoFit/>
          </a:bodyPr>
          <a:lstStyle/>
          <a:p>
            <a:pPr algn="just"/>
            <a:r>
              <a:rPr lang="es-ES" sz="2800" b="1" dirty="0">
                <a:solidFill>
                  <a:srgbClr val="FF0000"/>
                </a:solidFill>
                <a:latin typeface="Ubuntu" panose="020B0504030602030204" pitchFamily="34" charset="0"/>
              </a:rPr>
              <a:t>Ejercicio.</a:t>
            </a:r>
          </a:p>
          <a:p>
            <a:pPr algn="just"/>
            <a:r>
              <a:rPr lang="es-ES" sz="1800" b="1" dirty="0">
                <a:solidFill>
                  <a:schemeClr val="accent1">
                    <a:lumMod val="50000"/>
                  </a:schemeClr>
                </a:solidFill>
                <a:latin typeface="Ubuntu" panose="020B0504030602030204" pitchFamily="34" charset="0"/>
              </a:rPr>
              <a:t>Diseñe y escriba un programa que solicite tres números enteros (pueden ser positivos o negativos) y como salida los muestre en orden de mayor a menor.</a:t>
            </a:r>
          </a:p>
          <a:p>
            <a:pPr algn="just"/>
            <a:endParaRPr lang="es-CO" sz="1800" b="1" dirty="0">
              <a:solidFill>
                <a:schemeClr val="accent1">
                  <a:lumMod val="50000"/>
                </a:schemeClr>
              </a:solidFill>
              <a:latin typeface="Ubuntu" panose="020B0504030602030204" pitchFamily="34" charset="0"/>
            </a:endParaRPr>
          </a:p>
        </p:txBody>
      </p:sp>
    </p:spTree>
    <p:extLst>
      <p:ext uri="{BB962C8B-B14F-4D97-AF65-F5344CB8AC3E}">
        <p14:creationId xmlns:p14="http://schemas.microsoft.com/office/powerpoint/2010/main" val="3402871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942BA7-F947-8318-4F2D-832DC167A2A2}"/>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Anidado</a:t>
            </a:r>
          </a:p>
        </p:txBody>
      </p:sp>
      <p:sp>
        <p:nvSpPr>
          <p:cNvPr id="2" name="CuadroTexto 1">
            <a:extLst>
              <a:ext uri="{FF2B5EF4-FFF2-40B4-BE49-F238E27FC236}">
                <a16:creationId xmlns:a16="http://schemas.microsoft.com/office/drawing/2014/main" id="{C264FADB-98F7-61FE-E054-936A5585EA7C}"/>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3" name="Google Shape;1487;p40">
            <a:extLst>
              <a:ext uri="{FF2B5EF4-FFF2-40B4-BE49-F238E27FC236}">
                <a16:creationId xmlns:a16="http://schemas.microsoft.com/office/drawing/2014/main" id="{1FA762F6-F00A-29B1-23ED-4C30ED33009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4" name="CuadroTexto 3">
            <a:extLst>
              <a:ext uri="{FF2B5EF4-FFF2-40B4-BE49-F238E27FC236}">
                <a16:creationId xmlns:a16="http://schemas.microsoft.com/office/drawing/2014/main" id="{BE7011A5-2B8A-AE40-63AA-EDB9296FE94A}"/>
              </a:ext>
            </a:extLst>
          </p:cNvPr>
          <p:cNvSpPr txBox="1"/>
          <p:nvPr/>
        </p:nvSpPr>
        <p:spPr>
          <a:xfrm>
            <a:off x="1502825" y="1233492"/>
            <a:ext cx="7179101" cy="3293209"/>
          </a:xfrm>
          <a:prstGeom prst="rect">
            <a:avLst/>
          </a:prstGeom>
          <a:noFill/>
        </p:spPr>
        <p:txBody>
          <a:bodyPr wrap="square" rtlCol="0">
            <a:spAutoFit/>
          </a:bodyPr>
          <a:lstStyle/>
          <a:p>
            <a:pPr algn="just"/>
            <a:r>
              <a:rPr lang="es-ES" sz="2800" b="1" dirty="0">
                <a:solidFill>
                  <a:srgbClr val="FF0000"/>
                </a:solidFill>
                <a:latin typeface="Ubuntu" panose="020B0504030602030204" pitchFamily="34" charset="0"/>
              </a:rPr>
              <a:t>Ejercicio.</a:t>
            </a:r>
          </a:p>
          <a:p>
            <a:pPr algn="just"/>
            <a:r>
              <a:rPr lang="es-ES" sz="1800" b="1" dirty="0">
                <a:solidFill>
                  <a:schemeClr val="accent1">
                    <a:lumMod val="50000"/>
                  </a:schemeClr>
                </a:solidFill>
                <a:latin typeface="Ubuntu" panose="020B0504030602030204" pitchFamily="34" charset="0"/>
              </a:rPr>
              <a:t>Escribe un programa en Python que determine si un año ingresado por el usuario es bisiesto o no. Un año bisiesto es aquel que es divisible entre 4, excepto aquellos divisibles entre 100 pero no entre 400.</a:t>
            </a:r>
          </a:p>
          <a:p>
            <a:pPr algn="just"/>
            <a:endParaRPr lang="es-ES" sz="1800" b="1" dirty="0">
              <a:solidFill>
                <a:schemeClr val="accent1">
                  <a:lumMod val="50000"/>
                </a:schemeClr>
              </a:solidFill>
              <a:latin typeface="Ubuntu" panose="020B0504030602030204" pitchFamily="34" charset="0"/>
            </a:endParaRPr>
          </a:p>
          <a:p>
            <a:pPr algn="just"/>
            <a:r>
              <a:rPr lang="es-ES" sz="1800" b="1" dirty="0">
                <a:solidFill>
                  <a:schemeClr val="accent1">
                    <a:lumMod val="50000"/>
                  </a:schemeClr>
                </a:solidFill>
                <a:latin typeface="Ubuntu" panose="020B0504030602030204" pitchFamily="34" charset="0"/>
              </a:rPr>
              <a:t>El programa debe realizar lo siguiente:</a:t>
            </a:r>
          </a:p>
          <a:p>
            <a:pPr algn="just"/>
            <a:endParaRPr lang="es-ES" sz="1800" b="1" dirty="0">
              <a:solidFill>
                <a:schemeClr val="accent1">
                  <a:lumMod val="50000"/>
                </a:schemeClr>
              </a:solidFill>
              <a:latin typeface="Ubuntu" panose="020B0504030602030204" pitchFamily="34" charset="0"/>
            </a:endParaRPr>
          </a:p>
          <a:p>
            <a:pPr algn="just"/>
            <a:r>
              <a:rPr lang="es-ES" sz="1800" b="1" dirty="0">
                <a:solidFill>
                  <a:schemeClr val="accent1">
                    <a:lumMod val="50000"/>
                  </a:schemeClr>
                </a:solidFill>
                <a:latin typeface="Ubuntu" panose="020B0504030602030204" pitchFamily="34" charset="0"/>
              </a:rPr>
              <a:t>Solicitar al usuario que ingrese un año.</a:t>
            </a:r>
          </a:p>
          <a:p>
            <a:pPr algn="just"/>
            <a:r>
              <a:rPr lang="es-ES" sz="1800" b="1" dirty="0">
                <a:solidFill>
                  <a:schemeClr val="accent1">
                    <a:lumMod val="50000"/>
                  </a:schemeClr>
                </a:solidFill>
                <a:latin typeface="Ubuntu" panose="020B0504030602030204" pitchFamily="34" charset="0"/>
              </a:rPr>
              <a:t>Verificar si el año cumple con las condiciones para ser bisiesto.</a:t>
            </a:r>
          </a:p>
          <a:p>
            <a:pPr algn="just"/>
            <a:r>
              <a:rPr lang="es-ES" sz="1800" b="1" dirty="0">
                <a:solidFill>
                  <a:schemeClr val="accent1">
                    <a:lumMod val="50000"/>
                  </a:schemeClr>
                </a:solidFill>
                <a:latin typeface="Ubuntu" panose="020B0504030602030204" pitchFamily="34" charset="0"/>
              </a:rPr>
              <a:t>Mostrar un mensaje indicando si el año es bisiesto o no.</a:t>
            </a:r>
            <a:endParaRPr lang="es-CO" sz="1800" b="1" dirty="0">
              <a:solidFill>
                <a:schemeClr val="accent1">
                  <a:lumMod val="50000"/>
                </a:schemeClr>
              </a:solidFill>
              <a:latin typeface="Ubuntu" panose="020B0504030602030204" pitchFamily="34" charset="0"/>
            </a:endParaRPr>
          </a:p>
        </p:txBody>
      </p:sp>
    </p:spTree>
    <p:extLst>
      <p:ext uri="{BB962C8B-B14F-4D97-AF65-F5344CB8AC3E}">
        <p14:creationId xmlns:p14="http://schemas.microsoft.com/office/powerpoint/2010/main" val="1167923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Ciclos - Iterativas - Conceptualización</a:t>
            </a:r>
          </a:p>
        </p:txBody>
      </p:sp>
      <p:sp>
        <p:nvSpPr>
          <p:cNvPr id="13" name="CuadroTexto 12">
            <a:extLst>
              <a:ext uri="{FF2B5EF4-FFF2-40B4-BE49-F238E27FC236}">
                <a16:creationId xmlns:a16="http://schemas.microsoft.com/office/drawing/2014/main" id="{95C011DD-C713-91E7-1941-49780BF4A6CF}"/>
              </a:ext>
            </a:extLst>
          </p:cNvPr>
          <p:cNvSpPr txBox="1"/>
          <p:nvPr/>
        </p:nvSpPr>
        <p:spPr>
          <a:xfrm>
            <a:off x="962181" y="1532765"/>
            <a:ext cx="7585222" cy="2544286"/>
          </a:xfrm>
          <a:prstGeom prst="rect">
            <a:avLst/>
          </a:prstGeom>
          <a:noFill/>
        </p:spPr>
        <p:txBody>
          <a:bodyPr wrap="square">
            <a:spAutoFit/>
          </a:bodyPr>
          <a:lstStyle/>
          <a:p>
            <a:pPr marL="9525" marR="3810" algn="just">
              <a:spcBef>
                <a:spcPts val="75"/>
              </a:spcBef>
            </a:pPr>
            <a:r>
              <a:rPr lang="es-ES" sz="1200" spc="-4" dirty="0">
                <a:latin typeface="Tahoma"/>
                <a:cs typeface="Tahoma"/>
              </a:rPr>
              <a:t>En la vida </a:t>
            </a:r>
            <a:r>
              <a:rPr lang="es-ES" sz="1200" dirty="0">
                <a:latin typeface="Tahoma"/>
                <a:cs typeface="Tahoma"/>
              </a:rPr>
              <a:t>diaria se manejan con mucha frecuencia las estructuras iterativas, en donde se encuentra </a:t>
            </a:r>
            <a:r>
              <a:rPr lang="es-ES" sz="1200" spc="-4" dirty="0">
                <a:latin typeface="Tahoma"/>
                <a:cs typeface="Tahoma"/>
              </a:rPr>
              <a:t> </a:t>
            </a:r>
            <a:r>
              <a:rPr lang="es-ES" sz="1200" b="1" spc="-4" dirty="0">
                <a:latin typeface="Tahoma"/>
                <a:cs typeface="Tahoma"/>
              </a:rPr>
              <a:t>procesos</a:t>
            </a:r>
            <a:r>
              <a:rPr lang="es-ES" sz="1200" b="1" spc="4" dirty="0">
                <a:latin typeface="Tahoma"/>
                <a:cs typeface="Tahoma"/>
              </a:rPr>
              <a:t> </a:t>
            </a:r>
            <a:r>
              <a:rPr lang="es-ES" sz="1200" b="1" spc="-4" dirty="0">
                <a:latin typeface="Tahoma"/>
                <a:cs typeface="Tahoma"/>
              </a:rPr>
              <a:t>que se repiten una cantidad de veces, </a:t>
            </a:r>
            <a:r>
              <a:rPr lang="es-ES" sz="1200" spc="-4" dirty="0">
                <a:latin typeface="Tahoma"/>
                <a:cs typeface="Tahoma"/>
              </a:rPr>
              <a:t>por ejemplo:</a:t>
            </a:r>
          </a:p>
          <a:p>
            <a:pPr marL="9525" marR="3810" algn="just">
              <a:spcBef>
                <a:spcPts val="75"/>
              </a:spcBef>
            </a:pPr>
            <a:endParaRPr lang="es-ES" sz="1200" spc="-4" dirty="0">
              <a:latin typeface="Tahoma"/>
              <a:cs typeface="Tahoma"/>
            </a:endParaRPr>
          </a:p>
          <a:p>
            <a:pPr marL="9525" marR="3810" algn="just">
              <a:spcBef>
                <a:spcPts val="75"/>
              </a:spcBef>
            </a:pPr>
            <a:r>
              <a:rPr lang="es-ES" sz="1200" spc="-4" dirty="0">
                <a:latin typeface="Tahoma"/>
                <a:cs typeface="Tahoma"/>
              </a:rPr>
              <a:t>Ejemplo 1: En un entrenamiento con el equipo de baloncesto, el profesor – entrenador nos invita a realizar 5 vueltas a la cancha como calentamiento. En este ejemplo, el proceso que se repite es la vuelta y se debe realizar una cantidad de veces determinada (5). En términos de programación, se le denomina la estructura iterativa contralada por cantidad – FOR.</a:t>
            </a:r>
          </a:p>
          <a:p>
            <a:pPr marL="9525" marR="3810" algn="just">
              <a:spcBef>
                <a:spcPts val="75"/>
              </a:spcBef>
            </a:pPr>
            <a:endParaRPr lang="es-ES" sz="1200" spc="-4" dirty="0">
              <a:latin typeface="Tahoma"/>
              <a:cs typeface="Tahoma"/>
            </a:endParaRPr>
          </a:p>
          <a:p>
            <a:pPr marL="9525" marR="3810" algn="just">
              <a:spcBef>
                <a:spcPts val="75"/>
              </a:spcBef>
            </a:pPr>
            <a:r>
              <a:rPr lang="es-ES" sz="1200" spc="-4" dirty="0">
                <a:latin typeface="Tahoma"/>
                <a:cs typeface="Tahoma"/>
              </a:rPr>
              <a:t>Ejemplo 2:  En una clase de educación  física, el profesor es llamado desde la coordinación y nos invita a realizar vueltas a la cancha mientras regresa . En este ejemplo, el proceso que se repite es la vuelta y no se conoce la cantidad a realizar, depende de la condición del regreso del docente, es decir mientras el docente no regrese, debo dar vuelta. En términos de programación, se le denomina la estructura iterativa controlada por condición – WHILE.</a:t>
            </a:r>
          </a:p>
        </p:txBody>
      </p:sp>
      <p:pic>
        <p:nvPicPr>
          <p:cNvPr id="2" name="Google Shape;1487;p40">
            <a:extLst>
              <a:ext uri="{FF2B5EF4-FFF2-40B4-BE49-F238E27FC236}">
                <a16:creationId xmlns:a16="http://schemas.microsoft.com/office/drawing/2014/main" id="{996C0C51-7DD2-4CD6-2B93-BF0541306F9E}"/>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233621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42749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 - FOR</a:t>
            </a:r>
          </a:p>
        </p:txBody>
      </p:sp>
      <p:pic>
        <p:nvPicPr>
          <p:cNvPr id="14" name="Imagen 13">
            <a:extLst>
              <a:ext uri="{FF2B5EF4-FFF2-40B4-BE49-F238E27FC236}">
                <a16:creationId xmlns:a16="http://schemas.microsoft.com/office/drawing/2014/main" id="{44E6BEF0-9CC4-7940-13D7-A754463C8F23}"/>
              </a:ext>
            </a:extLst>
          </p:cNvPr>
          <p:cNvPicPr>
            <a:picLocks noChangeAspect="1"/>
          </p:cNvPicPr>
          <p:nvPr/>
        </p:nvPicPr>
        <p:blipFill>
          <a:blip r:embed="rId2"/>
          <a:stretch>
            <a:fillRect/>
          </a:stretch>
        </p:blipFill>
        <p:spPr>
          <a:xfrm>
            <a:off x="145297" y="2231683"/>
            <a:ext cx="3681744" cy="1379597"/>
          </a:xfrm>
          <a:prstGeom prst="rect">
            <a:avLst/>
          </a:prstGeom>
        </p:spPr>
      </p:pic>
      <p:pic>
        <p:nvPicPr>
          <p:cNvPr id="15" name="Imagen 14">
            <a:extLst>
              <a:ext uri="{FF2B5EF4-FFF2-40B4-BE49-F238E27FC236}">
                <a16:creationId xmlns:a16="http://schemas.microsoft.com/office/drawing/2014/main" id="{3BF87815-6CF4-BE09-78CC-A7FF5E9B94AB}"/>
              </a:ext>
            </a:extLst>
          </p:cNvPr>
          <p:cNvPicPr>
            <a:picLocks noChangeAspect="1"/>
          </p:cNvPicPr>
          <p:nvPr/>
        </p:nvPicPr>
        <p:blipFill>
          <a:blip r:embed="rId3"/>
          <a:stretch>
            <a:fillRect/>
          </a:stretch>
        </p:blipFill>
        <p:spPr>
          <a:xfrm>
            <a:off x="3850789" y="1724270"/>
            <a:ext cx="5026013" cy="2478932"/>
          </a:xfrm>
          <a:prstGeom prst="rect">
            <a:avLst/>
          </a:prstGeom>
        </p:spPr>
      </p:pic>
      <p:pic>
        <p:nvPicPr>
          <p:cNvPr id="4" name="Google Shape;1487;p40">
            <a:extLst>
              <a:ext uri="{FF2B5EF4-FFF2-40B4-BE49-F238E27FC236}">
                <a16:creationId xmlns:a16="http://schemas.microsoft.com/office/drawing/2014/main" id="{73488753-4AC6-C98A-B223-0431AD928A78}"/>
              </a:ext>
            </a:extLst>
          </p:cNvPr>
          <p:cNvPicPr preferRelativeResize="0"/>
          <p:nvPr/>
        </p:nvPicPr>
        <p:blipFill>
          <a:blip r:embed="rId4">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277282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pic>
        <p:nvPicPr>
          <p:cNvPr id="11" name="Imagen 10">
            <a:extLst>
              <a:ext uri="{FF2B5EF4-FFF2-40B4-BE49-F238E27FC236}">
                <a16:creationId xmlns:a16="http://schemas.microsoft.com/office/drawing/2014/main" id="{5BBA4393-8C4F-0C10-14EC-6C2FBAF6DCFD}"/>
              </a:ext>
            </a:extLst>
          </p:cNvPr>
          <p:cNvPicPr>
            <a:picLocks noChangeAspect="1"/>
          </p:cNvPicPr>
          <p:nvPr/>
        </p:nvPicPr>
        <p:blipFill>
          <a:blip r:embed="rId2"/>
          <a:stretch>
            <a:fillRect/>
          </a:stretch>
        </p:blipFill>
        <p:spPr>
          <a:xfrm>
            <a:off x="1045344" y="1734928"/>
            <a:ext cx="6864781" cy="1673645"/>
          </a:xfrm>
          <a:prstGeom prst="rect">
            <a:avLst/>
          </a:prstGeom>
        </p:spPr>
      </p:pic>
      <p:pic>
        <p:nvPicPr>
          <p:cNvPr id="4" name="Google Shape;1487;p40">
            <a:extLst>
              <a:ext uri="{FF2B5EF4-FFF2-40B4-BE49-F238E27FC236}">
                <a16:creationId xmlns:a16="http://schemas.microsoft.com/office/drawing/2014/main" id="{BF7E7118-C1D0-911B-0104-85681414AF6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80472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Aritméticos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13" name="Imagen 12">
            <a:extLst>
              <a:ext uri="{FF2B5EF4-FFF2-40B4-BE49-F238E27FC236}">
                <a16:creationId xmlns:a16="http://schemas.microsoft.com/office/drawing/2014/main" id="{30256CF9-4CCF-DAFB-7337-0A715B31099A}"/>
              </a:ext>
            </a:extLst>
          </p:cNvPr>
          <p:cNvPicPr>
            <a:picLocks noChangeAspect="1"/>
          </p:cNvPicPr>
          <p:nvPr/>
        </p:nvPicPr>
        <p:blipFill>
          <a:blip r:embed="rId2"/>
          <a:stretch>
            <a:fillRect/>
          </a:stretch>
        </p:blipFill>
        <p:spPr>
          <a:xfrm>
            <a:off x="2924682" y="1404601"/>
            <a:ext cx="4526176" cy="2462195"/>
          </a:xfrm>
          <a:prstGeom prst="rect">
            <a:avLst/>
          </a:prstGeom>
        </p:spPr>
      </p:pic>
      <p:sp>
        <p:nvSpPr>
          <p:cNvPr id="14" name="Rectángulo: esquinas redondeadas 13">
            <a:extLst>
              <a:ext uri="{FF2B5EF4-FFF2-40B4-BE49-F238E27FC236}">
                <a16:creationId xmlns:a16="http://schemas.microsoft.com/office/drawing/2014/main" id="{F9C7914A-CE10-D836-8C74-6A1CD0F7D839}"/>
              </a:ext>
            </a:extLst>
          </p:cNvPr>
          <p:cNvSpPr/>
          <p:nvPr/>
        </p:nvSpPr>
        <p:spPr>
          <a:xfrm>
            <a:off x="3192393" y="1792748"/>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 )</a:t>
            </a:r>
            <a:endParaRPr lang="es-CO" sz="1050" dirty="0">
              <a:solidFill>
                <a:srgbClr val="C00000"/>
              </a:solidFill>
            </a:endParaRPr>
          </a:p>
        </p:txBody>
      </p:sp>
      <p:sp>
        <p:nvSpPr>
          <p:cNvPr id="15" name="Rectángulo: esquinas redondeadas 14">
            <a:extLst>
              <a:ext uri="{FF2B5EF4-FFF2-40B4-BE49-F238E27FC236}">
                <a16:creationId xmlns:a16="http://schemas.microsoft.com/office/drawing/2014/main" id="{8F721752-5E15-08CE-270A-0FFB33349504}"/>
              </a:ext>
            </a:extLst>
          </p:cNvPr>
          <p:cNvSpPr/>
          <p:nvPr/>
        </p:nvSpPr>
        <p:spPr>
          <a:xfrm>
            <a:off x="3192393" y="2143706"/>
            <a:ext cx="685800" cy="3377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t>
            </a:r>
            <a:endParaRPr lang="es-CO" sz="1050" dirty="0">
              <a:solidFill>
                <a:srgbClr val="C00000"/>
              </a:solidFill>
            </a:endParaRPr>
          </a:p>
        </p:txBody>
      </p:sp>
      <p:sp>
        <p:nvSpPr>
          <p:cNvPr id="16" name="Rectángulo: esquinas redondeadas 15">
            <a:extLst>
              <a:ext uri="{FF2B5EF4-FFF2-40B4-BE49-F238E27FC236}">
                <a16:creationId xmlns:a16="http://schemas.microsoft.com/office/drawing/2014/main" id="{9F5954A9-7DED-8FB9-DED1-6339F9D935F8}"/>
              </a:ext>
            </a:extLst>
          </p:cNvPr>
          <p:cNvSpPr/>
          <p:nvPr/>
        </p:nvSpPr>
        <p:spPr>
          <a:xfrm>
            <a:off x="3192393" y="2497906"/>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t>
            </a:r>
            <a:endParaRPr lang="es-CO" sz="1050" dirty="0">
              <a:solidFill>
                <a:srgbClr val="C00000"/>
              </a:solidFill>
            </a:endParaRPr>
          </a:p>
        </p:txBody>
      </p:sp>
      <p:sp>
        <p:nvSpPr>
          <p:cNvPr id="17" name="Rectángulo: esquinas redondeadas 16">
            <a:extLst>
              <a:ext uri="{FF2B5EF4-FFF2-40B4-BE49-F238E27FC236}">
                <a16:creationId xmlns:a16="http://schemas.microsoft.com/office/drawing/2014/main" id="{0CF7C097-FCF8-12CE-5A1A-1809391768D8}"/>
              </a:ext>
            </a:extLst>
          </p:cNvPr>
          <p:cNvSpPr/>
          <p:nvPr/>
        </p:nvSpPr>
        <p:spPr>
          <a:xfrm>
            <a:off x="3197816" y="2838723"/>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t>/  </a:t>
            </a:r>
            <a:r>
              <a:rPr lang="es-ES" sz="1050" dirty="0">
                <a:solidFill>
                  <a:srgbClr val="C00000"/>
                </a:solidFill>
              </a:rPr>
              <a:t>//</a:t>
            </a:r>
            <a:endParaRPr lang="es-CO" sz="1050" dirty="0">
              <a:solidFill>
                <a:srgbClr val="C00000"/>
              </a:solidFill>
            </a:endParaRPr>
          </a:p>
        </p:txBody>
      </p:sp>
      <p:sp>
        <p:nvSpPr>
          <p:cNvPr id="18" name="Rectángulo: esquinas redondeadas 17">
            <a:extLst>
              <a:ext uri="{FF2B5EF4-FFF2-40B4-BE49-F238E27FC236}">
                <a16:creationId xmlns:a16="http://schemas.microsoft.com/office/drawing/2014/main" id="{BAE6CB0B-567E-999C-D310-69AC6CE78D21}"/>
              </a:ext>
            </a:extLst>
          </p:cNvPr>
          <p:cNvSpPr/>
          <p:nvPr/>
        </p:nvSpPr>
        <p:spPr>
          <a:xfrm>
            <a:off x="3187425" y="3176497"/>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t>
            </a:r>
            <a:endParaRPr lang="es-CO" sz="1050" dirty="0">
              <a:solidFill>
                <a:srgbClr val="C00000"/>
              </a:solidFill>
            </a:endParaRPr>
          </a:p>
        </p:txBody>
      </p:sp>
      <p:sp>
        <p:nvSpPr>
          <p:cNvPr id="19" name="Rectángulo: esquinas redondeadas 18">
            <a:extLst>
              <a:ext uri="{FF2B5EF4-FFF2-40B4-BE49-F238E27FC236}">
                <a16:creationId xmlns:a16="http://schemas.microsoft.com/office/drawing/2014/main" id="{6613FC96-71F1-EE95-34C7-2BE70BA6D851}"/>
              </a:ext>
            </a:extLst>
          </p:cNvPr>
          <p:cNvSpPr/>
          <p:nvPr/>
        </p:nvSpPr>
        <p:spPr>
          <a:xfrm>
            <a:off x="3197816" y="3506185"/>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t>
            </a:r>
            <a:endParaRPr lang="es-CO" sz="1050" dirty="0">
              <a:solidFill>
                <a:srgbClr val="C00000"/>
              </a:solidFill>
            </a:endParaRPr>
          </a:p>
        </p:txBody>
      </p:sp>
      <p:sp>
        <p:nvSpPr>
          <p:cNvPr id="20" name="Elipse 19">
            <a:extLst>
              <a:ext uri="{FF2B5EF4-FFF2-40B4-BE49-F238E27FC236}">
                <a16:creationId xmlns:a16="http://schemas.microsoft.com/office/drawing/2014/main" id="{D25A82E7-4D81-83F8-5754-FC44D0397A05}"/>
              </a:ext>
            </a:extLst>
          </p:cNvPr>
          <p:cNvSpPr/>
          <p:nvPr/>
        </p:nvSpPr>
        <p:spPr>
          <a:xfrm>
            <a:off x="1968757" y="1112499"/>
            <a:ext cx="955925" cy="52032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ln w="0"/>
                <a:solidFill>
                  <a:schemeClr val="accent1"/>
                </a:solidFill>
                <a:effectLst>
                  <a:outerShdw blurRad="38100" dist="25400" dir="5400000" algn="ctr" rotWithShape="0">
                    <a:srgbClr val="6E747A">
                      <a:alpha val="43000"/>
                    </a:srgbClr>
                  </a:outerShdw>
                </a:effectLst>
              </a:rPr>
              <a:t>Python</a:t>
            </a:r>
            <a:endParaRPr lang="es-CO" sz="1050" dirty="0">
              <a:ln w="0"/>
              <a:solidFill>
                <a:schemeClr val="accent1"/>
              </a:solidFill>
              <a:effectLst>
                <a:outerShdw blurRad="38100" dist="25400" dir="5400000" algn="ctr" rotWithShape="0">
                  <a:srgbClr val="6E747A">
                    <a:alpha val="43000"/>
                  </a:srgbClr>
                </a:outerShdw>
              </a:effectLst>
            </a:endParaRPr>
          </a:p>
        </p:txBody>
      </p:sp>
      <p:sp>
        <p:nvSpPr>
          <p:cNvPr id="21" name="Flecha: a la derecha 20">
            <a:extLst>
              <a:ext uri="{FF2B5EF4-FFF2-40B4-BE49-F238E27FC236}">
                <a16:creationId xmlns:a16="http://schemas.microsoft.com/office/drawing/2014/main" id="{ED3D032A-FE34-61D1-051D-CAE924E7227D}"/>
              </a:ext>
            </a:extLst>
          </p:cNvPr>
          <p:cNvSpPr/>
          <p:nvPr/>
        </p:nvSpPr>
        <p:spPr>
          <a:xfrm>
            <a:off x="1764617" y="2635699"/>
            <a:ext cx="875654" cy="424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2" name="CuadroTexto 21">
            <a:extLst>
              <a:ext uri="{FF2B5EF4-FFF2-40B4-BE49-F238E27FC236}">
                <a16:creationId xmlns:a16="http://schemas.microsoft.com/office/drawing/2014/main" id="{B0939E1B-4C43-0B9A-E418-2D5BC525A197}"/>
              </a:ext>
            </a:extLst>
          </p:cNvPr>
          <p:cNvSpPr txBox="1"/>
          <p:nvPr/>
        </p:nvSpPr>
        <p:spPr>
          <a:xfrm>
            <a:off x="1480206" y="3187410"/>
            <a:ext cx="1517072" cy="230832"/>
          </a:xfrm>
          <a:prstGeom prst="rect">
            <a:avLst/>
          </a:prstGeom>
          <a:noFill/>
        </p:spPr>
        <p:txBody>
          <a:bodyPr wrap="square" rtlCol="0">
            <a:spAutoFit/>
          </a:bodyPr>
          <a:lstStyle/>
          <a:p>
            <a:pPr algn="just"/>
            <a:r>
              <a:rPr lang="es-CO" sz="900" b="1" dirty="0">
                <a:solidFill>
                  <a:schemeClr val="accent1">
                    <a:lumMod val="50000"/>
                  </a:schemeClr>
                </a:solidFill>
                <a:latin typeface="Ubuntu" panose="020B0504030602030204" pitchFamily="34" charset="0"/>
              </a:rPr>
              <a:t>De izquierda a derecha</a:t>
            </a:r>
          </a:p>
        </p:txBody>
      </p:sp>
      <p:sp>
        <p:nvSpPr>
          <p:cNvPr id="23" name="Rectángulo: esquinas redondeadas 22">
            <a:extLst>
              <a:ext uri="{FF2B5EF4-FFF2-40B4-BE49-F238E27FC236}">
                <a16:creationId xmlns:a16="http://schemas.microsoft.com/office/drawing/2014/main" id="{52EEE989-E8D3-F4DA-EEFB-D1D880E118DD}"/>
              </a:ext>
            </a:extLst>
          </p:cNvPr>
          <p:cNvSpPr/>
          <p:nvPr/>
        </p:nvSpPr>
        <p:spPr>
          <a:xfrm>
            <a:off x="2735081" y="4158898"/>
            <a:ext cx="685800" cy="33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t>
            </a:r>
            <a:endParaRPr lang="es-CO" sz="1050" dirty="0">
              <a:solidFill>
                <a:srgbClr val="C00000"/>
              </a:solidFill>
            </a:endParaRPr>
          </a:p>
        </p:txBody>
      </p:sp>
      <p:sp>
        <p:nvSpPr>
          <p:cNvPr id="24" name="CuadroTexto 23">
            <a:extLst>
              <a:ext uri="{FF2B5EF4-FFF2-40B4-BE49-F238E27FC236}">
                <a16:creationId xmlns:a16="http://schemas.microsoft.com/office/drawing/2014/main" id="{EFB4697C-B422-D8BF-9CDA-89D912953B6F}"/>
              </a:ext>
            </a:extLst>
          </p:cNvPr>
          <p:cNvSpPr txBox="1"/>
          <p:nvPr/>
        </p:nvSpPr>
        <p:spPr>
          <a:xfrm>
            <a:off x="3404035" y="4253375"/>
            <a:ext cx="1517072" cy="230832"/>
          </a:xfrm>
          <a:prstGeom prst="rect">
            <a:avLst/>
          </a:prstGeom>
          <a:noFill/>
        </p:spPr>
        <p:txBody>
          <a:bodyPr wrap="square" rtlCol="0">
            <a:spAutoFit/>
          </a:bodyPr>
          <a:lstStyle/>
          <a:p>
            <a:pPr algn="just"/>
            <a:r>
              <a:rPr lang="es-CO" sz="900" b="1" dirty="0">
                <a:solidFill>
                  <a:schemeClr val="accent1">
                    <a:lumMod val="50000"/>
                  </a:schemeClr>
                </a:solidFill>
                <a:latin typeface="Ubuntu" panose="020B0504030602030204" pitchFamily="34" charset="0"/>
              </a:rPr>
              <a:t>Módulo (Residuo)</a:t>
            </a:r>
          </a:p>
        </p:txBody>
      </p:sp>
      <p:pic>
        <p:nvPicPr>
          <p:cNvPr id="2" name="Google Shape;1487;p40">
            <a:extLst>
              <a:ext uri="{FF2B5EF4-FFF2-40B4-BE49-F238E27FC236}">
                <a16:creationId xmlns:a16="http://schemas.microsoft.com/office/drawing/2014/main" id="{E4BC739E-89B5-0709-EAF0-E5D66DF6B121}"/>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198966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2" name="CuadroTexto 11">
            <a:extLst>
              <a:ext uri="{FF2B5EF4-FFF2-40B4-BE49-F238E27FC236}">
                <a16:creationId xmlns:a16="http://schemas.microsoft.com/office/drawing/2014/main" id="{D62A138F-F332-0564-7E62-749AB87069F8}"/>
              </a:ext>
            </a:extLst>
          </p:cNvPr>
          <p:cNvSpPr txBox="1"/>
          <p:nvPr/>
        </p:nvSpPr>
        <p:spPr>
          <a:xfrm>
            <a:off x="1000775" y="1215774"/>
            <a:ext cx="7959437" cy="3231654"/>
          </a:xfrm>
          <a:prstGeom prst="rect">
            <a:avLst/>
          </a:prstGeom>
          <a:noFill/>
        </p:spPr>
        <p:txBody>
          <a:bodyPr wrap="square" rtlCol="0">
            <a:spAutoFit/>
          </a:bodyPr>
          <a:lstStyle/>
          <a:p>
            <a:pPr algn="just"/>
            <a:r>
              <a:rPr lang="es-ES" sz="1050" b="1" dirty="0">
                <a:solidFill>
                  <a:schemeClr val="accent1">
                    <a:lumMod val="50000"/>
                  </a:schemeClr>
                </a:solidFill>
                <a:latin typeface="Ubuntu" panose="020B0504030602030204" pitchFamily="34" charset="0"/>
              </a:rPr>
              <a:t>Se tiene  la siguiente información sobre los N (N es suministrado) usuarios del servicio de AGUA:</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Código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Estado: Puede ser V=Vigente o S=Suspendido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Estrato:  Puede ser 1,2,3,4 5 o 6</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Consumo del mes (en cm3)</a:t>
            </a:r>
          </a:p>
          <a:p>
            <a:pPr algn="just"/>
            <a:r>
              <a:rPr lang="es-ES" sz="1050" b="1" dirty="0">
                <a:solidFill>
                  <a:schemeClr val="accent1">
                    <a:lumMod val="50000"/>
                  </a:schemeClr>
                </a:solidFill>
                <a:latin typeface="Ubuntu" panose="020B0504030602030204" pitchFamily="34" charset="0"/>
              </a:rPr>
              <a:t>Se pide calcular el valor a pagar por concepto de servicio de AGUA de cada usuario, teniendo en cuenta que este valor es la suma del valor de tarifa más el valor del consumo. También nos indican que el valor de la tarifa básica depende del estrato así :</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(ESTRATO  -   TARIFA BÁSICA): ( 1 - $10.000, 2 - $20.000, 3 - $30.000, 4 - $45.000, 5 - $60.000, 6 -$70.000)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Además el valor del consumo es el consumo del mes por el valor de 1 cm3 que de $200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Se debe imprimir el nombre del usuario, el valor de la tarifa básica, el valor del consumo  y el valor a pagar por concepto del servicio de AGUA</a:t>
            </a:r>
          </a:p>
          <a:p>
            <a:pPr algn="just"/>
            <a:endParaRPr lang="es-CO" sz="1200" b="1" dirty="0">
              <a:solidFill>
                <a:schemeClr val="accent1">
                  <a:lumMod val="50000"/>
                </a:schemeClr>
              </a:solidFill>
              <a:latin typeface="Ubuntu" panose="020B0504030602030204" pitchFamily="34" charset="0"/>
            </a:endParaRPr>
          </a:p>
          <a:p>
            <a:pPr algn="just"/>
            <a:endParaRPr lang="es-CO" sz="1200" b="1" dirty="0">
              <a:solidFill>
                <a:schemeClr val="accent1">
                  <a:lumMod val="50000"/>
                </a:schemeClr>
              </a:solidFill>
              <a:latin typeface="Ubuntu" panose="020B0504030602030204" pitchFamily="34" charset="0"/>
            </a:endParaRPr>
          </a:p>
          <a:p>
            <a:pPr algn="just"/>
            <a:r>
              <a:rPr lang="es-CO" sz="1200" b="1" dirty="0">
                <a:solidFill>
                  <a:schemeClr val="accent1">
                    <a:lumMod val="50000"/>
                  </a:schemeClr>
                </a:solidFill>
                <a:latin typeface="Ubuntu" panose="020B0504030602030204" pitchFamily="34" charset="0"/>
              </a:rPr>
              <a:t>NOTA:  Se liquida servicio de AGUA a los usuarios con estado V (Vigente)</a:t>
            </a:r>
          </a:p>
        </p:txBody>
      </p:sp>
      <p:pic>
        <p:nvPicPr>
          <p:cNvPr id="13" name="Imagen 12" descr="Imagen que contiene tabla&#10;&#10;Descripción generada automáticamente">
            <a:extLst>
              <a:ext uri="{FF2B5EF4-FFF2-40B4-BE49-F238E27FC236}">
                <a16:creationId xmlns:a16="http://schemas.microsoft.com/office/drawing/2014/main" id="{A107E721-1F3C-4108-326D-00C78A8D1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9" y="2386681"/>
            <a:ext cx="656312" cy="736676"/>
          </a:xfrm>
          <a:prstGeom prst="rect">
            <a:avLst/>
          </a:prstGeom>
        </p:spPr>
      </p:pic>
      <p:pic>
        <p:nvPicPr>
          <p:cNvPr id="6" name="Google Shape;1487;p40">
            <a:extLst>
              <a:ext uri="{FF2B5EF4-FFF2-40B4-BE49-F238E27FC236}">
                <a16:creationId xmlns:a16="http://schemas.microsoft.com/office/drawing/2014/main" id="{083525F5-F4B7-FDEA-7BF1-C388AAAB7D0A}"/>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068143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A550C3-0C03-0A23-4DD1-F105B50D008B}"/>
              </a:ext>
            </a:extLst>
          </p:cNvPr>
          <p:cNvSpPr/>
          <p:nvPr/>
        </p:nvSpPr>
        <p:spPr>
          <a:xfrm>
            <a:off x="854765" y="243886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Análisis</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074599C2-B133-29D1-CFD0-3FCC5AEB3922}"/>
              </a:ext>
            </a:extLst>
          </p:cNvPr>
          <p:cNvSpPr/>
          <p:nvPr/>
        </p:nvSpPr>
        <p:spPr>
          <a:xfrm>
            <a:off x="3304761"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Diseño</a:t>
            </a:r>
            <a:endParaRPr lang="es-CO" sz="1050" dirty="0">
              <a:solidFill>
                <a:schemeClr val="tx2">
                  <a:lumMod val="50000"/>
                </a:schemeClr>
              </a:solidFill>
              <a:highlight>
                <a:srgbClr val="FFFF00"/>
              </a:highlight>
            </a:endParaRPr>
          </a:p>
        </p:txBody>
      </p:sp>
      <p:sp>
        <p:nvSpPr>
          <p:cNvPr id="13" name="Elipse 12">
            <a:extLst>
              <a:ext uri="{FF2B5EF4-FFF2-40B4-BE49-F238E27FC236}">
                <a16:creationId xmlns:a16="http://schemas.microsoft.com/office/drawing/2014/main" id="{FB81085A-5484-1BF4-C575-E4A0BEC4AD66}"/>
              </a:ext>
            </a:extLst>
          </p:cNvPr>
          <p:cNvSpPr/>
          <p:nvPr/>
        </p:nvSpPr>
        <p:spPr>
          <a:xfrm>
            <a:off x="5838152"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Construcción</a:t>
            </a:r>
            <a:endParaRPr lang="es-CO" sz="1050" dirty="0">
              <a:solidFill>
                <a:schemeClr val="tx2">
                  <a:lumMod val="50000"/>
                </a:schemeClr>
              </a:solidFill>
              <a:highlight>
                <a:srgbClr val="FFFF00"/>
              </a:highlight>
            </a:endParaRPr>
          </a:p>
        </p:txBody>
      </p:sp>
      <p:sp>
        <p:nvSpPr>
          <p:cNvPr id="14" name="Rectángulo: esquinas redondeadas 13">
            <a:extLst>
              <a:ext uri="{FF2B5EF4-FFF2-40B4-BE49-F238E27FC236}">
                <a16:creationId xmlns:a16="http://schemas.microsoft.com/office/drawing/2014/main" id="{AD25649C-83E4-6604-9B5E-03CFE0467CF0}"/>
              </a:ext>
            </a:extLst>
          </p:cNvPr>
          <p:cNvSpPr/>
          <p:nvPr/>
        </p:nvSpPr>
        <p:spPr>
          <a:xfrm>
            <a:off x="2047461" y="1441371"/>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Metodología -&gt; Pensamiento lógico estructurado</a:t>
            </a:r>
            <a:endParaRPr lang="es-CO" sz="1050" dirty="0">
              <a:solidFill>
                <a:schemeClr val="bg2"/>
              </a:solidFill>
            </a:endParaRPr>
          </a:p>
        </p:txBody>
      </p:sp>
      <p:sp>
        <p:nvSpPr>
          <p:cNvPr id="15" name="Flecha: a la derecha 14">
            <a:extLst>
              <a:ext uri="{FF2B5EF4-FFF2-40B4-BE49-F238E27FC236}">
                <a16:creationId xmlns:a16="http://schemas.microsoft.com/office/drawing/2014/main" id="{F7734241-D3E9-1668-CC55-83847AD88722}"/>
              </a:ext>
            </a:extLst>
          </p:cNvPr>
          <p:cNvSpPr/>
          <p:nvPr/>
        </p:nvSpPr>
        <p:spPr>
          <a:xfrm>
            <a:off x="2653749" y="2819081"/>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FC905BBF-7A8B-587C-22CC-867F4CA671C2}"/>
              </a:ext>
            </a:extLst>
          </p:cNvPr>
          <p:cNvSpPr/>
          <p:nvPr/>
        </p:nvSpPr>
        <p:spPr>
          <a:xfrm>
            <a:off x="5167261" y="2730967"/>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75F46E53-2926-2556-738F-296448313DEF}"/>
              </a:ext>
            </a:extLst>
          </p:cNvPr>
          <p:cNvSpPr/>
          <p:nvPr/>
        </p:nvSpPr>
        <p:spPr>
          <a:xfrm>
            <a:off x="775253"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Método </a:t>
            </a:r>
          </a:p>
          <a:p>
            <a:pPr algn="ctr"/>
            <a:r>
              <a:rPr lang="es-ES" sz="1050" dirty="0">
                <a:solidFill>
                  <a:schemeClr val="bg2"/>
                </a:solidFill>
              </a:rPr>
              <a:t>Entrada – Proceso - Salida</a:t>
            </a:r>
            <a:endParaRPr lang="es-CO" sz="1050" dirty="0">
              <a:solidFill>
                <a:schemeClr val="bg2"/>
              </a:solidFill>
            </a:endParaRPr>
          </a:p>
        </p:txBody>
      </p:sp>
      <p:sp>
        <p:nvSpPr>
          <p:cNvPr id="18" name="Rectángulo: esquinas redondeadas 17">
            <a:extLst>
              <a:ext uri="{FF2B5EF4-FFF2-40B4-BE49-F238E27FC236}">
                <a16:creationId xmlns:a16="http://schemas.microsoft.com/office/drawing/2014/main" id="{3D8204F3-1024-8925-FA7E-6C94541A3DD7}"/>
              </a:ext>
            </a:extLst>
          </p:cNvPr>
          <p:cNvSpPr/>
          <p:nvPr/>
        </p:nvSpPr>
        <p:spPr>
          <a:xfrm>
            <a:off x="3304761"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Algoritmo</a:t>
            </a:r>
          </a:p>
          <a:p>
            <a:pPr algn="ctr"/>
            <a:r>
              <a:rPr lang="es-ES" sz="1050" dirty="0">
                <a:solidFill>
                  <a:schemeClr val="bg2"/>
                </a:solidFill>
              </a:rPr>
              <a:t>Diagrama de Flujo</a:t>
            </a:r>
            <a:endParaRPr lang="es-CO" sz="1050" dirty="0">
              <a:solidFill>
                <a:schemeClr val="bg2"/>
              </a:solidFill>
            </a:endParaRPr>
          </a:p>
        </p:txBody>
      </p:sp>
      <p:sp>
        <p:nvSpPr>
          <p:cNvPr id="19" name="Rectángulo: esquinas redondeadas 18">
            <a:extLst>
              <a:ext uri="{FF2B5EF4-FFF2-40B4-BE49-F238E27FC236}">
                <a16:creationId xmlns:a16="http://schemas.microsoft.com/office/drawing/2014/main" id="{188AAEFA-6B23-CECE-3678-448616428BA2}"/>
              </a:ext>
            </a:extLst>
          </p:cNvPr>
          <p:cNvSpPr/>
          <p:nvPr/>
        </p:nvSpPr>
        <p:spPr>
          <a:xfrm>
            <a:off x="5913783"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Programa</a:t>
            </a:r>
            <a:endParaRPr lang="es-CO" sz="1050" dirty="0">
              <a:solidFill>
                <a:schemeClr val="bg2"/>
              </a:solidFill>
            </a:endParaRPr>
          </a:p>
        </p:txBody>
      </p:sp>
      <p:cxnSp>
        <p:nvCxnSpPr>
          <p:cNvPr id="20" name="Conector recto de flecha 19">
            <a:extLst>
              <a:ext uri="{FF2B5EF4-FFF2-40B4-BE49-F238E27FC236}">
                <a16:creationId xmlns:a16="http://schemas.microsoft.com/office/drawing/2014/main" id="{6AABA267-ECE0-DBC3-D667-A0747F78C701}"/>
              </a:ext>
            </a:extLst>
          </p:cNvPr>
          <p:cNvCxnSpPr>
            <a:cxnSpLocks/>
          </p:cNvCxnSpPr>
          <p:nvPr/>
        </p:nvCxnSpPr>
        <p:spPr>
          <a:xfrm>
            <a:off x="1754257" y="3325931"/>
            <a:ext cx="0"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431B3AA-97BC-E799-CD6A-27BA762940DD}"/>
              </a:ext>
            </a:extLst>
          </p:cNvPr>
          <p:cNvCxnSpPr>
            <a:cxnSpLocks/>
          </p:cNvCxnSpPr>
          <p:nvPr/>
        </p:nvCxnSpPr>
        <p:spPr>
          <a:xfrm>
            <a:off x="4204253" y="3246724"/>
            <a:ext cx="0" cy="4324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4E68C52-9D92-2049-86CC-95001DD03372}"/>
              </a:ext>
            </a:extLst>
          </p:cNvPr>
          <p:cNvCxnSpPr>
            <a:cxnSpLocks/>
          </p:cNvCxnSpPr>
          <p:nvPr/>
        </p:nvCxnSpPr>
        <p:spPr>
          <a:xfrm>
            <a:off x="6781282" y="3282494"/>
            <a:ext cx="0"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Google Shape;1487;p40">
            <a:extLst>
              <a:ext uri="{FF2B5EF4-FFF2-40B4-BE49-F238E27FC236}">
                <a16:creationId xmlns:a16="http://schemas.microsoft.com/office/drawing/2014/main" id="{9A9DC65C-1027-63B4-4FC8-1D00E5DCBEC3}"/>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074629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039D58-AE0D-84C6-1CB2-BA7D71100856}"/>
              </a:ext>
            </a:extLst>
          </p:cNvPr>
          <p:cNvSpPr/>
          <p:nvPr/>
        </p:nvSpPr>
        <p:spPr>
          <a:xfrm>
            <a:off x="988025" y="20020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a:t>
            </a:r>
            <a:r>
              <a:rPr lang="es-ES" sz="1050" dirty="0">
                <a:solidFill>
                  <a:schemeClr val="tx2">
                    <a:lumMod val="50000"/>
                  </a:schemeClr>
                </a:solidFill>
                <a:highlight>
                  <a:srgbClr val="FFFF00"/>
                </a:highlight>
              </a:rPr>
              <a:t>LEER</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F30CE4BD-F823-1901-F911-5059703A25FE}"/>
              </a:ext>
            </a:extLst>
          </p:cNvPr>
          <p:cNvSpPr/>
          <p:nvPr/>
        </p:nvSpPr>
        <p:spPr>
          <a:xfrm>
            <a:off x="3438020" y="192395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72EC57D7-0C4D-0106-EDE4-D7608C60DA90}"/>
              </a:ext>
            </a:extLst>
          </p:cNvPr>
          <p:cNvSpPr/>
          <p:nvPr/>
        </p:nvSpPr>
        <p:spPr>
          <a:xfrm>
            <a:off x="5971411" y="19334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a:t>
            </a:r>
            <a:r>
              <a:rPr lang="es-ES" sz="1050" dirty="0">
                <a:solidFill>
                  <a:schemeClr val="tx2">
                    <a:lumMod val="50000"/>
                  </a:schemeClr>
                </a:solidFill>
                <a:highlight>
                  <a:srgbClr val="FFFF00"/>
                </a:highlight>
              </a:rPr>
              <a:t>IMPRIMIR</a:t>
            </a:r>
            <a:r>
              <a:rPr lang="es-ES" sz="1050" dirty="0">
                <a:solidFill>
                  <a:schemeClr val="tx2">
                    <a:lumMod val="50000"/>
                  </a:schemeClr>
                </a:solidFill>
              </a:rPr>
              <a:t> </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DDBAA2AC-0EE3-F452-3736-21FF1505A876}"/>
              </a:ext>
            </a:extLst>
          </p:cNvPr>
          <p:cNvSpPr/>
          <p:nvPr/>
        </p:nvSpPr>
        <p:spPr>
          <a:xfrm>
            <a:off x="2180720" y="1149046"/>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Análisis –&gt; Método Entrada-Proceso-Salida</a:t>
            </a:r>
            <a:endParaRPr lang="es-CO" sz="1050" dirty="0">
              <a:solidFill>
                <a:schemeClr val="bg2"/>
              </a:solidFill>
            </a:endParaRPr>
          </a:p>
        </p:txBody>
      </p:sp>
      <p:sp>
        <p:nvSpPr>
          <p:cNvPr id="15" name="Flecha: a la derecha 14">
            <a:extLst>
              <a:ext uri="{FF2B5EF4-FFF2-40B4-BE49-F238E27FC236}">
                <a16:creationId xmlns:a16="http://schemas.microsoft.com/office/drawing/2014/main" id="{20C92443-96FC-339B-A6A8-CE2077B032D4}"/>
              </a:ext>
            </a:extLst>
          </p:cNvPr>
          <p:cNvSpPr/>
          <p:nvPr/>
        </p:nvSpPr>
        <p:spPr>
          <a:xfrm>
            <a:off x="276625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9C171C0B-65EA-F74E-871F-472FE1CC40E7}"/>
              </a:ext>
            </a:extLst>
          </p:cNvPr>
          <p:cNvSpPr/>
          <p:nvPr/>
        </p:nvSpPr>
        <p:spPr>
          <a:xfrm>
            <a:off x="526946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0D5439F9-0824-AD11-BA12-9CD805CE8727}"/>
              </a:ext>
            </a:extLst>
          </p:cNvPr>
          <p:cNvSpPr/>
          <p:nvPr/>
        </p:nvSpPr>
        <p:spPr>
          <a:xfrm>
            <a:off x="598522" y="3196242"/>
            <a:ext cx="1878496" cy="3239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N</a:t>
            </a:r>
          </a:p>
        </p:txBody>
      </p:sp>
      <p:sp>
        <p:nvSpPr>
          <p:cNvPr id="18" name="Rectángulo: esquinas redondeadas 17">
            <a:extLst>
              <a:ext uri="{FF2B5EF4-FFF2-40B4-BE49-F238E27FC236}">
                <a16:creationId xmlns:a16="http://schemas.microsoft.com/office/drawing/2014/main" id="{188400CF-88B9-E8EE-FB7B-1549D6F72336}"/>
              </a:ext>
            </a:extLst>
          </p:cNvPr>
          <p:cNvSpPr/>
          <p:nvPr/>
        </p:nvSpPr>
        <p:spPr>
          <a:xfrm>
            <a:off x="2841940" y="2987794"/>
            <a:ext cx="325289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Ciclo: Proceso de liquidación del usuario – FOR: Se debe hacer N veces  </a:t>
            </a:r>
          </a:p>
        </p:txBody>
      </p:sp>
      <p:sp>
        <p:nvSpPr>
          <p:cNvPr id="19" name="Rectángulo: esquinas redondeadas 18">
            <a:extLst>
              <a:ext uri="{FF2B5EF4-FFF2-40B4-BE49-F238E27FC236}">
                <a16:creationId xmlns:a16="http://schemas.microsoft.com/office/drawing/2014/main" id="{A93AF1FB-F43D-695C-EAF5-B03E812192BE}"/>
              </a:ext>
            </a:extLst>
          </p:cNvPr>
          <p:cNvSpPr/>
          <p:nvPr/>
        </p:nvSpPr>
        <p:spPr>
          <a:xfrm>
            <a:off x="6431054" y="3162438"/>
            <a:ext cx="2230637" cy="6851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nombre, </a:t>
            </a:r>
            <a:r>
              <a:rPr lang="es-CO" sz="1050" dirty="0" err="1">
                <a:solidFill>
                  <a:srgbClr val="C00000"/>
                </a:solidFill>
              </a:rPr>
              <a:t>tarifaBasica</a:t>
            </a:r>
            <a:r>
              <a:rPr lang="es-CO" sz="1050" dirty="0">
                <a:solidFill>
                  <a:srgbClr val="C00000"/>
                </a:solidFill>
              </a:rPr>
              <a:t>, </a:t>
            </a:r>
            <a:r>
              <a:rPr lang="es-CO" sz="1050" dirty="0" err="1">
                <a:solidFill>
                  <a:srgbClr val="C00000"/>
                </a:solidFill>
              </a:rPr>
              <a:t>valorConsumo</a:t>
            </a:r>
            <a:r>
              <a:rPr lang="es-CO" sz="1050" dirty="0">
                <a:solidFill>
                  <a:srgbClr val="C00000"/>
                </a:solidFill>
              </a:rPr>
              <a:t>, </a:t>
            </a:r>
            <a:r>
              <a:rPr lang="es-CO" sz="1050" dirty="0" err="1">
                <a:solidFill>
                  <a:srgbClr val="C00000"/>
                </a:solidFill>
              </a:rPr>
              <a:t>valorPagar</a:t>
            </a:r>
            <a:endParaRPr lang="es-CO" sz="1050" dirty="0">
              <a:solidFill>
                <a:srgbClr val="C00000"/>
              </a:solidFill>
            </a:endParaRPr>
          </a:p>
        </p:txBody>
      </p:sp>
      <p:cxnSp>
        <p:nvCxnSpPr>
          <p:cNvPr id="20" name="Conector recto de flecha 19">
            <a:extLst>
              <a:ext uri="{FF2B5EF4-FFF2-40B4-BE49-F238E27FC236}">
                <a16:creationId xmlns:a16="http://schemas.microsoft.com/office/drawing/2014/main" id="{FA3E97FC-DE1A-D541-41CF-255734FBB82D}"/>
              </a:ext>
            </a:extLst>
          </p:cNvPr>
          <p:cNvCxnSpPr>
            <a:cxnSpLocks/>
          </p:cNvCxnSpPr>
          <p:nvPr/>
        </p:nvCxnSpPr>
        <p:spPr>
          <a:xfrm flipH="1">
            <a:off x="1677338" y="2599731"/>
            <a:ext cx="49862" cy="5709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F5328A1A-4267-3C3E-E586-3FB4C2AE605D}"/>
              </a:ext>
            </a:extLst>
          </p:cNvPr>
          <p:cNvCxnSpPr>
            <a:cxnSpLocks/>
          </p:cNvCxnSpPr>
          <p:nvPr/>
        </p:nvCxnSpPr>
        <p:spPr>
          <a:xfrm flipH="1">
            <a:off x="4337512" y="2571750"/>
            <a:ext cx="7454" cy="37365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6C851B97-C9E3-B135-31B4-C0048BBA2679}"/>
              </a:ext>
            </a:extLst>
          </p:cNvPr>
          <p:cNvCxnSpPr>
            <a:cxnSpLocks/>
          </p:cNvCxnSpPr>
          <p:nvPr/>
        </p:nvCxnSpPr>
        <p:spPr>
          <a:xfrm>
            <a:off x="6914541" y="2758576"/>
            <a:ext cx="0" cy="41205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53FA2962-0A36-B3CF-3111-23A5276D193F}"/>
              </a:ext>
            </a:extLst>
          </p:cNvPr>
          <p:cNvSpPr/>
          <p:nvPr/>
        </p:nvSpPr>
        <p:spPr>
          <a:xfrm>
            <a:off x="775961" y="2864967"/>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24" name="Elipse 23">
            <a:extLst>
              <a:ext uri="{FF2B5EF4-FFF2-40B4-BE49-F238E27FC236}">
                <a16:creationId xmlns:a16="http://schemas.microsoft.com/office/drawing/2014/main" id="{8ED530F4-FDAA-B8B1-F97E-EEF51AADF216}"/>
              </a:ext>
            </a:extLst>
          </p:cNvPr>
          <p:cNvSpPr/>
          <p:nvPr/>
        </p:nvSpPr>
        <p:spPr>
          <a:xfrm>
            <a:off x="3166062" y="2676630"/>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25" name="Elipse 24">
            <a:extLst>
              <a:ext uri="{FF2B5EF4-FFF2-40B4-BE49-F238E27FC236}">
                <a16:creationId xmlns:a16="http://schemas.microsoft.com/office/drawing/2014/main" id="{93F1BFC5-A2F0-18B3-4712-5F9EF7A31774}"/>
              </a:ext>
            </a:extLst>
          </p:cNvPr>
          <p:cNvSpPr/>
          <p:nvPr/>
        </p:nvSpPr>
        <p:spPr>
          <a:xfrm>
            <a:off x="608705" y="4127335"/>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26" name="CuadroTexto 25">
            <a:extLst>
              <a:ext uri="{FF2B5EF4-FFF2-40B4-BE49-F238E27FC236}">
                <a16:creationId xmlns:a16="http://schemas.microsoft.com/office/drawing/2014/main" id="{741CC1D7-A175-7C40-EDEC-4B6318B686D2}"/>
              </a:ext>
            </a:extLst>
          </p:cNvPr>
          <p:cNvSpPr txBox="1"/>
          <p:nvPr/>
        </p:nvSpPr>
        <p:spPr>
          <a:xfrm>
            <a:off x="2787008" y="1669522"/>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7" name="Rectángulo: esquinas redondeadas 26">
            <a:extLst>
              <a:ext uri="{FF2B5EF4-FFF2-40B4-BE49-F238E27FC236}">
                <a16:creationId xmlns:a16="http://schemas.microsoft.com/office/drawing/2014/main" id="{C5220BEB-21B6-0B95-8A62-8E4FCE96ADFD}"/>
              </a:ext>
            </a:extLst>
          </p:cNvPr>
          <p:cNvSpPr/>
          <p:nvPr/>
        </p:nvSpPr>
        <p:spPr>
          <a:xfrm>
            <a:off x="353998" y="3658183"/>
            <a:ext cx="2318723" cy="48610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codigo, nombre, estado, estrato, consumo</a:t>
            </a:r>
          </a:p>
        </p:txBody>
      </p:sp>
      <p:sp>
        <p:nvSpPr>
          <p:cNvPr id="28" name="Rectángulo: esquinas redondeadas 27">
            <a:extLst>
              <a:ext uri="{FF2B5EF4-FFF2-40B4-BE49-F238E27FC236}">
                <a16:creationId xmlns:a16="http://schemas.microsoft.com/office/drawing/2014/main" id="{88E9A102-0EFF-084E-245F-6912B94A6444}"/>
              </a:ext>
            </a:extLst>
          </p:cNvPr>
          <p:cNvSpPr/>
          <p:nvPr/>
        </p:nvSpPr>
        <p:spPr>
          <a:xfrm>
            <a:off x="2808509" y="3498603"/>
            <a:ext cx="3252890" cy="34893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t> </a:t>
            </a:r>
            <a:r>
              <a:rPr lang="es-ES" sz="1050" dirty="0">
                <a:solidFill>
                  <a:srgbClr val="FF0000"/>
                </a:solidFill>
              </a:rPr>
              <a:t> </a:t>
            </a:r>
            <a:r>
              <a:rPr lang="es-ES" sz="1050" dirty="0">
                <a:solidFill>
                  <a:srgbClr val="C00000"/>
                </a:solidFill>
              </a:rPr>
              <a:t>Condicional anidado: estrato para calcular la tarifa básica </a:t>
            </a:r>
            <a:endParaRPr lang="es-CO" sz="1050" dirty="0">
              <a:solidFill>
                <a:srgbClr val="C00000"/>
              </a:solidFill>
            </a:endParaRPr>
          </a:p>
        </p:txBody>
      </p:sp>
      <p:sp>
        <p:nvSpPr>
          <p:cNvPr id="29" name="Rectángulo: esquinas redondeadas 28">
            <a:extLst>
              <a:ext uri="{FF2B5EF4-FFF2-40B4-BE49-F238E27FC236}">
                <a16:creationId xmlns:a16="http://schemas.microsoft.com/office/drawing/2014/main" id="{BBDC8CCD-9391-594F-7D99-67637CC07128}"/>
              </a:ext>
            </a:extLst>
          </p:cNvPr>
          <p:cNvSpPr/>
          <p:nvPr/>
        </p:nvSpPr>
        <p:spPr>
          <a:xfrm>
            <a:off x="2788631" y="3874413"/>
            <a:ext cx="3252890" cy="34893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Condicional simple – estado para saber si se liquida o no</a:t>
            </a:r>
          </a:p>
        </p:txBody>
      </p:sp>
      <p:sp>
        <p:nvSpPr>
          <p:cNvPr id="30" name="Elipse 29">
            <a:extLst>
              <a:ext uri="{FF2B5EF4-FFF2-40B4-BE49-F238E27FC236}">
                <a16:creationId xmlns:a16="http://schemas.microsoft.com/office/drawing/2014/main" id="{E22D2AA7-8DD7-242C-A70D-94EAAB614B04}"/>
              </a:ext>
            </a:extLst>
          </p:cNvPr>
          <p:cNvSpPr/>
          <p:nvPr/>
        </p:nvSpPr>
        <p:spPr>
          <a:xfrm>
            <a:off x="6029940" y="390269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31" name="Elipse 30">
            <a:extLst>
              <a:ext uri="{FF2B5EF4-FFF2-40B4-BE49-F238E27FC236}">
                <a16:creationId xmlns:a16="http://schemas.microsoft.com/office/drawing/2014/main" id="{A306E476-93FB-52C8-5A08-4AD66AB3EC42}"/>
              </a:ext>
            </a:extLst>
          </p:cNvPr>
          <p:cNvSpPr/>
          <p:nvPr/>
        </p:nvSpPr>
        <p:spPr>
          <a:xfrm>
            <a:off x="6029940" y="3504856"/>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sp>
        <p:nvSpPr>
          <p:cNvPr id="32" name="Elipse 31">
            <a:extLst>
              <a:ext uri="{FF2B5EF4-FFF2-40B4-BE49-F238E27FC236}">
                <a16:creationId xmlns:a16="http://schemas.microsoft.com/office/drawing/2014/main" id="{69D6E92F-C714-888C-E861-4EE3FABAEBFE}"/>
              </a:ext>
            </a:extLst>
          </p:cNvPr>
          <p:cNvSpPr/>
          <p:nvPr/>
        </p:nvSpPr>
        <p:spPr>
          <a:xfrm>
            <a:off x="6061399" y="4336435"/>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6</a:t>
            </a:r>
            <a:endParaRPr lang="es-CO" sz="1050" dirty="0">
              <a:solidFill>
                <a:schemeClr val="tx2">
                  <a:lumMod val="50000"/>
                </a:schemeClr>
              </a:solidFill>
            </a:endParaRPr>
          </a:p>
        </p:txBody>
      </p:sp>
      <p:sp>
        <p:nvSpPr>
          <p:cNvPr id="33" name="Rectángulo: esquinas redondeadas 32">
            <a:extLst>
              <a:ext uri="{FF2B5EF4-FFF2-40B4-BE49-F238E27FC236}">
                <a16:creationId xmlns:a16="http://schemas.microsoft.com/office/drawing/2014/main" id="{0B7CEC89-77C9-9EA5-C0A1-C6056DB3D99F}"/>
              </a:ext>
            </a:extLst>
          </p:cNvPr>
          <p:cNvSpPr/>
          <p:nvPr/>
        </p:nvSpPr>
        <p:spPr>
          <a:xfrm>
            <a:off x="2777050" y="4250223"/>
            <a:ext cx="3252890" cy="57847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rPr>
              <a:t>valorConsumo</a:t>
            </a:r>
            <a:r>
              <a:rPr lang="es-CO" sz="1050" dirty="0">
                <a:solidFill>
                  <a:srgbClr val="C00000"/>
                </a:solidFill>
              </a:rPr>
              <a:t>=consumo*200</a:t>
            </a:r>
          </a:p>
          <a:p>
            <a:pPr algn="ctr"/>
            <a:r>
              <a:rPr lang="es-CO" sz="1050" dirty="0" err="1">
                <a:solidFill>
                  <a:srgbClr val="C00000"/>
                </a:solidFill>
              </a:rPr>
              <a:t>valorPagar</a:t>
            </a:r>
            <a:r>
              <a:rPr lang="es-CO" sz="1050" dirty="0">
                <a:solidFill>
                  <a:srgbClr val="C00000"/>
                </a:solidFill>
              </a:rPr>
              <a:t>=</a:t>
            </a:r>
            <a:r>
              <a:rPr lang="es-CO" sz="1050" dirty="0" err="1">
                <a:solidFill>
                  <a:srgbClr val="C00000"/>
                </a:solidFill>
              </a:rPr>
              <a:t>tarifaBasica+valorConsumo</a:t>
            </a:r>
            <a:endParaRPr lang="es-CO" sz="1050" dirty="0">
              <a:solidFill>
                <a:srgbClr val="C00000"/>
              </a:solidFill>
            </a:endParaRPr>
          </a:p>
        </p:txBody>
      </p:sp>
      <p:sp>
        <p:nvSpPr>
          <p:cNvPr id="34" name="Elipse 33">
            <a:extLst>
              <a:ext uri="{FF2B5EF4-FFF2-40B4-BE49-F238E27FC236}">
                <a16:creationId xmlns:a16="http://schemas.microsoft.com/office/drawing/2014/main" id="{58DA38E2-F905-54C4-F79F-5220599B5CB8}"/>
              </a:ext>
            </a:extLst>
          </p:cNvPr>
          <p:cNvSpPr/>
          <p:nvPr/>
        </p:nvSpPr>
        <p:spPr>
          <a:xfrm>
            <a:off x="7199223" y="392656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7</a:t>
            </a:r>
            <a:endParaRPr lang="es-CO" sz="1050" dirty="0">
              <a:solidFill>
                <a:schemeClr val="tx2">
                  <a:lumMod val="50000"/>
                </a:schemeClr>
              </a:solidFill>
            </a:endParaRPr>
          </a:p>
        </p:txBody>
      </p:sp>
      <p:pic>
        <p:nvPicPr>
          <p:cNvPr id="35" name="Google Shape;1487;p40">
            <a:extLst>
              <a:ext uri="{FF2B5EF4-FFF2-40B4-BE49-F238E27FC236}">
                <a16:creationId xmlns:a16="http://schemas.microsoft.com/office/drawing/2014/main" id="{80BEC92C-8DE9-CFEE-971F-3FA7FCC8DBE2}"/>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437019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Rectángulo: esquinas redondeadas 10">
            <a:extLst>
              <a:ext uri="{FF2B5EF4-FFF2-40B4-BE49-F238E27FC236}">
                <a16:creationId xmlns:a16="http://schemas.microsoft.com/office/drawing/2014/main" id="{1028DF3B-EACA-4770-A56E-799E8DCAB1A1}"/>
              </a:ext>
            </a:extLst>
          </p:cNvPr>
          <p:cNvSpPr/>
          <p:nvPr/>
        </p:nvSpPr>
        <p:spPr>
          <a:xfrm>
            <a:off x="490628" y="2470944"/>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Algoritmo</a:t>
            </a:r>
            <a:endParaRPr lang="es-CO" sz="1050" dirty="0">
              <a:solidFill>
                <a:srgbClr val="C00000"/>
              </a:solidFill>
            </a:endParaRPr>
          </a:p>
        </p:txBody>
      </p:sp>
      <p:pic>
        <p:nvPicPr>
          <p:cNvPr id="5" name="Imagen 4">
            <a:extLst>
              <a:ext uri="{FF2B5EF4-FFF2-40B4-BE49-F238E27FC236}">
                <a16:creationId xmlns:a16="http://schemas.microsoft.com/office/drawing/2014/main" id="{6A58906E-BE26-45EE-C6C4-F21BF3382F8E}"/>
              </a:ext>
            </a:extLst>
          </p:cNvPr>
          <p:cNvPicPr>
            <a:picLocks noChangeAspect="1"/>
          </p:cNvPicPr>
          <p:nvPr/>
        </p:nvPicPr>
        <p:blipFill>
          <a:blip r:embed="rId2"/>
          <a:stretch>
            <a:fillRect/>
          </a:stretch>
        </p:blipFill>
        <p:spPr>
          <a:xfrm>
            <a:off x="4481815" y="493953"/>
            <a:ext cx="2723699" cy="4372254"/>
          </a:xfrm>
          <a:prstGeom prst="rect">
            <a:avLst/>
          </a:prstGeom>
        </p:spPr>
      </p:pic>
      <p:pic>
        <p:nvPicPr>
          <p:cNvPr id="4" name="Google Shape;1487;p40">
            <a:extLst>
              <a:ext uri="{FF2B5EF4-FFF2-40B4-BE49-F238E27FC236}">
                <a16:creationId xmlns:a16="http://schemas.microsoft.com/office/drawing/2014/main" id="{032A7C3B-899C-6A30-30A5-428F0069788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811717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a:t>
            </a:r>
          </a:p>
          <a:p>
            <a:pPr algn="just"/>
            <a:r>
              <a:rPr lang="es-CO" sz="1050" b="1" dirty="0">
                <a:solidFill>
                  <a:srgbClr val="0070C0"/>
                </a:solidFill>
                <a:latin typeface="Ubuntu" panose="020B0504030602030204" pitchFamily="34" charset="0"/>
              </a:rPr>
              <a:t>por cantidad</a:t>
            </a:r>
          </a:p>
        </p:txBody>
      </p:sp>
      <p:sp>
        <p:nvSpPr>
          <p:cNvPr id="11" name="Rectángulo: esquinas redondeadas 10">
            <a:extLst>
              <a:ext uri="{FF2B5EF4-FFF2-40B4-BE49-F238E27FC236}">
                <a16:creationId xmlns:a16="http://schemas.microsoft.com/office/drawing/2014/main" id="{7AFB273D-FAA1-946C-741A-D5B3F320B0B9}"/>
              </a:ext>
            </a:extLst>
          </p:cNvPr>
          <p:cNvSpPr/>
          <p:nvPr/>
        </p:nvSpPr>
        <p:spPr>
          <a:xfrm>
            <a:off x="311758" y="2821207"/>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Diagrama de flujo</a:t>
            </a:r>
            <a:endParaRPr lang="es-CO" sz="1050" dirty="0">
              <a:solidFill>
                <a:srgbClr val="C00000"/>
              </a:solidFill>
            </a:endParaRPr>
          </a:p>
        </p:txBody>
      </p:sp>
      <p:pic>
        <p:nvPicPr>
          <p:cNvPr id="5" name="Imagen 4">
            <a:extLst>
              <a:ext uri="{FF2B5EF4-FFF2-40B4-BE49-F238E27FC236}">
                <a16:creationId xmlns:a16="http://schemas.microsoft.com/office/drawing/2014/main" id="{391653F9-AD34-C41C-EAC1-FF9CB5D3CFE0}"/>
              </a:ext>
            </a:extLst>
          </p:cNvPr>
          <p:cNvPicPr>
            <a:picLocks noChangeAspect="1"/>
          </p:cNvPicPr>
          <p:nvPr/>
        </p:nvPicPr>
        <p:blipFill>
          <a:blip r:embed="rId2"/>
          <a:stretch>
            <a:fillRect/>
          </a:stretch>
        </p:blipFill>
        <p:spPr>
          <a:xfrm>
            <a:off x="3691500" y="850261"/>
            <a:ext cx="4352873" cy="3948677"/>
          </a:xfrm>
          <a:prstGeom prst="rect">
            <a:avLst/>
          </a:prstGeom>
        </p:spPr>
      </p:pic>
      <p:pic>
        <p:nvPicPr>
          <p:cNvPr id="4" name="Google Shape;1487;p40">
            <a:extLst>
              <a:ext uri="{FF2B5EF4-FFF2-40B4-BE49-F238E27FC236}">
                <a16:creationId xmlns:a16="http://schemas.microsoft.com/office/drawing/2014/main" id="{24B35A81-761F-DB4D-67E4-0A4C58E926F7}"/>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413714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Rectángulo: esquinas redondeadas 10">
            <a:extLst>
              <a:ext uri="{FF2B5EF4-FFF2-40B4-BE49-F238E27FC236}">
                <a16:creationId xmlns:a16="http://schemas.microsoft.com/office/drawing/2014/main" id="{13550E7F-D16B-D9E0-649A-4DB6A5DC4A0E}"/>
              </a:ext>
            </a:extLst>
          </p:cNvPr>
          <p:cNvSpPr/>
          <p:nvPr/>
        </p:nvSpPr>
        <p:spPr>
          <a:xfrm>
            <a:off x="3122468" y="1465098"/>
            <a:ext cx="3439391"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Programación en Python </a:t>
            </a:r>
            <a:endParaRPr lang="es-CO" sz="1050" dirty="0">
              <a:solidFill>
                <a:srgbClr val="C00000"/>
              </a:solidFill>
            </a:endParaRPr>
          </a:p>
        </p:txBody>
      </p:sp>
      <p:pic>
        <p:nvPicPr>
          <p:cNvPr id="12" name="Imagen 11">
            <a:extLst>
              <a:ext uri="{FF2B5EF4-FFF2-40B4-BE49-F238E27FC236}">
                <a16:creationId xmlns:a16="http://schemas.microsoft.com/office/drawing/2014/main" id="{CF4CC267-EB65-B82A-63DF-8D1F459D0DBD}"/>
              </a:ext>
            </a:extLst>
          </p:cNvPr>
          <p:cNvPicPr>
            <a:picLocks noChangeAspect="1"/>
          </p:cNvPicPr>
          <p:nvPr/>
        </p:nvPicPr>
        <p:blipFill>
          <a:blip r:embed="rId2"/>
          <a:stretch>
            <a:fillRect/>
          </a:stretch>
        </p:blipFill>
        <p:spPr>
          <a:xfrm>
            <a:off x="498761" y="2364799"/>
            <a:ext cx="2025695" cy="1202348"/>
          </a:xfrm>
          <a:prstGeom prst="rect">
            <a:avLst/>
          </a:prstGeom>
        </p:spPr>
      </p:pic>
      <p:pic>
        <p:nvPicPr>
          <p:cNvPr id="13" name="Imagen 12">
            <a:extLst>
              <a:ext uri="{FF2B5EF4-FFF2-40B4-BE49-F238E27FC236}">
                <a16:creationId xmlns:a16="http://schemas.microsoft.com/office/drawing/2014/main" id="{05615417-E6F4-738F-45FB-34952AE2B5DD}"/>
              </a:ext>
            </a:extLst>
          </p:cNvPr>
          <p:cNvPicPr>
            <a:picLocks noChangeAspect="1"/>
          </p:cNvPicPr>
          <p:nvPr/>
        </p:nvPicPr>
        <p:blipFill>
          <a:blip r:embed="rId3"/>
          <a:stretch>
            <a:fillRect/>
          </a:stretch>
        </p:blipFill>
        <p:spPr>
          <a:xfrm>
            <a:off x="3027314" y="2279369"/>
            <a:ext cx="1814850" cy="1316033"/>
          </a:xfrm>
          <a:prstGeom prst="rect">
            <a:avLst/>
          </a:prstGeom>
        </p:spPr>
      </p:pic>
      <p:pic>
        <p:nvPicPr>
          <p:cNvPr id="14" name="Imagen 13">
            <a:extLst>
              <a:ext uri="{FF2B5EF4-FFF2-40B4-BE49-F238E27FC236}">
                <a16:creationId xmlns:a16="http://schemas.microsoft.com/office/drawing/2014/main" id="{DD7AE5D3-35EB-A2FE-CD14-EC30F9E079AF}"/>
              </a:ext>
            </a:extLst>
          </p:cNvPr>
          <p:cNvPicPr>
            <a:picLocks noChangeAspect="1"/>
          </p:cNvPicPr>
          <p:nvPr/>
        </p:nvPicPr>
        <p:blipFill>
          <a:blip r:embed="rId4"/>
          <a:stretch>
            <a:fillRect/>
          </a:stretch>
        </p:blipFill>
        <p:spPr>
          <a:xfrm>
            <a:off x="5610170" y="2284851"/>
            <a:ext cx="2157513" cy="1282296"/>
          </a:xfrm>
          <a:prstGeom prst="rect">
            <a:avLst/>
          </a:prstGeom>
        </p:spPr>
      </p:pic>
      <p:pic>
        <p:nvPicPr>
          <p:cNvPr id="15" name="Imagen 14" descr="Un dibujo de una cara feliz&#10;&#10;Descripción generada automáticamente con confianza baja">
            <a:extLst>
              <a:ext uri="{FF2B5EF4-FFF2-40B4-BE49-F238E27FC236}">
                <a16:creationId xmlns:a16="http://schemas.microsoft.com/office/drawing/2014/main" id="{B8DCEEDD-4EFE-F61D-84E6-6D5097DDDE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781" y="3630143"/>
            <a:ext cx="561655" cy="593298"/>
          </a:xfrm>
          <a:prstGeom prst="rect">
            <a:avLst/>
          </a:prstGeom>
        </p:spPr>
      </p:pic>
      <p:pic>
        <p:nvPicPr>
          <p:cNvPr id="16" name="Imagen 15" descr="Un dibujo de una cara feliz&#10;&#10;Descripción generada automáticamente con confianza baja">
            <a:extLst>
              <a:ext uri="{FF2B5EF4-FFF2-40B4-BE49-F238E27FC236}">
                <a16:creationId xmlns:a16="http://schemas.microsoft.com/office/drawing/2014/main" id="{78D34AEF-3AE3-EBF1-7F47-824C3ECECB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5896" y="3630143"/>
            <a:ext cx="577686" cy="593298"/>
          </a:xfrm>
          <a:prstGeom prst="rect">
            <a:avLst/>
          </a:prstGeom>
        </p:spPr>
      </p:pic>
      <p:pic>
        <p:nvPicPr>
          <p:cNvPr id="17" name="Imagen 16" descr="Un dibujo de una cara feliz&#10;&#10;Descripción generada automáticamente con confianza baja">
            <a:extLst>
              <a:ext uri="{FF2B5EF4-FFF2-40B4-BE49-F238E27FC236}">
                <a16:creationId xmlns:a16="http://schemas.microsoft.com/office/drawing/2014/main" id="{CEB01C42-7A0D-B226-14E2-15A2E6F2CF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8292" y="3567148"/>
            <a:ext cx="618278" cy="634988"/>
          </a:xfrm>
          <a:prstGeom prst="rect">
            <a:avLst/>
          </a:prstGeom>
        </p:spPr>
      </p:pic>
      <p:pic>
        <p:nvPicPr>
          <p:cNvPr id="4" name="Google Shape;1487;p40">
            <a:extLst>
              <a:ext uri="{FF2B5EF4-FFF2-40B4-BE49-F238E27FC236}">
                <a16:creationId xmlns:a16="http://schemas.microsoft.com/office/drawing/2014/main" id="{FE1393E0-8772-BF91-AE3B-72C8793BC160}"/>
              </a:ext>
            </a:extLst>
          </p:cNvPr>
          <p:cNvPicPr preferRelativeResize="0"/>
          <p:nvPr/>
        </p:nvPicPr>
        <p:blipFill>
          <a:blip r:embed="rId8">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27903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257176" y="169349"/>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a:t>
            </a:r>
          </a:p>
          <a:p>
            <a:pPr algn="just"/>
            <a:r>
              <a:rPr lang="es-CO" sz="1050" b="1" dirty="0">
                <a:solidFill>
                  <a:srgbClr val="0070C0"/>
                </a:solidFill>
                <a:latin typeface="Ubuntu" panose="020B0504030602030204" pitchFamily="34" charset="0"/>
              </a:rPr>
              <a:t>controlado por cantidad</a:t>
            </a:r>
          </a:p>
        </p:txBody>
      </p:sp>
      <p:sp>
        <p:nvSpPr>
          <p:cNvPr id="11" name="Rectángulo: esquinas redondeadas 10">
            <a:extLst>
              <a:ext uri="{FF2B5EF4-FFF2-40B4-BE49-F238E27FC236}">
                <a16:creationId xmlns:a16="http://schemas.microsoft.com/office/drawing/2014/main" id="{95F99D4E-916B-AD1F-FD41-A463939B8108}"/>
              </a:ext>
            </a:extLst>
          </p:cNvPr>
          <p:cNvSpPr/>
          <p:nvPr/>
        </p:nvSpPr>
        <p:spPr>
          <a:xfrm>
            <a:off x="238104" y="2681977"/>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Construcción –&gt; Programa </a:t>
            </a:r>
            <a:endParaRPr lang="es-CO" sz="1050" dirty="0">
              <a:solidFill>
                <a:srgbClr val="C00000"/>
              </a:solidFill>
            </a:endParaRPr>
          </a:p>
        </p:txBody>
      </p:sp>
      <p:pic>
        <p:nvPicPr>
          <p:cNvPr id="4" name="Google Shape;1487;p40">
            <a:extLst>
              <a:ext uri="{FF2B5EF4-FFF2-40B4-BE49-F238E27FC236}">
                <a16:creationId xmlns:a16="http://schemas.microsoft.com/office/drawing/2014/main" id="{A1605C43-BE3D-7573-91BB-81EADB247350}"/>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3" name="Imagen 2">
            <a:extLst>
              <a:ext uri="{FF2B5EF4-FFF2-40B4-BE49-F238E27FC236}">
                <a16:creationId xmlns:a16="http://schemas.microsoft.com/office/drawing/2014/main" id="{B05BC75A-B060-3538-DA75-FC0C58B7BAC8}"/>
              </a:ext>
            </a:extLst>
          </p:cNvPr>
          <p:cNvPicPr>
            <a:picLocks noChangeAspect="1"/>
          </p:cNvPicPr>
          <p:nvPr/>
        </p:nvPicPr>
        <p:blipFill>
          <a:blip r:embed="rId3"/>
          <a:stretch>
            <a:fillRect/>
          </a:stretch>
        </p:blipFill>
        <p:spPr>
          <a:xfrm>
            <a:off x="3600062" y="631014"/>
            <a:ext cx="4164773" cy="4221936"/>
          </a:xfrm>
          <a:prstGeom prst="rect">
            <a:avLst/>
          </a:prstGeom>
        </p:spPr>
      </p:pic>
    </p:spTree>
    <p:extLst>
      <p:ext uri="{BB962C8B-B14F-4D97-AF65-F5344CB8AC3E}">
        <p14:creationId xmlns:p14="http://schemas.microsoft.com/office/powerpoint/2010/main" val="382696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Acumuladores</a:t>
            </a:r>
          </a:p>
        </p:txBody>
      </p:sp>
      <p:pic>
        <p:nvPicPr>
          <p:cNvPr id="13" name="Imagen 12">
            <a:extLst>
              <a:ext uri="{FF2B5EF4-FFF2-40B4-BE49-F238E27FC236}">
                <a16:creationId xmlns:a16="http://schemas.microsoft.com/office/drawing/2014/main" id="{D871CE1E-2550-C06A-A26F-0BCA4F0B53FC}"/>
              </a:ext>
            </a:extLst>
          </p:cNvPr>
          <p:cNvPicPr>
            <a:picLocks noChangeAspect="1"/>
          </p:cNvPicPr>
          <p:nvPr/>
        </p:nvPicPr>
        <p:blipFill>
          <a:blip r:embed="rId2"/>
          <a:stretch>
            <a:fillRect/>
          </a:stretch>
        </p:blipFill>
        <p:spPr>
          <a:xfrm>
            <a:off x="1193051" y="1315043"/>
            <a:ext cx="5665319" cy="2908399"/>
          </a:xfrm>
          <a:prstGeom prst="rect">
            <a:avLst/>
          </a:prstGeom>
        </p:spPr>
      </p:pic>
      <p:pic>
        <p:nvPicPr>
          <p:cNvPr id="4" name="Google Shape;1487;p40">
            <a:extLst>
              <a:ext uri="{FF2B5EF4-FFF2-40B4-BE49-F238E27FC236}">
                <a16:creationId xmlns:a16="http://schemas.microsoft.com/office/drawing/2014/main" id="{63122361-87A5-FC80-0A14-753AC43CCAF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463719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Acumuladores</a:t>
            </a:r>
          </a:p>
        </p:txBody>
      </p:sp>
      <p:pic>
        <p:nvPicPr>
          <p:cNvPr id="11" name="Imagen 10">
            <a:extLst>
              <a:ext uri="{FF2B5EF4-FFF2-40B4-BE49-F238E27FC236}">
                <a16:creationId xmlns:a16="http://schemas.microsoft.com/office/drawing/2014/main" id="{0B1363A7-5CD6-7509-2279-FD830CB2562E}"/>
              </a:ext>
            </a:extLst>
          </p:cNvPr>
          <p:cNvPicPr>
            <a:picLocks noChangeAspect="1"/>
          </p:cNvPicPr>
          <p:nvPr/>
        </p:nvPicPr>
        <p:blipFill>
          <a:blip r:embed="rId2"/>
          <a:stretch>
            <a:fillRect/>
          </a:stretch>
        </p:blipFill>
        <p:spPr>
          <a:xfrm>
            <a:off x="2869299" y="1208837"/>
            <a:ext cx="5077596" cy="3704879"/>
          </a:xfrm>
          <a:prstGeom prst="rect">
            <a:avLst/>
          </a:prstGeom>
        </p:spPr>
      </p:pic>
      <p:pic>
        <p:nvPicPr>
          <p:cNvPr id="4" name="Google Shape;1487;p40">
            <a:extLst>
              <a:ext uri="{FF2B5EF4-FFF2-40B4-BE49-F238E27FC236}">
                <a16:creationId xmlns:a16="http://schemas.microsoft.com/office/drawing/2014/main" id="{A1B0A08C-7F29-0DC6-E9E0-143AFBA6FCC5}"/>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843496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2" name="CuadroTexto 11">
            <a:extLst>
              <a:ext uri="{FF2B5EF4-FFF2-40B4-BE49-F238E27FC236}">
                <a16:creationId xmlns:a16="http://schemas.microsoft.com/office/drawing/2014/main" id="{D62A138F-F332-0564-7E62-749AB87069F8}"/>
              </a:ext>
            </a:extLst>
          </p:cNvPr>
          <p:cNvSpPr txBox="1"/>
          <p:nvPr/>
        </p:nvSpPr>
        <p:spPr>
          <a:xfrm>
            <a:off x="982674" y="1137227"/>
            <a:ext cx="7959437" cy="3416320"/>
          </a:xfrm>
          <a:prstGeom prst="rect">
            <a:avLst/>
          </a:prstGeom>
          <a:noFill/>
        </p:spPr>
        <p:txBody>
          <a:bodyPr wrap="square" rtlCol="0">
            <a:spAutoFit/>
          </a:bodyPr>
          <a:lstStyle/>
          <a:p>
            <a:pPr algn="just"/>
            <a:r>
              <a:rPr lang="es-ES" sz="1050" b="1" dirty="0">
                <a:solidFill>
                  <a:schemeClr val="accent1">
                    <a:lumMod val="50000"/>
                  </a:schemeClr>
                </a:solidFill>
                <a:latin typeface="Ubuntu" panose="020B0504030602030204" pitchFamily="34" charset="0"/>
              </a:rPr>
              <a:t>Se tiene  la siguiente información sobre los N (N es suministrado) usuarios del servicio de AGUA:</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Código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Estado: Puede ser V=Vigente o S=Suspendido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Estrato:  Puede ser 1,2,3,4 5 o 6</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Consumo del mes (en cm3)</a:t>
            </a:r>
          </a:p>
          <a:p>
            <a:pPr algn="just"/>
            <a:r>
              <a:rPr lang="es-ES" sz="1050" b="1" dirty="0">
                <a:solidFill>
                  <a:schemeClr val="accent1">
                    <a:lumMod val="50000"/>
                  </a:schemeClr>
                </a:solidFill>
                <a:latin typeface="Ubuntu" panose="020B0504030602030204" pitchFamily="34" charset="0"/>
              </a:rPr>
              <a:t>Se pide calcular el valor a pagar por concepto de servicio de AGUA de cada usuario, teniendo en cuenta que este valor es la suma del valor de tarifa más el valor del consumo. También nos indican que el valor de la tarifa básica depende del estrato así :</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(ESTRATO  -   TARIFA BÁSICA): ( 1 - $10.000, 2 - $20.000, 3 - $30.000, 4 - $45.000, 5 - $60.000, 6 -$70.000)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Además el valor del consumo es el consumo del mes por el valor de 1 cm3 que de $200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Se debe imprimir el nombre del usuario, el valor de la tarifa básica, el valor del consumo  y el valor a pagar por concepto del servicio de AGUA</a:t>
            </a:r>
          </a:p>
          <a:p>
            <a:pPr algn="just"/>
            <a:endParaRPr lang="es-CO" sz="1200" b="1" dirty="0">
              <a:solidFill>
                <a:schemeClr val="accent1">
                  <a:lumMod val="50000"/>
                </a:schemeClr>
              </a:solidFill>
              <a:latin typeface="Ubuntu" panose="020B0504030602030204" pitchFamily="34" charset="0"/>
            </a:endParaRPr>
          </a:p>
          <a:p>
            <a:pPr algn="just"/>
            <a:r>
              <a:rPr lang="es-CO" sz="1200" b="1" dirty="0">
                <a:solidFill>
                  <a:schemeClr val="accent4">
                    <a:lumMod val="50000"/>
                  </a:schemeClr>
                </a:solidFill>
                <a:latin typeface="Ubuntu" panose="020B0504030602030204" pitchFamily="34" charset="0"/>
              </a:rPr>
              <a:t>NUEVO: Además se pide calcular e imprimir el valor total del servicio de agua (TODOS LOS USUARIOS)</a:t>
            </a:r>
          </a:p>
          <a:p>
            <a:pPr algn="just"/>
            <a:endParaRPr lang="es-CO" sz="1200" b="1" dirty="0">
              <a:solidFill>
                <a:schemeClr val="accent1">
                  <a:lumMod val="50000"/>
                </a:schemeClr>
              </a:solidFill>
              <a:latin typeface="Ubuntu" panose="020B0504030602030204" pitchFamily="34" charset="0"/>
            </a:endParaRPr>
          </a:p>
          <a:p>
            <a:pPr algn="just"/>
            <a:r>
              <a:rPr lang="es-CO" sz="1200" b="1" dirty="0">
                <a:solidFill>
                  <a:schemeClr val="accent1">
                    <a:lumMod val="50000"/>
                  </a:schemeClr>
                </a:solidFill>
                <a:latin typeface="Ubuntu" panose="020B0504030602030204" pitchFamily="34" charset="0"/>
              </a:rPr>
              <a:t>NOTA:  Se liquida servicio de AGUA a los usuarios con estado V (Vigente)</a:t>
            </a:r>
          </a:p>
        </p:txBody>
      </p:sp>
      <p:pic>
        <p:nvPicPr>
          <p:cNvPr id="13" name="Imagen 12" descr="Imagen que contiene tabla&#10;&#10;Descripción generada automáticamente">
            <a:extLst>
              <a:ext uri="{FF2B5EF4-FFF2-40B4-BE49-F238E27FC236}">
                <a16:creationId xmlns:a16="http://schemas.microsoft.com/office/drawing/2014/main" id="{A107E721-1F3C-4108-326D-00C78A8D1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9" y="2386681"/>
            <a:ext cx="656312" cy="736676"/>
          </a:xfrm>
          <a:prstGeom prst="rect">
            <a:avLst/>
          </a:prstGeom>
        </p:spPr>
      </p:pic>
      <p:pic>
        <p:nvPicPr>
          <p:cNvPr id="4" name="Google Shape;1487;p40">
            <a:extLst>
              <a:ext uri="{FF2B5EF4-FFF2-40B4-BE49-F238E27FC236}">
                <a16:creationId xmlns:a16="http://schemas.microsoft.com/office/drawing/2014/main" id="{EC944E94-0799-B4D1-0C6F-1E9989D46353}"/>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88836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Aritméticos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25" name="Imagen 24">
            <a:extLst>
              <a:ext uri="{FF2B5EF4-FFF2-40B4-BE49-F238E27FC236}">
                <a16:creationId xmlns:a16="http://schemas.microsoft.com/office/drawing/2014/main" id="{3C8723E4-48D3-9E7E-B56F-99DEB42F0F83}"/>
              </a:ext>
            </a:extLst>
          </p:cNvPr>
          <p:cNvPicPr>
            <a:picLocks noChangeAspect="1"/>
          </p:cNvPicPr>
          <p:nvPr/>
        </p:nvPicPr>
        <p:blipFill>
          <a:blip r:embed="rId2"/>
          <a:stretch>
            <a:fillRect/>
          </a:stretch>
        </p:blipFill>
        <p:spPr>
          <a:xfrm>
            <a:off x="3034412" y="1049878"/>
            <a:ext cx="1815707" cy="3559229"/>
          </a:xfrm>
          <a:prstGeom prst="rect">
            <a:avLst/>
          </a:prstGeom>
        </p:spPr>
      </p:pic>
      <p:pic>
        <p:nvPicPr>
          <p:cNvPr id="2" name="Google Shape;1487;p40">
            <a:extLst>
              <a:ext uri="{FF2B5EF4-FFF2-40B4-BE49-F238E27FC236}">
                <a16:creationId xmlns:a16="http://schemas.microsoft.com/office/drawing/2014/main" id="{D23DF652-5DB7-DAAE-8A7E-3087A67522D4}"/>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985401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039D58-AE0D-84C6-1CB2-BA7D71100856}"/>
              </a:ext>
            </a:extLst>
          </p:cNvPr>
          <p:cNvSpPr/>
          <p:nvPr/>
        </p:nvSpPr>
        <p:spPr>
          <a:xfrm>
            <a:off x="988025" y="20020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a:t>
            </a:r>
            <a:r>
              <a:rPr lang="es-ES" sz="1050" dirty="0">
                <a:solidFill>
                  <a:schemeClr val="tx2">
                    <a:lumMod val="50000"/>
                  </a:schemeClr>
                </a:solidFill>
                <a:highlight>
                  <a:srgbClr val="FFFF00"/>
                </a:highlight>
              </a:rPr>
              <a:t>LEER</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F30CE4BD-F823-1901-F911-5059703A25FE}"/>
              </a:ext>
            </a:extLst>
          </p:cNvPr>
          <p:cNvSpPr/>
          <p:nvPr/>
        </p:nvSpPr>
        <p:spPr>
          <a:xfrm>
            <a:off x="3438020" y="192395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72EC57D7-0C4D-0106-EDE4-D7608C60DA90}"/>
              </a:ext>
            </a:extLst>
          </p:cNvPr>
          <p:cNvSpPr/>
          <p:nvPr/>
        </p:nvSpPr>
        <p:spPr>
          <a:xfrm>
            <a:off x="5971411" y="19334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a:t>
            </a:r>
            <a:r>
              <a:rPr lang="es-ES" sz="1050" dirty="0">
                <a:solidFill>
                  <a:schemeClr val="tx2">
                    <a:lumMod val="50000"/>
                  </a:schemeClr>
                </a:solidFill>
                <a:highlight>
                  <a:srgbClr val="FFFF00"/>
                </a:highlight>
              </a:rPr>
              <a:t>IMPRIMIR</a:t>
            </a:r>
            <a:r>
              <a:rPr lang="es-ES" sz="1050" dirty="0">
                <a:solidFill>
                  <a:schemeClr val="tx2">
                    <a:lumMod val="50000"/>
                  </a:schemeClr>
                </a:solidFill>
              </a:rPr>
              <a:t> </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DDBAA2AC-0EE3-F452-3736-21FF1505A876}"/>
              </a:ext>
            </a:extLst>
          </p:cNvPr>
          <p:cNvSpPr/>
          <p:nvPr/>
        </p:nvSpPr>
        <p:spPr>
          <a:xfrm>
            <a:off x="2180720" y="1149046"/>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Análisis –&gt; Método Entrada-Proceso-Salida</a:t>
            </a:r>
            <a:endParaRPr lang="es-CO" sz="1050" dirty="0">
              <a:solidFill>
                <a:schemeClr val="bg2"/>
              </a:solidFill>
            </a:endParaRPr>
          </a:p>
        </p:txBody>
      </p:sp>
      <p:sp>
        <p:nvSpPr>
          <p:cNvPr id="15" name="Flecha: a la derecha 14">
            <a:extLst>
              <a:ext uri="{FF2B5EF4-FFF2-40B4-BE49-F238E27FC236}">
                <a16:creationId xmlns:a16="http://schemas.microsoft.com/office/drawing/2014/main" id="{20C92443-96FC-339B-A6A8-CE2077B032D4}"/>
              </a:ext>
            </a:extLst>
          </p:cNvPr>
          <p:cNvSpPr/>
          <p:nvPr/>
        </p:nvSpPr>
        <p:spPr>
          <a:xfrm>
            <a:off x="276625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9C171C0B-65EA-F74E-871F-472FE1CC40E7}"/>
              </a:ext>
            </a:extLst>
          </p:cNvPr>
          <p:cNvSpPr/>
          <p:nvPr/>
        </p:nvSpPr>
        <p:spPr>
          <a:xfrm>
            <a:off x="526946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0D5439F9-0824-AD11-BA12-9CD805CE8727}"/>
              </a:ext>
            </a:extLst>
          </p:cNvPr>
          <p:cNvSpPr/>
          <p:nvPr/>
        </p:nvSpPr>
        <p:spPr>
          <a:xfrm>
            <a:off x="515091" y="3227648"/>
            <a:ext cx="1878496" cy="32398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N </a:t>
            </a:r>
            <a:r>
              <a:rPr lang="es-CO" sz="1050" dirty="0">
                <a:solidFill>
                  <a:srgbClr val="C00000"/>
                </a:solidFill>
                <a:highlight>
                  <a:srgbClr val="00FFFF"/>
                </a:highlight>
              </a:rPr>
              <a:t>iniciar </a:t>
            </a:r>
            <a:r>
              <a:rPr lang="es-CO" sz="1050" dirty="0" err="1">
                <a:solidFill>
                  <a:srgbClr val="C00000"/>
                </a:solidFill>
                <a:highlight>
                  <a:srgbClr val="00FFFF"/>
                </a:highlight>
              </a:rPr>
              <a:t>totalPagar</a:t>
            </a:r>
            <a:endParaRPr lang="es-CO" sz="1050" dirty="0">
              <a:solidFill>
                <a:srgbClr val="C00000"/>
              </a:solidFill>
              <a:highlight>
                <a:srgbClr val="00FFFF"/>
              </a:highlight>
            </a:endParaRPr>
          </a:p>
        </p:txBody>
      </p:sp>
      <p:sp>
        <p:nvSpPr>
          <p:cNvPr id="18" name="Rectángulo: esquinas redondeadas 17">
            <a:extLst>
              <a:ext uri="{FF2B5EF4-FFF2-40B4-BE49-F238E27FC236}">
                <a16:creationId xmlns:a16="http://schemas.microsoft.com/office/drawing/2014/main" id="{188400CF-88B9-E8EE-FB7B-1549D6F72336}"/>
              </a:ext>
            </a:extLst>
          </p:cNvPr>
          <p:cNvSpPr/>
          <p:nvPr/>
        </p:nvSpPr>
        <p:spPr>
          <a:xfrm>
            <a:off x="2763242" y="2813166"/>
            <a:ext cx="3252890" cy="4572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rPr>
              <a:t>CiCLO</a:t>
            </a:r>
            <a:r>
              <a:rPr lang="es-CO" sz="1050" dirty="0">
                <a:solidFill>
                  <a:srgbClr val="C00000"/>
                </a:solidFill>
              </a:rPr>
              <a:t>: facturación de cada usuario =&gt; FOR: </a:t>
            </a:r>
          </a:p>
        </p:txBody>
      </p:sp>
      <p:sp>
        <p:nvSpPr>
          <p:cNvPr id="19" name="Rectángulo: esquinas redondeadas 18">
            <a:extLst>
              <a:ext uri="{FF2B5EF4-FFF2-40B4-BE49-F238E27FC236}">
                <a16:creationId xmlns:a16="http://schemas.microsoft.com/office/drawing/2014/main" id="{A93AF1FB-F43D-695C-EAF5-B03E812192BE}"/>
              </a:ext>
            </a:extLst>
          </p:cNvPr>
          <p:cNvSpPr/>
          <p:nvPr/>
        </p:nvSpPr>
        <p:spPr>
          <a:xfrm>
            <a:off x="6341066" y="3158264"/>
            <a:ext cx="2230637" cy="4572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nombre. </a:t>
            </a:r>
            <a:r>
              <a:rPr lang="es-CO" sz="1050" dirty="0" err="1">
                <a:solidFill>
                  <a:srgbClr val="C00000"/>
                </a:solidFill>
              </a:rPr>
              <a:t>tarifaBasica</a:t>
            </a:r>
            <a:r>
              <a:rPr lang="es-CO" sz="1050" dirty="0">
                <a:solidFill>
                  <a:srgbClr val="C00000"/>
                </a:solidFill>
              </a:rPr>
              <a:t>,  </a:t>
            </a:r>
            <a:r>
              <a:rPr lang="es-CO" sz="1050" dirty="0" err="1">
                <a:solidFill>
                  <a:srgbClr val="C00000"/>
                </a:solidFill>
              </a:rPr>
              <a:t>valorConsumo</a:t>
            </a:r>
            <a:r>
              <a:rPr lang="es-CO" sz="1050" dirty="0">
                <a:solidFill>
                  <a:srgbClr val="C00000"/>
                </a:solidFill>
              </a:rPr>
              <a:t>, </a:t>
            </a:r>
            <a:r>
              <a:rPr lang="es-CO" sz="1050" dirty="0" err="1">
                <a:solidFill>
                  <a:srgbClr val="C00000"/>
                </a:solidFill>
              </a:rPr>
              <a:t>valorPagar</a:t>
            </a:r>
            <a:r>
              <a:rPr lang="es-CO" sz="1050" dirty="0">
                <a:solidFill>
                  <a:srgbClr val="C00000"/>
                </a:solidFill>
              </a:rPr>
              <a:t> </a:t>
            </a:r>
          </a:p>
        </p:txBody>
      </p:sp>
      <p:cxnSp>
        <p:nvCxnSpPr>
          <p:cNvPr id="20" name="Conector recto de flecha 19">
            <a:extLst>
              <a:ext uri="{FF2B5EF4-FFF2-40B4-BE49-F238E27FC236}">
                <a16:creationId xmlns:a16="http://schemas.microsoft.com/office/drawing/2014/main" id="{FA3E97FC-DE1A-D541-41CF-255734FBB82D}"/>
              </a:ext>
            </a:extLst>
          </p:cNvPr>
          <p:cNvCxnSpPr>
            <a:cxnSpLocks/>
          </p:cNvCxnSpPr>
          <p:nvPr/>
        </p:nvCxnSpPr>
        <p:spPr>
          <a:xfrm flipH="1">
            <a:off x="1677338" y="2599731"/>
            <a:ext cx="49862" cy="5709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F5328A1A-4267-3C3E-E586-3FB4C2AE605D}"/>
              </a:ext>
            </a:extLst>
          </p:cNvPr>
          <p:cNvCxnSpPr>
            <a:cxnSpLocks/>
          </p:cNvCxnSpPr>
          <p:nvPr/>
        </p:nvCxnSpPr>
        <p:spPr>
          <a:xfrm flipH="1">
            <a:off x="4302972" y="2389487"/>
            <a:ext cx="7454" cy="37365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6C851B97-C9E3-B135-31B4-C0048BBA2679}"/>
              </a:ext>
            </a:extLst>
          </p:cNvPr>
          <p:cNvCxnSpPr>
            <a:cxnSpLocks/>
          </p:cNvCxnSpPr>
          <p:nvPr/>
        </p:nvCxnSpPr>
        <p:spPr>
          <a:xfrm>
            <a:off x="6914541" y="2758576"/>
            <a:ext cx="0" cy="41205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53FA2962-0A36-B3CF-3111-23A5276D193F}"/>
              </a:ext>
            </a:extLst>
          </p:cNvPr>
          <p:cNvSpPr/>
          <p:nvPr/>
        </p:nvSpPr>
        <p:spPr>
          <a:xfrm>
            <a:off x="349204" y="287515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24" name="Elipse 23">
            <a:extLst>
              <a:ext uri="{FF2B5EF4-FFF2-40B4-BE49-F238E27FC236}">
                <a16:creationId xmlns:a16="http://schemas.microsoft.com/office/drawing/2014/main" id="{8ED530F4-FDAA-B8B1-F97E-EEF51AADF216}"/>
              </a:ext>
            </a:extLst>
          </p:cNvPr>
          <p:cNvSpPr/>
          <p:nvPr/>
        </p:nvSpPr>
        <p:spPr>
          <a:xfrm>
            <a:off x="3444961" y="239348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25" name="Elipse 24">
            <a:extLst>
              <a:ext uri="{FF2B5EF4-FFF2-40B4-BE49-F238E27FC236}">
                <a16:creationId xmlns:a16="http://schemas.microsoft.com/office/drawing/2014/main" id="{93F1BFC5-A2F0-18B3-4712-5F9EF7A31774}"/>
              </a:ext>
            </a:extLst>
          </p:cNvPr>
          <p:cNvSpPr/>
          <p:nvPr/>
        </p:nvSpPr>
        <p:spPr>
          <a:xfrm>
            <a:off x="1007939" y="4169726"/>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26" name="CuadroTexto 25">
            <a:extLst>
              <a:ext uri="{FF2B5EF4-FFF2-40B4-BE49-F238E27FC236}">
                <a16:creationId xmlns:a16="http://schemas.microsoft.com/office/drawing/2014/main" id="{741CC1D7-A175-7C40-EDEC-4B6318B686D2}"/>
              </a:ext>
            </a:extLst>
          </p:cNvPr>
          <p:cNvSpPr txBox="1"/>
          <p:nvPr/>
        </p:nvSpPr>
        <p:spPr>
          <a:xfrm>
            <a:off x="2787008" y="1669522"/>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7" name="Rectángulo: esquinas redondeadas 26">
            <a:extLst>
              <a:ext uri="{FF2B5EF4-FFF2-40B4-BE49-F238E27FC236}">
                <a16:creationId xmlns:a16="http://schemas.microsoft.com/office/drawing/2014/main" id="{C5220BEB-21B6-0B95-8A62-8E4FCE96ADFD}"/>
              </a:ext>
            </a:extLst>
          </p:cNvPr>
          <p:cNvSpPr/>
          <p:nvPr/>
        </p:nvSpPr>
        <p:spPr>
          <a:xfrm>
            <a:off x="264010" y="3654009"/>
            <a:ext cx="2318723" cy="48610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rPr>
              <a:t>codigo</a:t>
            </a:r>
            <a:r>
              <a:rPr lang="es-CO" sz="1050" dirty="0">
                <a:solidFill>
                  <a:srgbClr val="C00000"/>
                </a:solidFill>
              </a:rPr>
              <a:t>, nombre, estado, estrato, consumo</a:t>
            </a:r>
          </a:p>
        </p:txBody>
      </p:sp>
      <p:sp>
        <p:nvSpPr>
          <p:cNvPr id="28" name="Rectángulo: esquinas redondeadas 27">
            <a:extLst>
              <a:ext uri="{FF2B5EF4-FFF2-40B4-BE49-F238E27FC236}">
                <a16:creationId xmlns:a16="http://schemas.microsoft.com/office/drawing/2014/main" id="{88E9A102-0EFF-084E-245F-6912B94A6444}"/>
              </a:ext>
            </a:extLst>
          </p:cNvPr>
          <p:cNvSpPr/>
          <p:nvPr/>
        </p:nvSpPr>
        <p:spPr>
          <a:xfrm>
            <a:off x="2706102" y="3371508"/>
            <a:ext cx="3252890" cy="3489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t> </a:t>
            </a:r>
            <a:r>
              <a:rPr lang="es-ES" sz="1050" dirty="0">
                <a:solidFill>
                  <a:srgbClr val="FF0000"/>
                </a:solidFill>
              </a:rPr>
              <a:t>CONDICIONAL Simple: estado=&gt;Para verificar si se factura o no: </a:t>
            </a:r>
            <a:endParaRPr lang="es-CO" sz="1050" dirty="0">
              <a:solidFill>
                <a:srgbClr val="FF0000"/>
              </a:solidFill>
            </a:endParaRPr>
          </a:p>
        </p:txBody>
      </p:sp>
      <p:sp>
        <p:nvSpPr>
          <p:cNvPr id="29" name="Rectángulo: esquinas redondeadas 28">
            <a:extLst>
              <a:ext uri="{FF2B5EF4-FFF2-40B4-BE49-F238E27FC236}">
                <a16:creationId xmlns:a16="http://schemas.microsoft.com/office/drawing/2014/main" id="{BBDC8CCD-9391-594F-7D99-67637CC07128}"/>
              </a:ext>
            </a:extLst>
          </p:cNvPr>
          <p:cNvSpPr/>
          <p:nvPr/>
        </p:nvSpPr>
        <p:spPr>
          <a:xfrm>
            <a:off x="2676527" y="3722595"/>
            <a:ext cx="3252890" cy="3489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CONDICIONAL Anidado: estrato=&gt; calcular </a:t>
            </a:r>
            <a:r>
              <a:rPr lang="es-CO" sz="1050" dirty="0" err="1">
                <a:solidFill>
                  <a:srgbClr val="C00000"/>
                </a:solidFill>
              </a:rPr>
              <a:t>tarifaBasica</a:t>
            </a:r>
            <a:r>
              <a:rPr lang="es-CO" sz="1050" dirty="0">
                <a:solidFill>
                  <a:srgbClr val="C00000"/>
                </a:solidFill>
              </a:rPr>
              <a:t> </a:t>
            </a:r>
          </a:p>
        </p:txBody>
      </p:sp>
      <p:sp>
        <p:nvSpPr>
          <p:cNvPr id="30" name="Elipse 29">
            <a:extLst>
              <a:ext uri="{FF2B5EF4-FFF2-40B4-BE49-F238E27FC236}">
                <a16:creationId xmlns:a16="http://schemas.microsoft.com/office/drawing/2014/main" id="{E22D2AA7-8DD7-242C-A70D-94EAAB614B04}"/>
              </a:ext>
            </a:extLst>
          </p:cNvPr>
          <p:cNvSpPr/>
          <p:nvPr/>
        </p:nvSpPr>
        <p:spPr>
          <a:xfrm>
            <a:off x="5982773" y="3519378"/>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31" name="Elipse 30">
            <a:extLst>
              <a:ext uri="{FF2B5EF4-FFF2-40B4-BE49-F238E27FC236}">
                <a16:creationId xmlns:a16="http://schemas.microsoft.com/office/drawing/2014/main" id="{A306E476-93FB-52C8-5A08-4AD66AB3EC42}"/>
              </a:ext>
            </a:extLst>
          </p:cNvPr>
          <p:cNvSpPr/>
          <p:nvPr/>
        </p:nvSpPr>
        <p:spPr>
          <a:xfrm>
            <a:off x="5951553" y="3947351"/>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sp>
        <p:nvSpPr>
          <p:cNvPr id="32" name="Elipse 31">
            <a:extLst>
              <a:ext uri="{FF2B5EF4-FFF2-40B4-BE49-F238E27FC236}">
                <a16:creationId xmlns:a16="http://schemas.microsoft.com/office/drawing/2014/main" id="{69D6E92F-C714-888C-E861-4EE3FABAEBFE}"/>
              </a:ext>
            </a:extLst>
          </p:cNvPr>
          <p:cNvSpPr/>
          <p:nvPr/>
        </p:nvSpPr>
        <p:spPr>
          <a:xfrm>
            <a:off x="5971411" y="4450992"/>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6</a:t>
            </a:r>
            <a:endParaRPr lang="es-CO" sz="1050" dirty="0">
              <a:solidFill>
                <a:schemeClr val="tx2">
                  <a:lumMod val="50000"/>
                </a:schemeClr>
              </a:solidFill>
            </a:endParaRPr>
          </a:p>
        </p:txBody>
      </p:sp>
      <p:sp>
        <p:nvSpPr>
          <p:cNvPr id="33" name="Rectángulo: esquinas redondeadas 32">
            <a:extLst>
              <a:ext uri="{FF2B5EF4-FFF2-40B4-BE49-F238E27FC236}">
                <a16:creationId xmlns:a16="http://schemas.microsoft.com/office/drawing/2014/main" id="{0B7CEC89-77C9-9EA5-C0A1-C6056DB3D99F}"/>
              </a:ext>
            </a:extLst>
          </p:cNvPr>
          <p:cNvSpPr/>
          <p:nvPr/>
        </p:nvSpPr>
        <p:spPr>
          <a:xfrm>
            <a:off x="2687062" y="4140117"/>
            <a:ext cx="3252890" cy="8157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OPERACIONES:</a:t>
            </a:r>
          </a:p>
          <a:p>
            <a:pPr algn="ctr"/>
            <a:r>
              <a:rPr lang="es-CO" sz="1050" dirty="0" err="1">
                <a:solidFill>
                  <a:srgbClr val="C00000"/>
                </a:solidFill>
              </a:rPr>
              <a:t>valorConsumo</a:t>
            </a:r>
            <a:r>
              <a:rPr lang="es-CO" sz="1050" dirty="0">
                <a:solidFill>
                  <a:srgbClr val="C00000"/>
                </a:solidFill>
              </a:rPr>
              <a:t>=consumo*200</a:t>
            </a:r>
          </a:p>
          <a:p>
            <a:pPr algn="ctr"/>
            <a:r>
              <a:rPr lang="es-CO" sz="1050" dirty="0" err="1">
                <a:solidFill>
                  <a:srgbClr val="C00000"/>
                </a:solidFill>
              </a:rPr>
              <a:t>valorPagar</a:t>
            </a:r>
            <a:r>
              <a:rPr lang="es-CO" sz="1050" dirty="0">
                <a:solidFill>
                  <a:srgbClr val="C00000"/>
                </a:solidFill>
              </a:rPr>
              <a:t>=</a:t>
            </a:r>
            <a:r>
              <a:rPr lang="es-CO" sz="1050" dirty="0" err="1">
                <a:solidFill>
                  <a:srgbClr val="C00000"/>
                </a:solidFill>
              </a:rPr>
              <a:t>tarifaBasica+valorConsumo</a:t>
            </a:r>
            <a:endParaRPr lang="es-CO" sz="1050" dirty="0">
              <a:solidFill>
                <a:srgbClr val="C00000"/>
              </a:solidFill>
            </a:endParaRPr>
          </a:p>
          <a:p>
            <a:pPr algn="ctr"/>
            <a:r>
              <a:rPr lang="es-CO" sz="1050" dirty="0">
                <a:solidFill>
                  <a:srgbClr val="C00000"/>
                </a:solidFill>
                <a:highlight>
                  <a:srgbClr val="00FFFF"/>
                </a:highlight>
              </a:rPr>
              <a:t>Incrementar </a:t>
            </a:r>
            <a:r>
              <a:rPr lang="es-CO" sz="1050" dirty="0" err="1">
                <a:solidFill>
                  <a:srgbClr val="C00000"/>
                </a:solidFill>
                <a:highlight>
                  <a:srgbClr val="00FFFF"/>
                </a:highlight>
              </a:rPr>
              <a:t>totalPagar</a:t>
            </a:r>
            <a:endParaRPr lang="es-CO" sz="1050" dirty="0">
              <a:solidFill>
                <a:srgbClr val="C00000"/>
              </a:solidFill>
              <a:highlight>
                <a:srgbClr val="00FFFF"/>
              </a:highlight>
            </a:endParaRPr>
          </a:p>
        </p:txBody>
      </p:sp>
      <p:sp>
        <p:nvSpPr>
          <p:cNvPr id="34" name="Elipse 33">
            <a:extLst>
              <a:ext uri="{FF2B5EF4-FFF2-40B4-BE49-F238E27FC236}">
                <a16:creationId xmlns:a16="http://schemas.microsoft.com/office/drawing/2014/main" id="{58DA38E2-F905-54C4-F79F-5220599B5CB8}"/>
              </a:ext>
            </a:extLst>
          </p:cNvPr>
          <p:cNvSpPr/>
          <p:nvPr/>
        </p:nvSpPr>
        <p:spPr>
          <a:xfrm>
            <a:off x="7639837" y="2783410"/>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7</a:t>
            </a:r>
            <a:endParaRPr lang="es-CO" sz="1050" dirty="0">
              <a:solidFill>
                <a:schemeClr val="tx2">
                  <a:lumMod val="50000"/>
                </a:schemeClr>
              </a:solidFill>
            </a:endParaRPr>
          </a:p>
        </p:txBody>
      </p:sp>
      <p:pic>
        <p:nvPicPr>
          <p:cNvPr id="35" name="Google Shape;1487;p40">
            <a:extLst>
              <a:ext uri="{FF2B5EF4-FFF2-40B4-BE49-F238E27FC236}">
                <a16:creationId xmlns:a16="http://schemas.microsoft.com/office/drawing/2014/main" id="{80BEC92C-8DE9-CFEE-971F-3FA7FCC8DBE2}"/>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2" name="Rectángulo: esquinas redondeadas 1">
            <a:extLst>
              <a:ext uri="{FF2B5EF4-FFF2-40B4-BE49-F238E27FC236}">
                <a16:creationId xmlns:a16="http://schemas.microsoft.com/office/drawing/2014/main" id="{90964793-83CB-0D1E-F7A5-51E2B3DCE120}"/>
              </a:ext>
            </a:extLst>
          </p:cNvPr>
          <p:cNvSpPr/>
          <p:nvPr/>
        </p:nvSpPr>
        <p:spPr>
          <a:xfrm>
            <a:off x="6317285" y="3759104"/>
            <a:ext cx="2230637" cy="4572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highlight>
                  <a:srgbClr val="00FFFF"/>
                </a:highlight>
              </a:rPr>
              <a:t>totalPagar</a:t>
            </a:r>
            <a:r>
              <a:rPr lang="es-CO" sz="1050" dirty="0">
                <a:solidFill>
                  <a:srgbClr val="C00000"/>
                </a:solidFill>
                <a:highlight>
                  <a:srgbClr val="00FFFF"/>
                </a:highlight>
              </a:rPr>
              <a:t>=&gt; Acumulador-Sumador de </a:t>
            </a:r>
            <a:r>
              <a:rPr lang="es-CO" sz="1050" dirty="0" err="1">
                <a:solidFill>
                  <a:srgbClr val="C00000"/>
                </a:solidFill>
                <a:highlight>
                  <a:srgbClr val="00FFFF"/>
                </a:highlight>
              </a:rPr>
              <a:t>valorPagar</a:t>
            </a:r>
            <a:endParaRPr lang="es-CO" sz="1050" dirty="0">
              <a:solidFill>
                <a:srgbClr val="C00000"/>
              </a:solidFill>
              <a:highlight>
                <a:srgbClr val="00FFFF"/>
              </a:highlight>
            </a:endParaRPr>
          </a:p>
        </p:txBody>
      </p:sp>
      <p:sp>
        <p:nvSpPr>
          <p:cNvPr id="3" name="Elipse 2">
            <a:extLst>
              <a:ext uri="{FF2B5EF4-FFF2-40B4-BE49-F238E27FC236}">
                <a16:creationId xmlns:a16="http://schemas.microsoft.com/office/drawing/2014/main" id="{CCF5583B-6941-E1CD-58A7-35D7D0873CED}"/>
              </a:ext>
            </a:extLst>
          </p:cNvPr>
          <p:cNvSpPr/>
          <p:nvPr/>
        </p:nvSpPr>
        <p:spPr>
          <a:xfrm>
            <a:off x="7456384" y="4276949"/>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8</a:t>
            </a:r>
            <a:endParaRPr lang="es-CO" sz="1050" dirty="0">
              <a:solidFill>
                <a:schemeClr val="tx2">
                  <a:lumMod val="50000"/>
                </a:schemeClr>
              </a:solidFill>
            </a:endParaRPr>
          </a:p>
        </p:txBody>
      </p:sp>
    </p:spTree>
    <p:extLst>
      <p:ext uri="{BB962C8B-B14F-4D97-AF65-F5344CB8AC3E}">
        <p14:creationId xmlns:p14="http://schemas.microsoft.com/office/powerpoint/2010/main" val="491902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A550C3-0C03-0A23-4DD1-F105B50D008B}"/>
              </a:ext>
            </a:extLst>
          </p:cNvPr>
          <p:cNvSpPr/>
          <p:nvPr/>
        </p:nvSpPr>
        <p:spPr>
          <a:xfrm>
            <a:off x="854765" y="243886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Análisis</a:t>
            </a:r>
            <a:endParaRPr lang="es-CO" sz="1050" dirty="0">
              <a:solidFill>
                <a:schemeClr val="tx2">
                  <a:lumMod val="50000"/>
                </a:schemeClr>
              </a:solidFill>
            </a:endParaRPr>
          </a:p>
        </p:txBody>
      </p:sp>
      <p:sp>
        <p:nvSpPr>
          <p:cNvPr id="12" name="Elipse 11">
            <a:extLst>
              <a:ext uri="{FF2B5EF4-FFF2-40B4-BE49-F238E27FC236}">
                <a16:creationId xmlns:a16="http://schemas.microsoft.com/office/drawing/2014/main" id="{074599C2-B133-29D1-CFD0-3FCC5AEB3922}"/>
              </a:ext>
            </a:extLst>
          </p:cNvPr>
          <p:cNvSpPr/>
          <p:nvPr/>
        </p:nvSpPr>
        <p:spPr>
          <a:xfrm>
            <a:off x="3304761"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Diseño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FB81085A-5484-1BF4-C575-E4A0BEC4AD66}"/>
              </a:ext>
            </a:extLst>
          </p:cNvPr>
          <p:cNvSpPr/>
          <p:nvPr/>
        </p:nvSpPr>
        <p:spPr>
          <a:xfrm>
            <a:off x="5838152"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Construcción</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AD25649C-83E4-6604-9B5E-03CFE0467CF0}"/>
              </a:ext>
            </a:extLst>
          </p:cNvPr>
          <p:cNvSpPr/>
          <p:nvPr/>
        </p:nvSpPr>
        <p:spPr>
          <a:xfrm>
            <a:off x="2047461" y="1441371"/>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Metodología -&gt; Pensamiento lógico estructurado</a:t>
            </a:r>
            <a:endParaRPr lang="es-CO" sz="1050" dirty="0">
              <a:solidFill>
                <a:schemeClr val="bg2"/>
              </a:solidFill>
            </a:endParaRPr>
          </a:p>
        </p:txBody>
      </p:sp>
      <p:sp>
        <p:nvSpPr>
          <p:cNvPr id="15" name="Flecha: a la derecha 14">
            <a:extLst>
              <a:ext uri="{FF2B5EF4-FFF2-40B4-BE49-F238E27FC236}">
                <a16:creationId xmlns:a16="http://schemas.microsoft.com/office/drawing/2014/main" id="{F7734241-D3E9-1668-CC55-83847AD88722}"/>
              </a:ext>
            </a:extLst>
          </p:cNvPr>
          <p:cNvSpPr/>
          <p:nvPr/>
        </p:nvSpPr>
        <p:spPr>
          <a:xfrm>
            <a:off x="2653749" y="2819081"/>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FC905BBF-7A8B-587C-22CC-867F4CA671C2}"/>
              </a:ext>
            </a:extLst>
          </p:cNvPr>
          <p:cNvSpPr/>
          <p:nvPr/>
        </p:nvSpPr>
        <p:spPr>
          <a:xfrm>
            <a:off x="5167261" y="2730967"/>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75F46E53-2926-2556-738F-296448313DEF}"/>
              </a:ext>
            </a:extLst>
          </p:cNvPr>
          <p:cNvSpPr/>
          <p:nvPr/>
        </p:nvSpPr>
        <p:spPr>
          <a:xfrm>
            <a:off x="775253"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Método </a:t>
            </a:r>
          </a:p>
          <a:p>
            <a:pPr algn="ctr"/>
            <a:r>
              <a:rPr lang="es-ES" sz="1050" dirty="0">
                <a:solidFill>
                  <a:schemeClr val="bg2"/>
                </a:solidFill>
              </a:rPr>
              <a:t>Entrada – Proceso - Salida</a:t>
            </a:r>
            <a:endParaRPr lang="es-CO" sz="1050" dirty="0">
              <a:solidFill>
                <a:schemeClr val="bg2"/>
              </a:solidFill>
            </a:endParaRPr>
          </a:p>
        </p:txBody>
      </p:sp>
      <p:sp>
        <p:nvSpPr>
          <p:cNvPr id="18" name="Rectángulo: esquinas redondeadas 17">
            <a:extLst>
              <a:ext uri="{FF2B5EF4-FFF2-40B4-BE49-F238E27FC236}">
                <a16:creationId xmlns:a16="http://schemas.microsoft.com/office/drawing/2014/main" id="{3D8204F3-1024-8925-FA7E-6C94541A3DD7}"/>
              </a:ext>
            </a:extLst>
          </p:cNvPr>
          <p:cNvSpPr/>
          <p:nvPr/>
        </p:nvSpPr>
        <p:spPr>
          <a:xfrm>
            <a:off x="3304761"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Algoritmo</a:t>
            </a:r>
          </a:p>
          <a:p>
            <a:pPr algn="ctr"/>
            <a:r>
              <a:rPr lang="es-ES" sz="1050" dirty="0">
                <a:solidFill>
                  <a:schemeClr val="bg2"/>
                </a:solidFill>
              </a:rPr>
              <a:t>Diagrama de Flujo</a:t>
            </a:r>
            <a:endParaRPr lang="es-CO" sz="1050" dirty="0">
              <a:solidFill>
                <a:schemeClr val="bg2"/>
              </a:solidFill>
            </a:endParaRPr>
          </a:p>
        </p:txBody>
      </p:sp>
      <p:sp>
        <p:nvSpPr>
          <p:cNvPr id="19" name="Rectángulo: esquinas redondeadas 18">
            <a:extLst>
              <a:ext uri="{FF2B5EF4-FFF2-40B4-BE49-F238E27FC236}">
                <a16:creationId xmlns:a16="http://schemas.microsoft.com/office/drawing/2014/main" id="{188AAEFA-6B23-CECE-3678-448616428BA2}"/>
              </a:ext>
            </a:extLst>
          </p:cNvPr>
          <p:cNvSpPr/>
          <p:nvPr/>
        </p:nvSpPr>
        <p:spPr>
          <a:xfrm>
            <a:off x="5913783"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Programa</a:t>
            </a:r>
            <a:endParaRPr lang="es-CO" sz="1050" dirty="0">
              <a:solidFill>
                <a:schemeClr val="bg2"/>
              </a:solidFill>
            </a:endParaRPr>
          </a:p>
        </p:txBody>
      </p:sp>
      <p:cxnSp>
        <p:nvCxnSpPr>
          <p:cNvPr id="20" name="Conector recto de flecha 19">
            <a:extLst>
              <a:ext uri="{FF2B5EF4-FFF2-40B4-BE49-F238E27FC236}">
                <a16:creationId xmlns:a16="http://schemas.microsoft.com/office/drawing/2014/main" id="{6AABA267-ECE0-DBC3-D667-A0747F78C701}"/>
              </a:ext>
            </a:extLst>
          </p:cNvPr>
          <p:cNvCxnSpPr>
            <a:cxnSpLocks/>
          </p:cNvCxnSpPr>
          <p:nvPr/>
        </p:nvCxnSpPr>
        <p:spPr>
          <a:xfrm>
            <a:off x="1754257" y="3325931"/>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431B3AA-97BC-E799-CD6A-27BA762940DD}"/>
              </a:ext>
            </a:extLst>
          </p:cNvPr>
          <p:cNvCxnSpPr>
            <a:cxnSpLocks/>
          </p:cNvCxnSpPr>
          <p:nvPr/>
        </p:nvCxnSpPr>
        <p:spPr>
          <a:xfrm>
            <a:off x="4204253" y="3246724"/>
            <a:ext cx="0" cy="43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4E68C52-9D92-2049-86CC-95001DD03372}"/>
              </a:ext>
            </a:extLst>
          </p:cNvPr>
          <p:cNvCxnSpPr>
            <a:cxnSpLocks/>
          </p:cNvCxnSpPr>
          <p:nvPr/>
        </p:nvCxnSpPr>
        <p:spPr>
          <a:xfrm>
            <a:off x="6781282" y="3282494"/>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Google Shape;1487;p40">
            <a:extLst>
              <a:ext uri="{FF2B5EF4-FFF2-40B4-BE49-F238E27FC236}">
                <a16:creationId xmlns:a16="http://schemas.microsoft.com/office/drawing/2014/main" id="{4E18D184-81CC-5D18-BB5F-DA73BE588EF8}"/>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956183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Rectángulo: esquinas redondeadas 10">
            <a:extLst>
              <a:ext uri="{FF2B5EF4-FFF2-40B4-BE49-F238E27FC236}">
                <a16:creationId xmlns:a16="http://schemas.microsoft.com/office/drawing/2014/main" id="{1028DF3B-EACA-4770-A56E-799E8DCAB1A1}"/>
              </a:ext>
            </a:extLst>
          </p:cNvPr>
          <p:cNvSpPr/>
          <p:nvPr/>
        </p:nvSpPr>
        <p:spPr>
          <a:xfrm>
            <a:off x="227267" y="2506956"/>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Algoritmo</a:t>
            </a:r>
            <a:endParaRPr lang="es-CO" sz="1050" dirty="0">
              <a:solidFill>
                <a:srgbClr val="C00000"/>
              </a:solidFill>
            </a:endParaRPr>
          </a:p>
        </p:txBody>
      </p:sp>
      <p:pic>
        <p:nvPicPr>
          <p:cNvPr id="6" name="Imagen 5">
            <a:extLst>
              <a:ext uri="{FF2B5EF4-FFF2-40B4-BE49-F238E27FC236}">
                <a16:creationId xmlns:a16="http://schemas.microsoft.com/office/drawing/2014/main" id="{C1550F5D-A6CB-99AF-0FDF-DD1A2678E1EE}"/>
              </a:ext>
            </a:extLst>
          </p:cNvPr>
          <p:cNvPicPr>
            <a:picLocks noChangeAspect="1"/>
          </p:cNvPicPr>
          <p:nvPr/>
        </p:nvPicPr>
        <p:blipFill>
          <a:blip r:embed="rId2"/>
          <a:stretch>
            <a:fillRect/>
          </a:stretch>
        </p:blipFill>
        <p:spPr>
          <a:xfrm>
            <a:off x="4459193" y="867601"/>
            <a:ext cx="2543530" cy="4122519"/>
          </a:xfrm>
          <a:prstGeom prst="rect">
            <a:avLst/>
          </a:prstGeom>
        </p:spPr>
      </p:pic>
      <p:pic>
        <p:nvPicPr>
          <p:cNvPr id="5" name="Google Shape;1487;p40">
            <a:extLst>
              <a:ext uri="{FF2B5EF4-FFF2-40B4-BE49-F238E27FC236}">
                <a16:creationId xmlns:a16="http://schemas.microsoft.com/office/drawing/2014/main" id="{7C138568-CB08-35CB-69D3-18898E01D591}"/>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909954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a:t>
            </a:r>
          </a:p>
          <a:p>
            <a:pPr algn="just"/>
            <a:r>
              <a:rPr lang="es-CO" sz="1050" b="1" dirty="0">
                <a:solidFill>
                  <a:srgbClr val="0070C0"/>
                </a:solidFill>
                <a:latin typeface="Ubuntu" panose="020B0504030602030204" pitchFamily="34" charset="0"/>
              </a:rPr>
              <a:t>por cantidad</a:t>
            </a:r>
          </a:p>
        </p:txBody>
      </p:sp>
      <p:sp>
        <p:nvSpPr>
          <p:cNvPr id="11" name="Rectángulo: esquinas redondeadas 10">
            <a:extLst>
              <a:ext uri="{FF2B5EF4-FFF2-40B4-BE49-F238E27FC236}">
                <a16:creationId xmlns:a16="http://schemas.microsoft.com/office/drawing/2014/main" id="{7AFB273D-FAA1-946C-741A-D5B3F320B0B9}"/>
              </a:ext>
            </a:extLst>
          </p:cNvPr>
          <p:cNvSpPr/>
          <p:nvPr/>
        </p:nvSpPr>
        <p:spPr>
          <a:xfrm>
            <a:off x="311758" y="2807530"/>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Diagrama de flujo</a:t>
            </a:r>
            <a:endParaRPr lang="es-CO" sz="1050" dirty="0">
              <a:solidFill>
                <a:srgbClr val="C00000"/>
              </a:solidFill>
            </a:endParaRPr>
          </a:p>
        </p:txBody>
      </p:sp>
      <p:pic>
        <p:nvPicPr>
          <p:cNvPr id="6" name="Imagen 5">
            <a:extLst>
              <a:ext uri="{FF2B5EF4-FFF2-40B4-BE49-F238E27FC236}">
                <a16:creationId xmlns:a16="http://schemas.microsoft.com/office/drawing/2014/main" id="{47517593-8964-BE43-733B-29D779A7270D}"/>
              </a:ext>
            </a:extLst>
          </p:cNvPr>
          <p:cNvPicPr>
            <a:picLocks noChangeAspect="1"/>
          </p:cNvPicPr>
          <p:nvPr/>
        </p:nvPicPr>
        <p:blipFill>
          <a:blip r:embed="rId2"/>
          <a:stretch>
            <a:fillRect/>
          </a:stretch>
        </p:blipFill>
        <p:spPr>
          <a:xfrm>
            <a:off x="3433981" y="934682"/>
            <a:ext cx="3929893" cy="3820222"/>
          </a:xfrm>
          <a:prstGeom prst="rect">
            <a:avLst/>
          </a:prstGeom>
        </p:spPr>
      </p:pic>
      <p:pic>
        <p:nvPicPr>
          <p:cNvPr id="4" name="Google Shape;1487;p40">
            <a:extLst>
              <a:ext uri="{FF2B5EF4-FFF2-40B4-BE49-F238E27FC236}">
                <a16:creationId xmlns:a16="http://schemas.microsoft.com/office/drawing/2014/main" id="{93DBE6F9-5E39-91FC-C2DB-CB3091196C4F}"/>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417973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a:t>
            </a:r>
          </a:p>
          <a:p>
            <a:pPr algn="just"/>
            <a:r>
              <a:rPr lang="es-CO" sz="1050" b="1" dirty="0">
                <a:solidFill>
                  <a:srgbClr val="0070C0"/>
                </a:solidFill>
                <a:latin typeface="Ubuntu" panose="020B0504030602030204" pitchFamily="34" charset="0"/>
              </a:rPr>
              <a:t>controlado por cantidad</a:t>
            </a:r>
          </a:p>
        </p:txBody>
      </p:sp>
      <p:sp>
        <p:nvSpPr>
          <p:cNvPr id="11" name="Rectángulo: esquinas redondeadas 10">
            <a:extLst>
              <a:ext uri="{FF2B5EF4-FFF2-40B4-BE49-F238E27FC236}">
                <a16:creationId xmlns:a16="http://schemas.microsoft.com/office/drawing/2014/main" id="{95F99D4E-916B-AD1F-FD41-A463939B8108}"/>
              </a:ext>
            </a:extLst>
          </p:cNvPr>
          <p:cNvSpPr/>
          <p:nvPr/>
        </p:nvSpPr>
        <p:spPr>
          <a:xfrm>
            <a:off x="215527" y="2637457"/>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Construcción –&gt; Programa </a:t>
            </a:r>
            <a:endParaRPr lang="es-CO" sz="1050" dirty="0">
              <a:solidFill>
                <a:srgbClr val="C00000"/>
              </a:solidFill>
            </a:endParaRPr>
          </a:p>
        </p:txBody>
      </p:sp>
      <p:pic>
        <p:nvPicPr>
          <p:cNvPr id="5" name="Imagen 4">
            <a:extLst>
              <a:ext uri="{FF2B5EF4-FFF2-40B4-BE49-F238E27FC236}">
                <a16:creationId xmlns:a16="http://schemas.microsoft.com/office/drawing/2014/main" id="{945A222B-A43F-3622-E126-609442D3828F}"/>
              </a:ext>
            </a:extLst>
          </p:cNvPr>
          <p:cNvPicPr>
            <a:picLocks noChangeAspect="1"/>
          </p:cNvPicPr>
          <p:nvPr/>
        </p:nvPicPr>
        <p:blipFill>
          <a:blip r:embed="rId2"/>
          <a:stretch>
            <a:fillRect/>
          </a:stretch>
        </p:blipFill>
        <p:spPr>
          <a:xfrm>
            <a:off x="3637962" y="727695"/>
            <a:ext cx="4491966" cy="4165772"/>
          </a:xfrm>
          <a:prstGeom prst="rect">
            <a:avLst/>
          </a:prstGeom>
        </p:spPr>
      </p:pic>
      <p:pic>
        <p:nvPicPr>
          <p:cNvPr id="4" name="Google Shape;1487;p40">
            <a:extLst>
              <a:ext uri="{FF2B5EF4-FFF2-40B4-BE49-F238E27FC236}">
                <a16:creationId xmlns:a16="http://schemas.microsoft.com/office/drawing/2014/main" id="{AA08CE21-9830-B156-7853-758995C3EAB7}"/>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56331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Banderas</a:t>
            </a:r>
          </a:p>
        </p:txBody>
      </p:sp>
      <p:sp>
        <p:nvSpPr>
          <p:cNvPr id="21" name="object 2">
            <a:extLst>
              <a:ext uri="{FF2B5EF4-FFF2-40B4-BE49-F238E27FC236}">
                <a16:creationId xmlns:a16="http://schemas.microsoft.com/office/drawing/2014/main" id="{40541468-BCB5-417D-82DC-20A63AAEED5E}"/>
              </a:ext>
            </a:extLst>
          </p:cNvPr>
          <p:cNvSpPr txBox="1"/>
          <p:nvPr/>
        </p:nvSpPr>
        <p:spPr>
          <a:xfrm>
            <a:off x="325678" y="2063175"/>
            <a:ext cx="4838060" cy="1907382"/>
          </a:xfrm>
          <a:prstGeom prst="rect">
            <a:avLst/>
          </a:prstGeom>
        </p:spPr>
        <p:txBody>
          <a:bodyPr vert="horz" wrap="square" lIns="0" tIns="9525" rIns="0" bIns="0" rtlCol="0">
            <a:spAutoFit/>
          </a:bodyPr>
          <a:lstStyle/>
          <a:p>
            <a:pPr marL="9525" marR="3810" algn="just">
              <a:lnSpc>
                <a:spcPct val="114999"/>
              </a:lnSpc>
              <a:spcBef>
                <a:spcPts val="75"/>
              </a:spcBef>
            </a:pPr>
            <a:r>
              <a:rPr sz="1350" dirty="0">
                <a:solidFill>
                  <a:srgbClr val="7030A0"/>
                </a:solidFill>
                <a:latin typeface="Tahoma"/>
                <a:cs typeface="Tahoma"/>
              </a:rPr>
              <a:t>Las</a:t>
            </a:r>
            <a:r>
              <a:rPr sz="1350" spc="4" dirty="0">
                <a:solidFill>
                  <a:srgbClr val="7030A0"/>
                </a:solidFill>
                <a:latin typeface="Tahoma"/>
                <a:cs typeface="Tahoma"/>
              </a:rPr>
              <a:t> </a:t>
            </a:r>
            <a:r>
              <a:rPr sz="1350" b="1" dirty="0">
                <a:solidFill>
                  <a:srgbClr val="7030A0"/>
                </a:solidFill>
                <a:latin typeface="Tahoma"/>
                <a:cs typeface="Tahoma"/>
              </a:rPr>
              <a:t>Banderas </a:t>
            </a:r>
            <a:r>
              <a:rPr lang="es-ES" sz="1350" dirty="0">
                <a:solidFill>
                  <a:srgbClr val="7030A0"/>
                </a:solidFill>
                <a:latin typeface="Tahoma"/>
                <a:cs typeface="Tahoma"/>
              </a:rPr>
              <a:t>hacen referencia a variables que toman un valor, preferiblemente </a:t>
            </a:r>
            <a:r>
              <a:rPr lang="es-ES" sz="1350" b="1" dirty="0">
                <a:solidFill>
                  <a:srgbClr val="7030A0"/>
                </a:solidFill>
                <a:latin typeface="Tahoma"/>
                <a:cs typeface="Tahoma"/>
              </a:rPr>
              <a:t>binario,</a:t>
            </a:r>
            <a:r>
              <a:rPr lang="es-ES" sz="1350" dirty="0">
                <a:solidFill>
                  <a:srgbClr val="7030A0"/>
                </a:solidFill>
                <a:latin typeface="Tahoma"/>
                <a:cs typeface="Tahoma"/>
              </a:rPr>
              <a:t> booleano e  </a:t>
            </a:r>
            <a:r>
              <a:rPr lang="es-ES" sz="1350" spc="-4" dirty="0">
                <a:solidFill>
                  <a:srgbClr val="7030A0"/>
                </a:solidFill>
                <a:latin typeface="Tahoma"/>
                <a:cs typeface="Tahoma"/>
              </a:rPr>
              <a:t>indican </a:t>
            </a:r>
            <a:r>
              <a:rPr lang="es-ES" sz="1350" dirty="0">
                <a:solidFill>
                  <a:srgbClr val="7030A0"/>
                </a:solidFill>
                <a:latin typeface="Tahoma"/>
                <a:cs typeface="Tahoma"/>
              </a:rPr>
              <a:t>un </a:t>
            </a:r>
            <a:r>
              <a:rPr lang="es-ES" sz="1350" spc="-4" dirty="0">
                <a:solidFill>
                  <a:srgbClr val="7030A0"/>
                </a:solidFill>
                <a:latin typeface="Tahoma"/>
                <a:cs typeface="Tahoma"/>
              </a:rPr>
              <a:t>estado; </a:t>
            </a:r>
            <a:r>
              <a:rPr lang="es-ES" sz="1350" dirty="0">
                <a:solidFill>
                  <a:srgbClr val="7030A0"/>
                </a:solidFill>
                <a:latin typeface="Tahoma"/>
                <a:cs typeface="Tahoma"/>
              </a:rPr>
              <a:t>su </a:t>
            </a:r>
            <a:r>
              <a:rPr lang="es-ES" sz="1350" spc="-4" dirty="0">
                <a:solidFill>
                  <a:srgbClr val="7030A0"/>
                </a:solidFill>
                <a:latin typeface="Tahoma"/>
                <a:cs typeface="Tahoma"/>
              </a:rPr>
              <a:t>valor</a:t>
            </a:r>
            <a:r>
              <a:rPr lang="es-ES" sz="1350" spc="413" dirty="0">
                <a:solidFill>
                  <a:srgbClr val="7030A0"/>
                </a:solidFill>
                <a:latin typeface="Tahoma"/>
                <a:cs typeface="Tahoma"/>
              </a:rPr>
              <a:t> </a:t>
            </a:r>
            <a:r>
              <a:rPr lang="es-ES" sz="1350" dirty="0">
                <a:solidFill>
                  <a:srgbClr val="7030A0"/>
                </a:solidFill>
                <a:latin typeface="Tahoma"/>
                <a:cs typeface="Tahoma"/>
              </a:rPr>
              <a:t>y el </a:t>
            </a:r>
            <a:r>
              <a:rPr lang="es-ES" sz="1350" spc="-4" dirty="0">
                <a:solidFill>
                  <a:srgbClr val="7030A0"/>
                </a:solidFill>
                <a:latin typeface="Tahoma"/>
                <a:cs typeface="Tahoma"/>
              </a:rPr>
              <a:t>cambio </a:t>
            </a:r>
            <a:r>
              <a:rPr lang="es-ES" sz="1350" dirty="0">
                <a:solidFill>
                  <a:srgbClr val="7030A0"/>
                </a:solidFill>
                <a:latin typeface="Tahoma"/>
                <a:cs typeface="Tahoma"/>
              </a:rPr>
              <a:t> del mismo, definen el </a:t>
            </a:r>
            <a:r>
              <a:rPr lang="es-ES" sz="1350" spc="-4" dirty="0">
                <a:solidFill>
                  <a:srgbClr val="7030A0"/>
                </a:solidFill>
                <a:latin typeface="Tahoma"/>
                <a:cs typeface="Tahoma"/>
              </a:rPr>
              <a:t>estado </a:t>
            </a:r>
            <a:r>
              <a:rPr lang="es-ES" sz="1350" spc="4" dirty="0">
                <a:solidFill>
                  <a:srgbClr val="7030A0"/>
                </a:solidFill>
                <a:latin typeface="Tahoma"/>
                <a:cs typeface="Tahoma"/>
              </a:rPr>
              <a:t>en </a:t>
            </a:r>
            <a:r>
              <a:rPr lang="es-ES" sz="1350" dirty="0">
                <a:solidFill>
                  <a:srgbClr val="7030A0"/>
                </a:solidFill>
                <a:latin typeface="Tahoma"/>
                <a:cs typeface="Tahoma"/>
              </a:rPr>
              <a:t>el que se </a:t>
            </a:r>
            <a:r>
              <a:rPr lang="es-ES" sz="1350" spc="-413" dirty="0">
                <a:solidFill>
                  <a:srgbClr val="7030A0"/>
                </a:solidFill>
                <a:latin typeface="Tahoma"/>
                <a:cs typeface="Tahoma"/>
              </a:rPr>
              <a:t> </a:t>
            </a:r>
            <a:r>
              <a:rPr lang="es-ES" sz="1350" spc="-4" dirty="0">
                <a:solidFill>
                  <a:srgbClr val="7030A0"/>
                </a:solidFill>
                <a:latin typeface="Tahoma"/>
                <a:cs typeface="Tahoma"/>
              </a:rPr>
              <a:t>encuentra</a:t>
            </a:r>
            <a:r>
              <a:rPr lang="es-ES" sz="1350" spc="-19" dirty="0">
                <a:solidFill>
                  <a:srgbClr val="7030A0"/>
                </a:solidFill>
                <a:latin typeface="Tahoma"/>
                <a:cs typeface="Tahoma"/>
              </a:rPr>
              <a:t> </a:t>
            </a:r>
            <a:r>
              <a:rPr lang="es-ES" sz="1350" spc="-4" dirty="0">
                <a:solidFill>
                  <a:srgbClr val="7030A0"/>
                </a:solidFill>
                <a:latin typeface="Tahoma"/>
                <a:cs typeface="Tahoma"/>
              </a:rPr>
              <a:t>el</a:t>
            </a:r>
            <a:r>
              <a:rPr lang="es-ES" sz="1350" spc="4" dirty="0">
                <a:solidFill>
                  <a:srgbClr val="7030A0"/>
                </a:solidFill>
                <a:latin typeface="Tahoma"/>
                <a:cs typeface="Tahoma"/>
              </a:rPr>
              <a:t> </a:t>
            </a:r>
            <a:r>
              <a:rPr lang="es-ES" sz="1350" spc="-4" dirty="0">
                <a:solidFill>
                  <a:srgbClr val="7030A0"/>
                </a:solidFill>
                <a:latin typeface="Tahoma"/>
                <a:cs typeface="Tahoma"/>
              </a:rPr>
              <a:t>programa.</a:t>
            </a:r>
            <a:endParaRPr lang="es-ES" sz="1350" dirty="0">
              <a:solidFill>
                <a:srgbClr val="7030A0"/>
              </a:solidFill>
              <a:latin typeface="Tahoma"/>
              <a:cs typeface="Tahoma"/>
            </a:endParaRPr>
          </a:p>
          <a:p>
            <a:pPr>
              <a:spcBef>
                <a:spcPts val="8"/>
              </a:spcBef>
            </a:pPr>
            <a:endParaRPr lang="es-ES" sz="1538" dirty="0">
              <a:solidFill>
                <a:srgbClr val="7030A0"/>
              </a:solidFill>
              <a:latin typeface="Tahoma"/>
              <a:cs typeface="Tahoma"/>
            </a:endParaRPr>
          </a:p>
          <a:p>
            <a:pPr marL="9525" marR="3810" algn="just">
              <a:lnSpc>
                <a:spcPct val="114999"/>
              </a:lnSpc>
            </a:pPr>
            <a:r>
              <a:rPr lang="es-ES" sz="1350" spc="-4" dirty="0">
                <a:solidFill>
                  <a:srgbClr val="7030A0"/>
                </a:solidFill>
                <a:latin typeface="Tahoma"/>
                <a:cs typeface="Tahoma"/>
              </a:rPr>
              <a:t>Por ejemplo, </a:t>
            </a:r>
            <a:r>
              <a:rPr lang="es-ES" sz="1350" spc="4" dirty="0">
                <a:solidFill>
                  <a:srgbClr val="7030A0"/>
                </a:solidFill>
                <a:latin typeface="Tahoma"/>
                <a:cs typeface="Tahoma"/>
              </a:rPr>
              <a:t>se </a:t>
            </a:r>
            <a:r>
              <a:rPr lang="es-ES" sz="1350" spc="-4" dirty="0">
                <a:solidFill>
                  <a:srgbClr val="7030A0"/>
                </a:solidFill>
                <a:latin typeface="Tahoma"/>
                <a:cs typeface="Tahoma"/>
              </a:rPr>
              <a:t>requiere llevar </a:t>
            </a:r>
            <a:r>
              <a:rPr lang="es-ES" sz="1350" dirty="0">
                <a:solidFill>
                  <a:srgbClr val="7030A0"/>
                </a:solidFill>
                <a:latin typeface="Tahoma"/>
                <a:cs typeface="Tahoma"/>
              </a:rPr>
              <a:t>el </a:t>
            </a:r>
            <a:r>
              <a:rPr lang="es-ES" sz="1350" b="1" spc="-4" dirty="0">
                <a:solidFill>
                  <a:srgbClr val="7030A0"/>
                </a:solidFill>
                <a:latin typeface="Tahoma"/>
                <a:cs typeface="Tahoma"/>
              </a:rPr>
              <a:t>control </a:t>
            </a:r>
            <a:r>
              <a:rPr lang="es-ES" sz="1350" b="1" spc="-386" dirty="0">
                <a:solidFill>
                  <a:srgbClr val="7030A0"/>
                </a:solidFill>
                <a:latin typeface="Tahoma"/>
                <a:cs typeface="Tahoma"/>
              </a:rPr>
              <a:t> </a:t>
            </a:r>
            <a:r>
              <a:rPr lang="es-ES" sz="1350" b="1" spc="-4" dirty="0">
                <a:solidFill>
                  <a:srgbClr val="7030A0"/>
                </a:solidFill>
                <a:latin typeface="Tahoma"/>
                <a:cs typeface="Tahoma"/>
              </a:rPr>
              <a:t>del nivel </a:t>
            </a:r>
            <a:r>
              <a:rPr lang="es-ES" sz="1350" b="1" dirty="0">
                <a:solidFill>
                  <a:srgbClr val="7030A0"/>
                </a:solidFill>
                <a:latin typeface="Tahoma"/>
                <a:cs typeface="Tahoma"/>
              </a:rPr>
              <a:t>de agua </a:t>
            </a:r>
            <a:r>
              <a:rPr lang="es-ES" sz="1350" b="1" spc="-4" dirty="0">
                <a:solidFill>
                  <a:srgbClr val="7030A0"/>
                </a:solidFill>
                <a:latin typeface="Tahoma"/>
                <a:cs typeface="Tahoma"/>
              </a:rPr>
              <a:t>de un </a:t>
            </a:r>
            <a:r>
              <a:rPr lang="es-ES" sz="1350" b="1" dirty="0">
                <a:solidFill>
                  <a:srgbClr val="7030A0"/>
                </a:solidFill>
                <a:latin typeface="Tahoma"/>
                <a:cs typeface="Tahoma"/>
              </a:rPr>
              <a:t>tanque</a:t>
            </a:r>
            <a:r>
              <a:rPr lang="es-ES" sz="1350" dirty="0">
                <a:solidFill>
                  <a:srgbClr val="7030A0"/>
                </a:solidFill>
                <a:latin typeface="Tahoma"/>
                <a:cs typeface="Tahoma"/>
              </a:rPr>
              <a:t>. </a:t>
            </a:r>
          </a:p>
          <a:p>
            <a:pPr marL="9525" marR="3810" algn="just">
              <a:lnSpc>
                <a:spcPct val="114999"/>
              </a:lnSpc>
              <a:spcBef>
                <a:spcPts val="75"/>
              </a:spcBef>
            </a:pPr>
            <a:endParaRPr lang="es-ES" sz="1350" dirty="0">
              <a:latin typeface="Tahoma"/>
              <a:cs typeface="Tahoma"/>
            </a:endParaRPr>
          </a:p>
        </p:txBody>
      </p:sp>
      <p:pic>
        <p:nvPicPr>
          <p:cNvPr id="22" name="object 6">
            <a:extLst>
              <a:ext uri="{FF2B5EF4-FFF2-40B4-BE49-F238E27FC236}">
                <a16:creationId xmlns:a16="http://schemas.microsoft.com/office/drawing/2014/main" id="{1CD41D2E-7B18-215E-A2B7-46167095EF07}"/>
              </a:ext>
            </a:extLst>
          </p:cNvPr>
          <p:cNvPicPr/>
          <p:nvPr/>
        </p:nvPicPr>
        <p:blipFill>
          <a:blip r:embed="rId2" cstate="print"/>
          <a:stretch>
            <a:fillRect/>
          </a:stretch>
        </p:blipFill>
        <p:spPr>
          <a:xfrm>
            <a:off x="5523333" y="1448593"/>
            <a:ext cx="2834218" cy="2924539"/>
          </a:xfrm>
          <a:prstGeom prst="rect">
            <a:avLst/>
          </a:prstGeom>
        </p:spPr>
      </p:pic>
      <p:pic>
        <p:nvPicPr>
          <p:cNvPr id="4" name="Google Shape;1487;p40">
            <a:extLst>
              <a:ext uri="{FF2B5EF4-FFF2-40B4-BE49-F238E27FC236}">
                <a16:creationId xmlns:a16="http://schemas.microsoft.com/office/drawing/2014/main" id="{3D777FB7-CEDC-8292-AB27-69829EFE2BCE}"/>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171070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CuadroTexto 10">
            <a:extLst>
              <a:ext uri="{FF2B5EF4-FFF2-40B4-BE49-F238E27FC236}">
                <a16:creationId xmlns:a16="http://schemas.microsoft.com/office/drawing/2014/main" id="{E08EFC47-2F13-CBCF-8E2D-CA02421DCC20}"/>
              </a:ext>
            </a:extLst>
          </p:cNvPr>
          <p:cNvSpPr txBox="1"/>
          <p:nvPr/>
        </p:nvSpPr>
        <p:spPr>
          <a:xfrm>
            <a:off x="1014071" y="1178266"/>
            <a:ext cx="7357737" cy="461665"/>
          </a:xfrm>
          <a:prstGeom prst="rect">
            <a:avLst/>
          </a:prstGeom>
          <a:noFill/>
        </p:spPr>
        <p:txBody>
          <a:bodyPr wrap="square" rtlCol="0">
            <a:spAutoFit/>
          </a:bodyPr>
          <a:lstStyle/>
          <a:p>
            <a:pPr algn="just"/>
            <a:r>
              <a:rPr lang="es-ES" sz="1200" b="1" dirty="0">
                <a:solidFill>
                  <a:srgbClr val="7030A0"/>
                </a:solidFill>
                <a:latin typeface="Ubuntu" panose="020B0504030602030204" pitchFamily="34" charset="0"/>
              </a:rPr>
              <a:t>Situaciones o problemas de manejo de información que incluyen iteraciones o ciclos que se repiten dependiendo de una condición</a:t>
            </a:r>
            <a:endParaRPr lang="es-CO" sz="1200" b="1" dirty="0">
              <a:solidFill>
                <a:srgbClr val="7030A0"/>
              </a:solidFill>
              <a:latin typeface="Ubuntu" panose="020B0504030602030204" pitchFamily="34" charset="0"/>
            </a:endParaRPr>
          </a:p>
        </p:txBody>
      </p:sp>
      <p:pic>
        <p:nvPicPr>
          <p:cNvPr id="12" name="Imagen 11">
            <a:extLst>
              <a:ext uri="{FF2B5EF4-FFF2-40B4-BE49-F238E27FC236}">
                <a16:creationId xmlns:a16="http://schemas.microsoft.com/office/drawing/2014/main" id="{693CFB13-B1E8-6744-2F5A-70A1C462BAF3}"/>
              </a:ext>
            </a:extLst>
          </p:cNvPr>
          <p:cNvPicPr>
            <a:picLocks noChangeAspect="1"/>
          </p:cNvPicPr>
          <p:nvPr/>
        </p:nvPicPr>
        <p:blipFill>
          <a:blip r:embed="rId2"/>
          <a:stretch>
            <a:fillRect/>
          </a:stretch>
        </p:blipFill>
        <p:spPr>
          <a:xfrm>
            <a:off x="246127" y="2039408"/>
            <a:ext cx="3304824" cy="1464162"/>
          </a:xfrm>
          <a:prstGeom prst="rect">
            <a:avLst/>
          </a:prstGeom>
        </p:spPr>
      </p:pic>
      <p:pic>
        <p:nvPicPr>
          <p:cNvPr id="13" name="Imagen 12">
            <a:extLst>
              <a:ext uri="{FF2B5EF4-FFF2-40B4-BE49-F238E27FC236}">
                <a16:creationId xmlns:a16="http://schemas.microsoft.com/office/drawing/2014/main" id="{055547A5-4D40-78A1-A304-4D27A9342FAF}"/>
              </a:ext>
            </a:extLst>
          </p:cNvPr>
          <p:cNvPicPr>
            <a:picLocks noChangeAspect="1"/>
          </p:cNvPicPr>
          <p:nvPr/>
        </p:nvPicPr>
        <p:blipFill>
          <a:blip r:embed="rId3"/>
          <a:stretch>
            <a:fillRect/>
          </a:stretch>
        </p:blipFill>
        <p:spPr>
          <a:xfrm>
            <a:off x="3661284" y="1878017"/>
            <a:ext cx="5236589" cy="2190008"/>
          </a:xfrm>
          <a:prstGeom prst="rect">
            <a:avLst/>
          </a:prstGeom>
        </p:spPr>
      </p:pic>
      <p:pic>
        <p:nvPicPr>
          <p:cNvPr id="4" name="Google Shape;1487;p40">
            <a:extLst>
              <a:ext uri="{FF2B5EF4-FFF2-40B4-BE49-F238E27FC236}">
                <a16:creationId xmlns:a16="http://schemas.microsoft.com/office/drawing/2014/main" id="{64C37099-9C67-FCB4-28A7-B00B448BA804}"/>
              </a:ext>
            </a:extLst>
          </p:cNvPr>
          <p:cNvPicPr preferRelativeResize="0"/>
          <p:nvPr/>
        </p:nvPicPr>
        <p:blipFill>
          <a:blip r:embed="rId4">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284914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pic>
        <p:nvPicPr>
          <p:cNvPr id="14" name="Imagen 13">
            <a:extLst>
              <a:ext uri="{FF2B5EF4-FFF2-40B4-BE49-F238E27FC236}">
                <a16:creationId xmlns:a16="http://schemas.microsoft.com/office/drawing/2014/main" id="{88981191-4000-BA2C-3BDC-4D486A0FC31D}"/>
              </a:ext>
            </a:extLst>
          </p:cNvPr>
          <p:cNvPicPr>
            <a:picLocks noChangeAspect="1"/>
          </p:cNvPicPr>
          <p:nvPr/>
        </p:nvPicPr>
        <p:blipFill>
          <a:blip r:embed="rId2"/>
          <a:stretch>
            <a:fillRect/>
          </a:stretch>
        </p:blipFill>
        <p:spPr>
          <a:xfrm>
            <a:off x="1728533" y="1843088"/>
            <a:ext cx="4056562" cy="1662275"/>
          </a:xfrm>
          <a:prstGeom prst="rect">
            <a:avLst/>
          </a:prstGeom>
        </p:spPr>
      </p:pic>
      <p:pic>
        <p:nvPicPr>
          <p:cNvPr id="4" name="Google Shape;1487;p40">
            <a:extLst>
              <a:ext uri="{FF2B5EF4-FFF2-40B4-BE49-F238E27FC236}">
                <a16:creationId xmlns:a16="http://schemas.microsoft.com/office/drawing/2014/main" id="{4DCE760E-D9DA-1A29-E2ED-42D95E428C93}"/>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170280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pic>
        <p:nvPicPr>
          <p:cNvPr id="11" name="Imagen 10">
            <a:extLst>
              <a:ext uri="{FF2B5EF4-FFF2-40B4-BE49-F238E27FC236}">
                <a16:creationId xmlns:a16="http://schemas.microsoft.com/office/drawing/2014/main" id="{D1571CF0-BD36-F8B3-E418-B786BE83C974}"/>
              </a:ext>
            </a:extLst>
          </p:cNvPr>
          <p:cNvPicPr>
            <a:picLocks noChangeAspect="1"/>
          </p:cNvPicPr>
          <p:nvPr/>
        </p:nvPicPr>
        <p:blipFill>
          <a:blip r:embed="rId2"/>
          <a:stretch>
            <a:fillRect/>
          </a:stretch>
        </p:blipFill>
        <p:spPr>
          <a:xfrm>
            <a:off x="3068330" y="1556667"/>
            <a:ext cx="5423313" cy="3150869"/>
          </a:xfrm>
          <a:prstGeom prst="rect">
            <a:avLst/>
          </a:prstGeom>
        </p:spPr>
      </p:pic>
      <p:sp>
        <p:nvSpPr>
          <p:cNvPr id="12" name="Rectángulo: esquinas redondeadas 11">
            <a:extLst>
              <a:ext uri="{FF2B5EF4-FFF2-40B4-BE49-F238E27FC236}">
                <a16:creationId xmlns:a16="http://schemas.microsoft.com/office/drawing/2014/main" id="{519E951B-EB6F-372C-E32C-CD7B1B5DF9B7}"/>
              </a:ext>
            </a:extLst>
          </p:cNvPr>
          <p:cNvSpPr/>
          <p:nvPr/>
        </p:nvSpPr>
        <p:spPr>
          <a:xfrm>
            <a:off x="203600" y="2785852"/>
            <a:ext cx="2655307"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Guía del WHILE</a:t>
            </a:r>
            <a:endParaRPr lang="es-CO" sz="1050" dirty="0">
              <a:solidFill>
                <a:srgbClr val="C00000"/>
              </a:solidFill>
            </a:endParaRPr>
          </a:p>
        </p:txBody>
      </p:sp>
      <p:pic>
        <p:nvPicPr>
          <p:cNvPr id="4" name="Google Shape;1487;p40">
            <a:extLst>
              <a:ext uri="{FF2B5EF4-FFF2-40B4-BE49-F238E27FC236}">
                <a16:creationId xmlns:a16="http://schemas.microsoft.com/office/drawing/2014/main" id="{F82D149A-8D55-2C74-B161-FC79384DA142}"/>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pic>
        <p:nvPicPr>
          <p:cNvPr id="5" name="Google Shape;1487;p40">
            <a:extLst>
              <a:ext uri="{FF2B5EF4-FFF2-40B4-BE49-F238E27FC236}">
                <a16:creationId xmlns:a16="http://schemas.microsoft.com/office/drawing/2014/main" id="{3DBEBB2C-B850-E06C-6F52-818EE10C4B28}"/>
              </a:ext>
            </a:extLst>
          </p:cNvPr>
          <p:cNvPicPr preferRelativeResize="0"/>
          <p:nvPr/>
        </p:nvPicPr>
        <p:blipFill>
          <a:blip r:embed="rId3">
            <a:alphaModFix/>
          </a:blip>
          <a:stretch>
            <a:fillRect/>
          </a:stretch>
        </p:blipFill>
        <p:spPr>
          <a:xfrm>
            <a:off x="8143450" y="248241"/>
            <a:ext cx="1092925" cy="1092925"/>
          </a:xfrm>
          <a:prstGeom prst="rect">
            <a:avLst/>
          </a:prstGeom>
          <a:noFill/>
          <a:ln>
            <a:noFill/>
          </a:ln>
        </p:spPr>
      </p:pic>
    </p:spTree>
    <p:extLst>
      <p:ext uri="{BB962C8B-B14F-4D97-AF65-F5344CB8AC3E}">
        <p14:creationId xmlns:p14="http://schemas.microsoft.com/office/powerpoint/2010/main" val="3354557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CuadroTexto 10">
            <a:extLst>
              <a:ext uri="{FF2B5EF4-FFF2-40B4-BE49-F238E27FC236}">
                <a16:creationId xmlns:a16="http://schemas.microsoft.com/office/drawing/2014/main" id="{9DB665D6-51FD-F966-1EC1-708C1B8A78D6}"/>
              </a:ext>
            </a:extLst>
          </p:cNvPr>
          <p:cNvSpPr txBox="1"/>
          <p:nvPr/>
        </p:nvSpPr>
        <p:spPr>
          <a:xfrm>
            <a:off x="530045" y="2571750"/>
            <a:ext cx="7906465" cy="1638910"/>
          </a:xfrm>
          <a:prstGeom prst="rect">
            <a:avLst/>
          </a:prstGeom>
          <a:noFill/>
        </p:spPr>
        <p:txBody>
          <a:bodyPr wrap="square" rtlCol="0">
            <a:spAutoFit/>
          </a:bodyPr>
          <a:lstStyle/>
          <a:p>
            <a:pPr algn="just"/>
            <a:r>
              <a:rPr lang="es-ES" sz="1500" b="1" dirty="0">
                <a:solidFill>
                  <a:schemeClr val="accent1">
                    <a:lumMod val="50000"/>
                  </a:schemeClr>
                </a:solidFill>
                <a:latin typeface="Ubuntu" panose="020B0504030602030204" pitchFamily="34" charset="0"/>
              </a:rPr>
              <a:t>Dada unos  números enteros, que se ingresan uno a uno se pide calcular e imprimir:</a:t>
            </a:r>
          </a:p>
          <a:p>
            <a:pPr algn="just"/>
            <a:endParaRPr lang="es-ES" sz="1500" b="1" dirty="0">
              <a:solidFill>
                <a:schemeClr val="accent1">
                  <a:lumMod val="50000"/>
                </a:schemeClr>
              </a:solidFill>
              <a:latin typeface="Ubuntu" panose="020B0504030602030204" pitchFamily="34" charset="0"/>
            </a:endParaRPr>
          </a:p>
          <a:p>
            <a:pPr indent="-257175" algn="just">
              <a:buFont typeface="Arial" panose="020B0604020202020204" pitchFamily="34" charset="0"/>
              <a:buChar char="•"/>
            </a:pPr>
            <a:r>
              <a:rPr lang="es-ES" sz="1500" b="1" dirty="0">
                <a:solidFill>
                  <a:schemeClr val="accent1">
                    <a:lumMod val="50000"/>
                  </a:schemeClr>
                </a:solidFill>
                <a:latin typeface="Ubuntu" panose="020B0504030602030204" pitchFamily="34" charset="0"/>
              </a:rPr>
              <a:t>Cuáles y cuántos números son pares</a:t>
            </a:r>
          </a:p>
          <a:p>
            <a:pPr indent="-257175" algn="just">
              <a:buFont typeface="Arial" panose="020B0604020202020204" pitchFamily="34" charset="0"/>
              <a:buChar char="•"/>
            </a:pPr>
            <a:r>
              <a:rPr lang="es-ES" sz="1500" b="1" dirty="0">
                <a:solidFill>
                  <a:schemeClr val="accent1">
                    <a:lumMod val="50000"/>
                  </a:schemeClr>
                </a:solidFill>
                <a:latin typeface="Ubuntu" panose="020B0504030602030204" pitchFamily="34" charset="0"/>
              </a:rPr>
              <a:t>Cuáles y cuántos números son impares</a:t>
            </a:r>
          </a:p>
          <a:p>
            <a:pPr indent="-257175" algn="just">
              <a:buFont typeface="Arial" panose="020B0604020202020204" pitchFamily="34" charset="0"/>
              <a:buChar char="•"/>
            </a:pPr>
            <a:endParaRPr lang="es-ES" sz="1500" b="1" dirty="0">
              <a:solidFill>
                <a:schemeClr val="accent1">
                  <a:lumMod val="50000"/>
                </a:schemeClr>
              </a:solidFill>
              <a:latin typeface="Ubuntu" panose="020B0504030602030204" pitchFamily="34" charset="0"/>
            </a:endParaRPr>
          </a:p>
          <a:p>
            <a:pPr algn="just"/>
            <a:r>
              <a:rPr lang="es-ES" sz="1500" b="1" dirty="0">
                <a:solidFill>
                  <a:schemeClr val="accent1">
                    <a:lumMod val="50000"/>
                  </a:schemeClr>
                </a:solidFill>
                <a:latin typeface="Ubuntu" panose="020B0504030602030204" pitchFamily="34" charset="0"/>
              </a:rPr>
              <a:t>El ingreso de números se termina cuando el número ingresado es -1 </a:t>
            </a:r>
            <a:r>
              <a:rPr lang="es-ES" sz="1500" b="1" dirty="0">
                <a:solidFill>
                  <a:srgbClr val="C00000"/>
                </a:solidFill>
                <a:latin typeface="Ubuntu" panose="020B0504030602030204" pitchFamily="34" charset="0"/>
              </a:rPr>
              <a:t>(Bandera)</a:t>
            </a:r>
          </a:p>
          <a:p>
            <a:pPr algn="just"/>
            <a:endParaRPr lang="es-CO" sz="105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3ED14D06-3C63-F051-15A5-71B80D8AB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70" y="1552726"/>
            <a:ext cx="673601" cy="756083"/>
          </a:xfrm>
          <a:prstGeom prst="rect">
            <a:avLst/>
          </a:prstGeom>
        </p:spPr>
      </p:pic>
      <p:pic>
        <p:nvPicPr>
          <p:cNvPr id="4" name="Google Shape;1487;p40">
            <a:extLst>
              <a:ext uri="{FF2B5EF4-FFF2-40B4-BE49-F238E27FC236}">
                <a16:creationId xmlns:a16="http://schemas.microsoft.com/office/drawing/2014/main" id="{311A29BE-052F-C02D-C6D9-D72A56B69DB7}"/>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6460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Relacionales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25" name="Imagen 24" descr="Tabla&#10;&#10;Descripción generada automáticamente">
            <a:extLst>
              <a:ext uri="{FF2B5EF4-FFF2-40B4-BE49-F238E27FC236}">
                <a16:creationId xmlns:a16="http://schemas.microsoft.com/office/drawing/2014/main" id="{4079ED8E-DBC1-AA00-C838-7657DF746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06" y="1283914"/>
            <a:ext cx="5712404" cy="2856203"/>
          </a:xfrm>
          <a:prstGeom prst="rect">
            <a:avLst/>
          </a:prstGeom>
        </p:spPr>
      </p:pic>
      <p:pic>
        <p:nvPicPr>
          <p:cNvPr id="2" name="Google Shape;1487;p40">
            <a:extLst>
              <a:ext uri="{FF2B5EF4-FFF2-40B4-BE49-F238E27FC236}">
                <a16:creationId xmlns:a16="http://schemas.microsoft.com/office/drawing/2014/main" id="{1DE0DC46-E913-D660-8139-73FB556E6B5F}"/>
              </a:ext>
            </a:extLst>
          </p:cNvPr>
          <p:cNvPicPr preferRelativeResize="0"/>
          <p:nvPr/>
        </p:nvPicPr>
        <p:blipFill>
          <a:blip r:embed="rId3">
            <a:alphaModFix/>
          </a:blip>
          <a:stretch>
            <a:fillRect/>
          </a:stretch>
        </p:blipFill>
        <p:spPr>
          <a:xfrm>
            <a:off x="7991050" y="118419"/>
            <a:ext cx="1092925" cy="1092925"/>
          </a:xfrm>
          <a:prstGeom prst="rect">
            <a:avLst/>
          </a:prstGeom>
          <a:noFill/>
          <a:ln>
            <a:noFill/>
          </a:ln>
        </p:spPr>
      </p:pic>
    </p:spTree>
    <p:extLst>
      <p:ext uri="{BB962C8B-B14F-4D97-AF65-F5344CB8AC3E}">
        <p14:creationId xmlns:p14="http://schemas.microsoft.com/office/powerpoint/2010/main" val="36246596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A550C3-0C03-0A23-4DD1-F105B50D008B}"/>
              </a:ext>
            </a:extLst>
          </p:cNvPr>
          <p:cNvSpPr/>
          <p:nvPr/>
        </p:nvSpPr>
        <p:spPr>
          <a:xfrm>
            <a:off x="854765" y="243886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Análisis</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074599C2-B133-29D1-CFD0-3FCC5AEB3922}"/>
              </a:ext>
            </a:extLst>
          </p:cNvPr>
          <p:cNvSpPr/>
          <p:nvPr/>
        </p:nvSpPr>
        <p:spPr>
          <a:xfrm>
            <a:off x="3304761" y="2386838"/>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Diseño</a:t>
            </a:r>
            <a:endParaRPr lang="es-CO" sz="1050" dirty="0">
              <a:solidFill>
                <a:schemeClr val="tx2">
                  <a:lumMod val="50000"/>
                </a:schemeClr>
              </a:solidFill>
              <a:highlight>
                <a:srgbClr val="FFFF00"/>
              </a:highlight>
            </a:endParaRPr>
          </a:p>
        </p:txBody>
      </p:sp>
      <p:sp>
        <p:nvSpPr>
          <p:cNvPr id="13" name="Elipse 12">
            <a:extLst>
              <a:ext uri="{FF2B5EF4-FFF2-40B4-BE49-F238E27FC236}">
                <a16:creationId xmlns:a16="http://schemas.microsoft.com/office/drawing/2014/main" id="{FB81085A-5484-1BF4-C575-E4A0BEC4AD66}"/>
              </a:ext>
            </a:extLst>
          </p:cNvPr>
          <p:cNvSpPr/>
          <p:nvPr/>
        </p:nvSpPr>
        <p:spPr>
          <a:xfrm>
            <a:off x="5838152"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Construcción</a:t>
            </a:r>
            <a:endParaRPr lang="es-CO" sz="1050" dirty="0">
              <a:solidFill>
                <a:schemeClr val="tx2">
                  <a:lumMod val="50000"/>
                </a:schemeClr>
              </a:solidFill>
              <a:highlight>
                <a:srgbClr val="FFFF00"/>
              </a:highlight>
            </a:endParaRPr>
          </a:p>
        </p:txBody>
      </p:sp>
      <p:sp>
        <p:nvSpPr>
          <p:cNvPr id="14" name="Rectángulo: esquinas redondeadas 13">
            <a:extLst>
              <a:ext uri="{FF2B5EF4-FFF2-40B4-BE49-F238E27FC236}">
                <a16:creationId xmlns:a16="http://schemas.microsoft.com/office/drawing/2014/main" id="{AD25649C-83E4-6604-9B5E-03CFE0467CF0}"/>
              </a:ext>
            </a:extLst>
          </p:cNvPr>
          <p:cNvSpPr/>
          <p:nvPr/>
        </p:nvSpPr>
        <p:spPr>
          <a:xfrm>
            <a:off x="2058750" y="1466464"/>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Metodología -&gt; Pensamiento lógico estructurado</a:t>
            </a:r>
            <a:endParaRPr lang="es-CO" sz="1050" dirty="0">
              <a:solidFill>
                <a:schemeClr val="bg2"/>
              </a:solidFill>
            </a:endParaRPr>
          </a:p>
        </p:txBody>
      </p:sp>
      <p:sp>
        <p:nvSpPr>
          <p:cNvPr id="15" name="Flecha: a la derecha 14">
            <a:extLst>
              <a:ext uri="{FF2B5EF4-FFF2-40B4-BE49-F238E27FC236}">
                <a16:creationId xmlns:a16="http://schemas.microsoft.com/office/drawing/2014/main" id="{F7734241-D3E9-1668-CC55-83847AD88722}"/>
              </a:ext>
            </a:extLst>
          </p:cNvPr>
          <p:cNvSpPr/>
          <p:nvPr/>
        </p:nvSpPr>
        <p:spPr>
          <a:xfrm>
            <a:off x="2653749" y="2819081"/>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FC905BBF-7A8B-587C-22CC-867F4CA671C2}"/>
              </a:ext>
            </a:extLst>
          </p:cNvPr>
          <p:cNvSpPr/>
          <p:nvPr/>
        </p:nvSpPr>
        <p:spPr>
          <a:xfrm>
            <a:off x="5167261" y="2730967"/>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75F46E53-2926-2556-738F-296448313DEF}"/>
              </a:ext>
            </a:extLst>
          </p:cNvPr>
          <p:cNvSpPr/>
          <p:nvPr/>
        </p:nvSpPr>
        <p:spPr>
          <a:xfrm>
            <a:off x="775253"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Método </a:t>
            </a:r>
          </a:p>
          <a:p>
            <a:pPr algn="ctr"/>
            <a:r>
              <a:rPr lang="es-ES" sz="1050" dirty="0">
                <a:solidFill>
                  <a:schemeClr val="bg2"/>
                </a:solidFill>
              </a:rPr>
              <a:t>Entrada – Proceso - Salida</a:t>
            </a:r>
            <a:endParaRPr lang="es-CO" sz="1050" dirty="0">
              <a:solidFill>
                <a:schemeClr val="bg2"/>
              </a:solidFill>
            </a:endParaRPr>
          </a:p>
        </p:txBody>
      </p:sp>
      <p:sp>
        <p:nvSpPr>
          <p:cNvPr id="18" name="Rectángulo: esquinas redondeadas 17">
            <a:extLst>
              <a:ext uri="{FF2B5EF4-FFF2-40B4-BE49-F238E27FC236}">
                <a16:creationId xmlns:a16="http://schemas.microsoft.com/office/drawing/2014/main" id="{3D8204F3-1024-8925-FA7E-6C94541A3DD7}"/>
              </a:ext>
            </a:extLst>
          </p:cNvPr>
          <p:cNvSpPr/>
          <p:nvPr/>
        </p:nvSpPr>
        <p:spPr>
          <a:xfrm>
            <a:off x="3304761"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Algoritmo</a:t>
            </a:r>
          </a:p>
          <a:p>
            <a:pPr algn="ctr"/>
            <a:r>
              <a:rPr lang="es-ES" sz="1050" dirty="0">
                <a:solidFill>
                  <a:schemeClr val="bg2"/>
                </a:solidFill>
              </a:rPr>
              <a:t>Diagrama de Flujo</a:t>
            </a:r>
            <a:endParaRPr lang="es-CO" sz="1050" dirty="0">
              <a:solidFill>
                <a:schemeClr val="bg2"/>
              </a:solidFill>
            </a:endParaRPr>
          </a:p>
        </p:txBody>
      </p:sp>
      <p:sp>
        <p:nvSpPr>
          <p:cNvPr id="19" name="Rectángulo: esquinas redondeadas 18">
            <a:extLst>
              <a:ext uri="{FF2B5EF4-FFF2-40B4-BE49-F238E27FC236}">
                <a16:creationId xmlns:a16="http://schemas.microsoft.com/office/drawing/2014/main" id="{188AAEFA-6B23-CECE-3678-448616428BA2}"/>
              </a:ext>
            </a:extLst>
          </p:cNvPr>
          <p:cNvSpPr/>
          <p:nvPr/>
        </p:nvSpPr>
        <p:spPr>
          <a:xfrm>
            <a:off x="5913783"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Programa</a:t>
            </a:r>
            <a:endParaRPr lang="es-CO" sz="1050" dirty="0">
              <a:solidFill>
                <a:schemeClr val="bg2"/>
              </a:solidFill>
            </a:endParaRPr>
          </a:p>
        </p:txBody>
      </p:sp>
      <p:cxnSp>
        <p:nvCxnSpPr>
          <p:cNvPr id="20" name="Conector recto de flecha 19">
            <a:extLst>
              <a:ext uri="{FF2B5EF4-FFF2-40B4-BE49-F238E27FC236}">
                <a16:creationId xmlns:a16="http://schemas.microsoft.com/office/drawing/2014/main" id="{6AABA267-ECE0-DBC3-D667-A0747F78C701}"/>
              </a:ext>
            </a:extLst>
          </p:cNvPr>
          <p:cNvCxnSpPr>
            <a:cxnSpLocks/>
          </p:cNvCxnSpPr>
          <p:nvPr/>
        </p:nvCxnSpPr>
        <p:spPr>
          <a:xfrm>
            <a:off x="1754257" y="3325931"/>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431B3AA-97BC-E799-CD6A-27BA762940DD}"/>
              </a:ext>
            </a:extLst>
          </p:cNvPr>
          <p:cNvCxnSpPr>
            <a:cxnSpLocks/>
          </p:cNvCxnSpPr>
          <p:nvPr/>
        </p:nvCxnSpPr>
        <p:spPr>
          <a:xfrm>
            <a:off x="4204253" y="3246724"/>
            <a:ext cx="0" cy="43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4E68C52-9D92-2049-86CC-95001DD03372}"/>
              </a:ext>
            </a:extLst>
          </p:cNvPr>
          <p:cNvCxnSpPr>
            <a:cxnSpLocks/>
          </p:cNvCxnSpPr>
          <p:nvPr/>
        </p:nvCxnSpPr>
        <p:spPr>
          <a:xfrm>
            <a:off x="6781282" y="3282494"/>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Google Shape;1487;p40">
            <a:extLst>
              <a:ext uri="{FF2B5EF4-FFF2-40B4-BE49-F238E27FC236}">
                <a16:creationId xmlns:a16="http://schemas.microsoft.com/office/drawing/2014/main" id="{295742FC-1CE2-BA33-10F2-E3F44C46D6A0}"/>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963967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Elipse 10">
            <a:extLst>
              <a:ext uri="{FF2B5EF4-FFF2-40B4-BE49-F238E27FC236}">
                <a16:creationId xmlns:a16="http://schemas.microsoft.com/office/drawing/2014/main" id="{0725FFA3-1E6E-4BAC-67A4-27382338F7C4}"/>
              </a:ext>
            </a:extLst>
          </p:cNvPr>
          <p:cNvSpPr/>
          <p:nvPr/>
        </p:nvSpPr>
        <p:spPr>
          <a:xfrm>
            <a:off x="1345355" y="2355206"/>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LEER</a:t>
            </a:r>
            <a:endParaRPr lang="es-CO" sz="1050" dirty="0">
              <a:solidFill>
                <a:schemeClr val="tx2">
                  <a:lumMod val="50000"/>
                </a:schemeClr>
              </a:solidFill>
            </a:endParaRPr>
          </a:p>
        </p:txBody>
      </p:sp>
      <p:sp>
        <p:nvSpPr>
          <p:cNvPr id="12" name="Elipse 11">
            <a:extLst>
              <a:ext uri="{FF2B5EF4-FFF2-40B4-BE49-F238E27FC236}">
                <a16:creationId xmlns:a16="http://schemas.microsoft.com/office/drawing/2014/main" id="{8FE996EA-C2CF-FF6F-4F40-FD81F00FFFEE}"/>
              </a:ext>
            </a:extLst>
          </p:cNvPr>
          <p:cNvSpPr/>
          <p:nvPr/>
        </p:nvSpPr>
        <p:spPr>
          <a:xfrm>
            <a:off x="3795350" y="2291892"/>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1DE151DC-C5F7-0152-267A-87B73D741128}"/>
              </a:ext>
            </a:extLst>
          </p:cNvPr>
          <p:cNvSpPr/>
          <p:nvPr/>
        </p:nvSpPr>
        <p:spPr>
          <a:xfrm>
            <a:off x="6328741" y="2291892"/>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IMPRIMIR </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D02110D1-211D-9D75-C98B-C3B1A4A3DDFB}"/>
              </a:ext>
            </a:extLst>
          </p:cNvPr>
          <p:cNvSpPr/>
          <p:nvPr/>
        </p:nvSpPr>
        <p:spPr>
          <a:xfrm>
            <a:off x="2538050" y="1357714"/>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Análisis –&gt; Método Entrada-Proceso-Salida</a:t>
            </a:r>
            <a:endParaRPr lang="es-CO" sz="1050" dirty="0">
              <a:solidFill>
                <a:srgbClr val="C00000"/>
              </a:solidFill>
            </a:endParaRPr>
          </a:p>
        </p:txBody>
      </p:sp>
      <p:sp>
        <p:nvSpPr>
          <p:cNvPr id="15" name="Flecha: a la derecha 14">
            <a:extLst>
              <a:ext uri="{FF2B5EF4-FFF2-40B4-BE49-F238E27FC236}">
                <a16:creationId xmlns:a16="http://schemas.microsoft.com/office/drawing/2014/main" id="{084BEFCF-BF03-7A5C-10C3-E0004A408868}"/>
              </a:ext>
            </a:extLst>
          </p:cNvPr>
          <p:cNvSpPr/>
          <p:nvPr/>
        </p:nvSpPr>
        <p:spPr>
          <a:xfrm>
            <a:off x="3144338" y="2735424"/>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C7F3F65C-5EDA-C227-151E-7B19EB778E69}"/>
              </a:ext>
            </a:extLst>
          </p:cNvPr>
          <p:cNvSpPr/>
          <p:nvPr/>
        </p:nvSpPr>
        <p:spPr>
          <a:xfrm>
            <a:off x="5657850" y="2647309"/>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535C6143-48CA-811C-FC34-A0632533148D}"/>
              </a:ext>
            </a:extLst>
          </p:cNvPr>
          <p:cNvSpPr/>
          <p:nvPr/>
        </p:nvSpPr>
        <p:spPr>
          <a:xfrm>
            <a:off x="952738" y="3511403"/>
            <a:ext cx="1878496" cy="54133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FF0000"/>
                </a:solidFill>
              </a:rPr>
              <a:t>numero </a:t>
            </a:r>
            <a:endParaRPr lang="es-CO" sz="1050" dirty="0">
              <a:solidFill>
                <a:srgbClr val="FF0000"/>
              </a:solidFill>
            </a:endParaRPr>
          </a:p>
        </p:txBody>
      </p:sp>
      <p:sp>
        <p:nvSpPr>
          <p:cNvPr id="18" name="Rectángulo: esquinas redondeadas 17">
            <a:extLst>
              <a:ext uri="{FF2B5EF4-FFF2-40B4-BE49-F238E27FC236}">
                <a16:creationId xmlns:a16="http://schemas.microsoft.com/office/drawing/2014/main" id="{D4639F73-9009-1366-6A34-A2E4161F2B11}"/>
              </a:ext>
            </a:extLst>
          </p:cNvPr>
          <p:cNvSpPr/>
          <p:nvPr/>
        </p:nvSpPr>
        <p:spPr>
          <a:xfrm>
            <a:off x="2995230" y="3436315"/>
            <a:ext cx="3252890" cy="481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FF0000"/>
                </a:solidFill>
              </a:rPr>
              <a:t>Ciclo: Proceso a cada número – WHILE mientras el número no sea -1   </a:t>
            </a:r>
            <a:endParaRPr lang="es-CO" sz="1050" dirty="0">
              <a:solidFill>
                <a:srgbClr val="FF0000"/>
              </a:solidFill>
            </a:endParaRPr>
          </a:p>
        </p:txBody>
      </p:sp>
      <p:sp>
        <p:nvSpPr>
          <p:cNvPr id="19" name="Rectángulo: esquinas redondeadas 18">
            <a:extLst>
              <a:ext uri="{FF2B5EF4-FFF2-40B4-BE49-F238E27FC236}">
                <a16:creationId xmlns:a16="http://schemas.microsoft.com/office/drawing/2014/main" id="{1DE48816-B616-33C5-113A-28D6A450D625}"/>
              </a:ext>
            </a:extLst>
          </p:cNvPr>
          <p:cNvSpPr/>
          <p:nvPr/>
        </p:nvSpPr>
        <p:spPr>
          <a:xfrm>
            <a:off x="6499556" y="3279898"/>
            <a:ext cx="1878496" cy="6908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 El numero es Par o Impar</a:t>
            </a:r>
            <a:endParaRPr lang="es-CO" sz="1050" dirty="0"/>
          </a:p>
        </p:txBody>
      </p:sp>
      <p:cxnSp>
        <p:nvCxnSpPr>
          <p:cNvPr id="20" name="Conector recto de flecha 19">
            <a:extLst>
              <a:ext uri="{FF2B5EF4-FFF2-40B4-BE49-F238E27FC236}">
                <a16:creationId xmlns:a16="http://schemas.microsoft.com/office/drawing/2014/main" id="{CAFD6A8C-DB0B-1647-8466-C3980413DE89}"/>
              </a:ext>
            </a:extLst>
          </p:cNvPr>
          <p:cNvCxnSpPr>
            <a:cxnSpLocks/>
          </p:cNvCxnSpPr>
          <p:nvPr/>
        </p:nvCxnSpPr>
        <p:spPr>
          <a:xfrm>
            <a:off x="1994392" y="2937839"/>
            <a:ext cx="0" cy="4818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86FBB3E8-86BA-4A86-EA7A-54B8907614CC}"/>
              </a:ext>
            </a:extLst>
          </p:cNvPr>
          <p:cNvCxnSpPr>
            <a:cxnSpLocks/>
          </p:cNvCxnSpPr>
          <p:nvPr/>
        </p:nvCxnSpPr>
        <p:spPr>
          <a:xfrm>
            <a:off x="4694842" y="2937839"/>
            <a:ext cx="0" cy="4818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500AA7-7826-5ABB-A2BE-3F62D49C1DC4}"/>
              </a:ext>
            </a:extLst>
          </p:cNvPr>
          <p:cNvCxnSpPr>
            <a:cxnSpLocks/>
          </p:cNvCxnSpPr>
          <p:nvPr/>
        </p:nvCxnSpPr>
        <p:spPr>
          <a:xfrm>
            <a:off x="7271871" y="2937839"/>
            <a:ext cx="0" cy="3420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6FEB3650-16BC-A03A-34D7-603DA5F07C0D}"/>
              </a:ext>
            </a:extLst>
          </p:cNvPr>
          <p:cNvSpPr/>
          <p:nvPr/>
        </p:nvSpPr>
        <p:spPr>
          <a:xfrm>
            <a:off x="1248532" y="3156707"/>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24" name="Elipse 23">
            <a:extLst>
              <a:ext uri="{FF2B5EF4-FFF2-40B4-BE49-F238E27FC236}">
                <a16:creationId xmlns:a16="http://schemas.microsoft.com/office/drawing/2014/main" id="{4CEF8B2B-3086-ED4E-24EC-EF7972A2FB9A}"/>
              </a:ext>
            </a:extLst>
          </p:cNvPr>
          <p:cNvSpPr/>
          <p:nvPr/>
        </p:nvSpPr>
        <p:spPr>
          <a:xfrm>
            <a:off x="3276825" y="3056469"/>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25" name="Elipse 24">
            <a:extLst>
              <a:ext uri="{FF2B5EF4-FFF2-40B4-BE49-F238E27FC236}">
                <a16:creationId xmlns:a16="http://schemas.microsoft.com/office/drawing/2014/main" id="{65805111-2B44-6A85-7FDD-08B02B26C161}"/>
              </a:ext>
            </a:extLst>
          </p:cNvPr>
          <p:cNvSpPr/>
          <p:nvPr/>
        </p:nvSpPr>
        <p:spPr>
          <a:xfrm>
            <a:off x="2809826" y="4396661"/>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26" name="CuadroTexto 25">
            <a:extLst>
              <a:ext uri="{FF2B5EF4-FFF2-40B4-BE49-F238E27FC236}">
                <a16:creationId xmlns:a16="http://schemas.microsoft.com/office/drawing/2014/main" id="{74C7A5A8-1E95-56AF-FCDD-9B5747FC842D}"/>
              </a:ext>
            </a:extLst>
          </p:cNvPr>
          <p:cNvSpPr txBox="1"/>
          <p:nvPr/>
        </p:nvSpPr>
        <p:spPr>
          <a:xfrm>
            <a:off x="3144338" y="1961169"/>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7" name="Rectángulo: esquinas redondeadas 26">
            <a:extLst>
              <a:ext uri="{FF2B5EF4-FFF2-40B4-BE49-F238E27FC236}">
                <a16:creationId xmlns:a16="http://schemas.microsoft.com/office/drawing/2014/main" id="{5C98AD63-E884-2AD6-FC5D-D2040DE1D02C}"/>
              </a:ext>
            </a:extLst>
          </p:cNvPr>
          <p:cNvSpPr/>
          <p:nvPr/>
        </p:nvSpPr>
        <p:spPr>
          <a:xfrm>
            <a:off x="6499556" y="4097144"/>
            <a:ext cx="1878496" cy="5990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  </a:t>
            </a:r>
            <a:r>
              <a:rPr lang="es-ES" sz="1050" dirty="0">
                <a:solidFill>
                  <a:srgbClr val="FF0000"/>
                </a:solidFill>
              </a:rPr>
              <a:t> </a:t>
            </a:r>
            <a:r>
              <a:rPr lang="es-ES" sz="1050" dirty="0" err="1">
                <a:solidFill>
                  <a:srgbClr val="FF0000"/>
                </a:solidFill>
              </a:rPr>
              <a:t>cantidadPares</a:t>
            </a:r>
            <a:endParaRPr lang="es-ES" sz="1050" dirty="0">
              <a:solidFill>
                <a:srgbClr val="FF0000"/>
              </a:solidFill>
            </a:endParaRPr>
          </a:p>
          <a:p>
            <a:pPr algn="ctr"/>
            <a:r>
              <a:rPr lang="es-ES" sz="1050" dirty="0" err="1">
                <a:solidFill>
                  <a:srgbClr val="FF0000"/>
                </a:solidFill>
              </a:rPr>
              <a:t>cantidadImpares</a:t>
            </a:r>
            <a:endParaRPr lang="es-ES" sz="1050" dirty="0">
              <a:solidFill>
                <a:srgbClr val="FF0000"/>
              </a:solidFill>
            </a:endParaRPr>
          </a:p>
          <a:p>
            <a:pPr algn="ctr"/>
            <a:r>
              <a:rPr lang="es-ES" sz="1050" dirty="0">
                <a:solidFill>
                  <a:srgbClr val="FF0000"/>
                </a:solidFill>
              </a:rPr>
              <a:t>Contador</a:t>
            </a:r>
            <a:endParaRPr lang="es-CO" sz="1050" dirty="0">
              <a:solidFill>
                <a:srgbClr val="C00000"/>
              </a:solidFill>
            </a:endParaRPr>
          </a:p>
        </p:txBody>
      </p:sp>
      <p:sp>
        <p:nvSpPr>
          <p:cNvPr id="28" name="Rectángulo: esquinas redondeadas 27">
            <a:extLst>
              <a:ext uri="{FF2B5EF4-FFF2-40B4-BE49-F238E27FC236}">
                <a16:creationId xmlns:a16="http://schemas.microsoft.com/office/drawing/2014/main" id="{8FE7AA57-27FD-7A9B-980D-8EB9BBD6D167}"/>
              </a:ext>
            </a:extLst>
          </p:cNvPr>
          <p:cNvSpPr/>
          <p:nvPr/>
        </p:nvSpPr>
        <p:spPr>
          <a:xfrm>
            <a:off x="2995230" y="4043098"/>
            <a:ext cx="3252890" cy="3726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Condicional: Saber si es par o impar </a:t>
            </a:r>
            <a:endParaRPr lang="es-CO" sz="1050" dirty="0"/>
          </a:p>
        </p:txBody>
      </p:sp>
      <p:sp>
        <p:nvSpPr>
          <p:cNvPr id="29" name="Elipse 28">
            <a:extLst>
              <a:ext uri="{FF2B5EF4-FFF2-40B4-BE49-F238E27FC236}">
                <a16:creationId xmlns:a16="http://schemas.microsoft.com/office/drawing/2014/main" id="{4B873383-C8D5-7680-A713-29DF7A6F4237}"/>
              </a:ext>
            </a:extLst>
          </p:cNvPr>
          <p:cNvSpPr/>
          <p:nvPr/>
        </p:nvSpPr>
        <p:spPr>
          <a:xfrm>
            <a:off x="7728212" y="2899123"/>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30" name="Elipse 29">
            <a:extLst>
              <a:ext uri="{FF2B5EF4-FFF2-40B4-BE49-F238E27FC236}">
                <a16:creationId xmlns:a16="http://schemas.microsoft.com/office/drawing/2014/main" id="{F7A4DA21-203B-4570-40B9-17B4659D92BF}"/>
              </a:ext>
            </a:extLst>
          </p:cNvPr>
          <p:cNvSpPr/>
          <p:nvPr/>
        </p:nvSpPr>
        <p:spPr>
          <a:xfrm>
            <a:off x="8384246" y="4229447"/>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pic>
        <p:nvPicPr>
          <p:cNvPr id="10" name="Google Shape;1487;p40">
            <a:extLst>
              <a:ext uri="{FF2B5EF4-FFF2-40B4-BE49-F238E27FC236}">
                <a16:creationId xmlns:a16="http://schemas.microsoft.com/office/drawing/2014/main" id="{5D8CC262-CD54-7720-3EF7-E254B47D364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089856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Rectángulo: esquinas redondeadas 10">
            <a:extLst>
              <a:ext uri="{FF2B5EF4-FFF2-40B4-BE49-F238E27FC236}">
                <a16:creationId xmlns:a16="http://schemas.microsoft.com/office/drawing/2014/main" id="{BE0D5734-CF4A-86CF-5C45-FFD3EE0B747C}"/>
              </a:ext>
            </a:extLst>
          </p:cNvPr>
          <p:cNvSpPr/>
          <p:nvPr/>
        </p:nvSpPr>
        <p:spPr>
          <a:xfrm>
            <a:off x="5187771" y="2434137"/>
            <a:ext cx="316052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t>Diseño –&gt; Algoritmo</a:t>
            </a:r>
            <a:endParaRPr lang="es-CO" sz="1050" dirty="0"/>
          </a:p>
        </p:txBody>
      </p:sp>
      <p:pic>
        <p:nvPicPr>
          <p:cNvPr id="12" name="Imagen 11">
            <a:extLst>
              <a:ext uri="{FF2B5EF4-FFF2-40B4-BE49-F238E27FC236}">
                <a16:creationId xmlns:a16="http://schemas.microsoft.com/office/drawing/2014/main" id="{775277B1-56AD-DE76-54EB-D30DCFB99F14}"/>
              </a:ext>
            </a:extLst>
          </p:cNvPr>
          <p:cNvPicPr>
            <a:picLocks noChangeAspect="1"/>
          </p:cNvPicPr>
          <p:nvPr/>
        </p:nvPicPr>
        <p:blipFill>
          <a:blip r:embed="rId2"/>
          <a:stretch>
            <a:fillRect/>
          </a:stretch>
        </p:blipFill>
        <p:spPr>
          <a:xfrm>
            <a:off x="1123814" y="1164866"/>
            <a:ext cx="2979359" cy="3129399"/>
          </a:xfrm>
          <a:prstGeom prst="rect">
            <a:avLst/>
          </a:prstGeom>
        </p:spPr>
      </p:pic>
      <p:sp>
        <p:nvSpPr>
          <p:cNvPr id="13" name="Rectángulo: esquinas redondeadas 12">
            <a:extLst>
              <a:ext uri="{FF2B5EF4-FFF2-40B4-BE49-F238E27FC236}">
                <a16:creationId xmlns:a16="http://schemas.microsoft.com/office/drawing/2014/main" id="{1CB8EB9D-ECAA-E2B7-850B-FF0D8DA4101F}"/>
              </a:ext>
            </a:extLst>
          </p:cNvPr>
          <p:cNvSpPr/>
          <p:nvPr/>
        </p:nvSpPr>
        <p:spPr>
          <a:xfrm>
            <a:off x="1375598" y="1615403"/>
            <a:ext cx="1745673" cy="3429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050"/>
          </a:p>
        </p:txBody>
      </p:sp>
      <p:sp>
        <p:nvSpPr>
          <p:cNvPr id="14" name="Rectángulo: esquinas redondeadas 13">
            <a:extLst>
              <a:ext uri="{FF2B5EF4-FFF2-40B4-BE49-F238E27FC236}">
                <a16:creationId xmlns:a16="http://schemas.microsoft.com/office/drawing/2014/main" id="{6B814C3E-6E1F-CC05-F9A7-87CE79FABE08}"/>
              </a:ext>
            </a:extLst>
          </p:cNvPr>
          <p:cNvSpPr/>
          <p:nvPr/>
        </p:nvSpPr>
        <p:spPr>
          <a:xfrm>
            <a:off x="1740656" y="3215603"/>
            <a:ext cx="1745673" cy="3429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050"/>
          </a:p>
        </p:txBody>
      </p:sp>
      <p:cxnSp>
        <p:nvCxnSpPr>
          <p:cNvPr id="15" name="Conector recto de flecha 14">
            <a:extLst>
              <a:ext uri="{FF2B5EF4-FFF2-40B4-BE49-F238E27FC236}">
                <a16:creationId xmlns:a16="http://schemas.microsoft.com/office/drawing/2014/main" id="{56D51916-5FA6-2355-1760-435B17F543BC}"/>
              </a:ext>
            </a:extLst>
          </p:cNvPr>
          <p:cNvCxnSpPr>
            <a:cxnSpLocks/>
          </p:cNvCxnSpPr>
          <p:nvPr/>
        </p:nvCxnSpPr>
        <p:spPr>
          <a:xfrm>
            <a:off x="3121271" y="1786853"/>
            <a:ext cx="13404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8D7A9AB0-B917-5028-9EDE-450BFF815823}"/>
              </a:ext>
            </a:extLst>
          </p:cNvPr>
          <p:cNvSpPr/>
          <p:nvPr/>
        </p:nvSpPr>
        <p:spPr>
          <a:xfrm>
            <a:off x="4555217" y="1615403"/>
            <a:ext cx="2774373" cy="3000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ES" sz="1050" dirty="0">
                <a:solidFill>
                  <a:srgbClr val="FF0000"/>
                </a:solidFill>
              </a:rPr>
              <a:t>Lectura del primero, para ingresar al ciclo </a:t>
            </a:r>
            <a:r>
              <a:rPr lang="es-ES" sz="1050" dirty="0" err="1">
                <a:solidFill>
                  <a:srgbClr val="FF0000"/>
                </a:solidFill>
              </a:rPr>
              <a:t>while</a:t>
            </a:r>
            <a:endParaRPr lang="es-CO" sz="1050" dirty="0">
              <a:solidFill>
                <a:srgbClr val="FF0000"/>
              </a:solidFill>
            </a:endParaRPr>
          </a:p>
        </p:txBody>
      </p:sp>
      <p:sp>
        <p:nvSpPr>
          <p:cNvPr id="17" name="Rectángulo 16">
            <a:extLst>
              <a:ext uri="{FF2B5EF4-FFF2-40B4-BE49-F238E27FC236}">
                <a16:creationId xmlns:a16="http://schemas.microsoft.com/office/drawing/2014/main" id="{940B2772-9FEF-E1F8-0F5E-9D470AA4C729}"/>
              </a:ext>
            </a:extLst>
          </p:cNvPr>
          <p:cNvSpPr/>
          <p:nvPr/>
        </p:nvSpPr>
        <p:spPr>
          <a:xfrm>
            <a:off x="4574622" y="3258421"/>
            <a:ext cx="4182171" cy="3000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ES" sz="1050" dirty="0">
                <a:solidFill>
                  <a:srgbClr val="FF0000"/>
                </a:solidFill>
              </a:rPr>
              <a:t>Lectura del siguiente número para que no se quede en un ciclo sin fin.</a:t>
            </a:r>
            <a:endParaRPr lang="es-CO" sz="1050" dirty="0">
              <a:solidFill>
                <a:srgbClr val="FF0000"/>
              </a:solidFill>
            </a:endParaRPr>
          </a:p>
        </p:txBody>
      </p:sp>
      <p:cxnSp>
        <p:nvCxnSpPr>
          <p:cNvPr id="18" name="Conector recto de flecha 17">
            <a:extLst>
              <a:ext uri="{FF2B5EF4-FFF2-40B4-BE49-F238E27FC236}">
                <a16:creationId xmlns:a16="http://schemas.microsoft.com/office/drawing/2014/main" id="{73B73136-24C5-A25E-9AA7-426D1BFC59F9}"/>
              </a:ext>
            </a:extLst>
          </p:cNvPr>
          <p:cNvCxnSpPr>
            <a:cxnSpLocks/>
          </p:cNvCxnSpPr>
          <p:nvPr/>
        </p:nvCxnSpPr>
        <p:spPr>
          <a:xfrm>
            <a:off x="3505735" y="3387053"/>
            <a:ext cx="10494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Google Shape;1487;p40">
            <a:extLst>
              <a:ext uri="{FF2B5EF4-FFF2-40B4-BE49-F238E27FC236}">
                <a16:creationId xmlns:a16="http://schemas.microsoft.com/office/drawing/2014/main" id="{E50EA10A-4023-680F-9413-3A5F6C5E686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682448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418150" y="850261"/>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Rectángulo: esquinas redondeadas 10">
            <a:extLst>
              <a:ext uri="{FF2B5EF4-FFF2-40B4-BE49-F238E27FC236}">
                <a16:creationId xmlns:a16="http://schemas.microsoft.com/office/drawing/2014/main" id="{E614C220-9830-E4B9-A3AB-25DEE8B6C891}"/>
              </a:ext>
            </a:extLst>
          </p:cNvPr>
          <p:cNvSpPr/>
          <p:nvPr/>
        </p:nvSpPr>
        <p:spPr>
          <a:xfrm>
            <a:off x="298507" y="2686791"/>
            <a:ext cx="2862386"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Construcción –&gt; Programa</a:t>
            </a:r>
            <a:endParaRPr lang="es-CO" sz="1050" dirty="0">
              <a:solidFill>
                <a:srgbClr val="C00000"/>
              </a:solidFill>
            </a:endParaRPr>
          </a:p>
        </p:txBody>
      </p:sp>
      <p:pic>
        <p:nvPicPr>
          <p:cNvPr id="6" name="Google Shape;1487;p40">
            <a:extLst>
              <a:ext uri="{FF2B5EF4-FFF2-40B4-BE49-F238E27FC236}">
                <a16:creationId xmlns:a16="http://schemas.microsoft.com/office/drawing/2014/main" id="{71252E25-CAF9-7482-1A6D-DC3871F7B866}"/>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3" name="Imagen 2">
            <a:extLst>
              <a:ext uri="{FF2B5EF4-FFF2-40B4-BE49-F238E27FC236}">
                <a16:creationId xmlns:a16="http://schemas.microsoft.com/office/drawing/2014/main" id="{6AC292D5-16C1-0088-8CBF-0B6C99729B95}"/>
              </a:ext>
            </a:extLst>
          </p:cNvPr>
          <p:cNvPicPr>
            <a:picLocks noChangeAspect="1"/>
          </p:cNvPicPr>
          <p:nvPr/>
        </p:nvPicPr>
        <p:blipFill>
          <a:blip r:embed="rId3"/>
          <a:stretch>
            <a:fillRect/>
          </a:stretch>
        </p:blipFill>
        <p:spPr>
          <a:xfrm>
            <a:off x="4830375" y="388596"/>
            <a:ext cx="2862386" cy="4432898"/>
          </a:xfrm>
          <a:prstGeom prst="rect">
            <a:avLst/>
          </a:prstGeom>
        </p:spPr>
      </p:pic>
    </p:spTree>
    <p:extLst>
      <p:ext uri="{BB962C8B-B14F-4D97-AF65-F5344CB8AC3E}">
        <p14:creationId xmlns:p14="http://schemas.microsoft.com/office/powerpoint/2010/main" val="36653082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984BB-1B12-868E-7104-065C363A940A}"/>
              </a:ext>
            </a:extLst>
          </p:cNvPr>
          <p:cNvSpPr>
            <a:spLocks noGrp="1"/>
          </p:cNvSpPr>
          <p:nvPr>
            <p:ph type="title"/>
          </p:nvPr>
        </p:nvSpPr>
        <p:spPr>
          <a:xfrm>
            <a:off x="3124533" y="1959150"/>
            <a:ext cx="7704000" cy="612600"/>
          </a:xfrm>
        </p:spPr>
        <p:txBody>
          <a:bodyPr/>
          <a:lstStyle/>
          <a:p>
            <a:r>
              <a:rPr lang="es-CO" sz="4800" dirty="0"/>
              <a:t>Talleres</a:t>
            </a:r>
          </a:p>
        </p:txBody>
      </p:sp>
      <p:pic>
        <p:nvPicPr>
          <p:cNvPr id="4" name="Google Shape;1487;p40">
            <a:extLst>
              <a:ext uri="{FF2B5EF4-FFF2-40B4-BE49-F238E27FC236}">
                <a16:creationId xmlns:a16="http://schemas.microsoft.com/office/drawing/2014/main" id="{0F0CE544-6EE5-45D1-B7E9-C9DEF1C2BEDD}"/>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27834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FAB22067-36C7-7137-2171-1E85F426080A}"/>
              </a:ext>
            </a:extLst>
          </p:cNvPr>
          <p:cNvSpPr txBox="1"/>
          <p:nvPr/>
        </p:nvSpPr>
        <p:spPr>
          <a:xfrm>
            <a:off x="2245454" y="1150514"/>
            <a:ext cx="6398704" cy="3693319"/>
          </a:xfrm>
          <a:prstGeom prst="rect">
            <a:avLst/>
          </a:prstGeom>
          <a:noFill/>
        </p:spPr>
        <p:txBody>
          <a:bodyPr wrap="square" rtlCol="0">
            <a:spAutoFit/>
          </a:bodyPr>
          <a:lstStyle/>
          <a:p>
            <a:pPr algn="just"/>
            <a:r>
              <a:rPr lang="es-ES" sz="1800" b="1" dirty="0">
                <a:solidFill>
                  <a:schemeClr val="accent1">
                    <a:lumMod val="50000"/>
                  </a:schemeClr>
                </a:solidFill>
                <a:latin typeface="Ubuntu" panose="020B0504030602030204" pitchFamily="34" charset="0"/>
              </a:rPr>
              <a:t>Dado el nombre y estrato (1,2,3,4,5) de un usuario del servicio de energía eléctrica, calcular lo que pagaría de tarifa básica del servicio de energía eléctrica, que depende del estrato, así</a:t>
            </a:r>
          </a:p>
          <a:p>
            <a:pPr algn="just"/>
            <a:endParaRPr lang="es-ES" sz="1800" b="1" dirty="0">
              <a:solidFill>
                <a:schemeClr val="accent1">
                  <a:lumMod val="50000"/>
                </a:schemeClr>
              </a:solidFill>
              <a:latin typeface="Ubuntu" panose="020B0504030602030204" pitchFamily="34" charset="0"/>
            </a:endParaRPr>
          </a:p>
          <a:p>
            <a:pPr algn="just"/>
            <a:r>
              <a:rPr lang="es-ES" sz="1800" b="1" dirty="0">
                <a:solidFill>
                  <a:schemeClr val="accent1">
                    <a:lumMod val="50000"/>
                  </a:schemeClr>
                </a:solidFill>
                <a:latin typeface="Ubuntu" panose="020B0504030602030204" pitchFamily="34" charset="0"/>
              </a:rPr>
              <a:t>Estrato          Tarifa Básica</a:t>
            </a:r>
          </a:p>
          <a:p>
            <a:pPr algn="just"/>
            <a:r>
              <a:rPr lang="es-ES" sz="1800" b="1" dirty="0">
                <a:solidFill>
                  <a:schemeClr val="accent1">
                    <a:lumMod val="50000"/>
                  </a:schemeClr>
                </a:solidFill>
                <a:latin typeface="Ubuntu" panose="020B0504030602030204" pitchFamily="34" charset="0"/>
              </a:rPr>
              <a:t>      1                    $10.000</a:t>
            </a:r>
          </a:p>
          <a:p>
            <a:pPr algn="just"/>
            <a:r>
              <a:rPr lang="es-ES" sz="1800" b="1" dirty="0">
                <a:solidFill>
                  <a:schemeClr val="accent1">
                    <a:lumMod val="50000"/>
                  </a:schemeClr>
                </a:solidFill>
                <a:latin typeface="Ubuntu" panose="020B0504030602030204" pitchFamily="34" charset="0"/>
              </a:rPr>
              <a:t>      2                    $15.000</a:t>
            </a:r>
          </a:p>
          <a:p>
            <a:pPr algn="just"/>
            <a:r>
              <a:rPr lang="es-ES" sz="1800" b="1" dirty="0">
                <a:solidFill>
                  <a:schemeClr val="accent1">
                    <a:lumMod val="50000"/>
                  </a:schemeClr>
                </a:solidFill>
                <a:latin typeface="Ubuntu" panose="020B0504030602030204" pitchFamily="34" charset="0"/>
              </a:rPr>
              <a:t>      3                    $30.000</a:t>
            </a:r>
          </a:p>
          <a:p>
            <a:pPr algn="just"/>
            <a:r>
              <a:rPr lang="es-ES" sz="1800" b="1" dirty="0">
                <a:solidFill>
                  <a:schemeClr val="accent1">
                    <a:lumMod val="50000"/>
                  </a:schemeClr>
                </a:solidFill>
                <a:latin typeface="Ubuntu" panose="020B0504030602030204" pitchFamily="34" charset="0"/>
              </a:rPr>
              <a:t>      4                    $50.000</a:t>
            </a:r>
          </a:p>
          <a:p>
            <a:pPr algn="just"/>
            <a:r>
              <a:rPr lang="es-ES" sz="1800" b="1" dirty="0">
                <a:solidFill>
                  <a:schemeClr val="accent1">
                    <a:lumMod val="50000"/>
                  </a:schemeClr>
                </a:solidFill>
                <a:latin typeface="Ubuntu" panose="020B0504030602030204" pitchFamily="34" charset="0"/>
              </a:rPr>
              <a:t>      5                    $65.000</a:t>
            </a:r>
          </a:p>
          <a:p>
            <a:pPr algn="just"/>
            <a:r>
              <a:rPr lang="es-ES" sz="1800" b="1" dirty="0">
                <a:solidFill>
                  <a:schemeClr val="accent1">
                    <a:lumMod val="50000"/>
                  </a:schemeClr>
                </a:solidFill>
                <a:latin typeface="Ubuntu" panose="020B0504030602030204" pitchFamily="34" charset="0"/>
              </a:rPr>
              <a:t>Se pide visualizar el nombre y tarifa básica</a:t>
            </a:r>
          </a:p>
          <a:p>
            <a:pPr algn="just"/>
            <a:endParaRPr lang="es-CO" sz="1800" b="1" dirty="0">
              <a:solidFill>
                <a:schemeClr val="accent1">
                  <a:lumMod val="50000"/>
                </a:schemeClr>
              </a:solidFill>
              <a:latin typeface="Ubuntu" panose="020B0504030602030204" pitchFamily="34" charset="0"/>
            </a:endParaRPr>
          </a:p>
        </p:txBody>
      </p:sp>
      <p:pic>
        <p:nvPicPr>
          <p:cNvPr id="13" name="Imagen 12" descr="Imagen que contiene tabla&#10;&#10;Descripción generada automáticamente">
            <a:extLst>
              <a:ext uri="{FF2B5EF4-FFF2-40B4-BE49-F238E27FC236}">
                <a16:creationId xmlns:a16="http://schemas.microsoft.com/office/drawing/2014/main" id="{A66C9244-D653-E250-7C70-D8E20193D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62" y="1747177"/>
            <a:ext cx="1088515" cy="1221802"/>
          </a:xfrm>
          <a:prstGeom prst="rect">
            <a:avLst/>
          </a:prstGeom>
        </p:spPr>
      </p:pic>
      <p:sp>
        <p:nvSpPr>
          <p:cNvPr id="5" name="CuadroTexto 4">
            <a:extLst>
              <a:ext uri="{FF2B5EF4-FFF2-40B4-BE49-F238E27FC236}">
                <a16:creationId xmlns:a16="http://schemas.microsoft.com/office/drawing/2014/main" id="{B6B5F0D2-1CA2-A9AF-4BF0-A0369B1328BB}"/>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6" name="Google Shape;1487;p40">
            <a:extLst>
              <a:ext uri="{FF2B5EF4-FFF2-40B4-BE49-F238E27FC236}">
                <a16:creationId xmlns:a16="http://schemas.microsoft.com/office/drawing/2014/main" id="{D162965E-ED23-D053-75F8-B0386487A986}"/>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523363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2" name="CuadroTexto 11">
            <a:extLst>
              <a:ext uri="{FF2B5EF4-FFF2-40B4-BE49-F238E27FC236}">
                <a16:creationId xmlns:a16="http://schemas.microsoft.com/office/drawing/2014/main" id="{5B3E471F-5C9A-DAD8-4736-F7B164D69487}"/>
              </a:ext>
            </a:extLst>
          </p:cNvPr>
          <p:cNvSpPr txBox="1"/>
          <p:nvPr/>
        </p:nvSpPr>
        <p:spPr>
          <a:xfrm>
            <a:off x="392628" y="1091625"/>
            <a:ext cx="8358745" cy="2760371"/>
          </a:xfrm>
          <a:prstGeom prst="rect">
            <a:avLst/>
          </a:prstGeom>
          <a:noFill/>
        </p:spPr>
        <p:txBody>
          <a:bodyPr wrap="square">
            <a:spAutoFit/>
          </a:bodyPr>
          <a:lstStyle/>
          <a:p>
            <a:pPr algn="ctr">
              <a:lnSpc>
                <a:spcPct val="107000"/>
              </a:lnSpc>
              <a:spcAft>
                <a:spcPts val="600"/>
              </a:spcAft>
            </a:pPr>
            <a:r>
              <a:rPr lang="es-CO"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Situación problema Liquidación servicio de matrícula</a:t>
            </a:r>
            <a:endParaRPr lang="es-CO" sz="105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Se tiene una la información sobre 1 estudiante de una institución de educación para el trabajo, que realizará su proceso de matrícula financiera. La información que se conoce del estudiante es la siguiente: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Código</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Nombre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Programa a académico al cual pertenece, que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Técnico en Sistemas</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Técnico en Desarrollo de videojuegos</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Técnico en Animación Digital</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Indicador de Beca,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Beca por rendimiento académico. Descuento del 50% sobre el valor matricula.</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Beca Cultural – Deportes. Descuento del 40% sobre el valor matrícula</a:t>
            </a:r>
          </a:p>
          <a:p>
            <a:pPr marL="557213" lvl="1" indent="-214313" algn="just">
              <a:lnSpc>
                <a:spcPct val="107000"/>
              </a:lnSpc>
              <a:spcAft>
                <a:spcPts val="600"/>
              </a:spcAft>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Sin Beca.</a:t>
            </a: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También nos suministran el cuadro de valores de matrícula que depende del programa académico que cursa el estudiante, así:</a:t>
            </a:r>
          </a:p>
        </p:txBody>
      </p:sp>
      <p:pic>
        <p:nvPicPr>
          <p:cNvPr id="15" name="Imagen 14">
            <a:extLst>
              <a:ext uri="{FF2B5EF4-FFF2-40B4-BE49-F238E27FC236}">
                <a16:creationId xmlns:a16="http://schemas.microsoft.com/office/drawing/2014/main" id="{3D371FA5-3DCF-F23E-6143-35234A87405F}"/>
              </a:ext>
            </a:extLst>
          </p:cNvPr>
          <p:cNvPicPr>
            <a:picLocks noChangeAspect="1"/>
          </p:cNvPicPr>
          <p:nvPr/>
        </p:nvPicPr>
        <p:blipFill>
          <a:blip r:embed="rId2"/>
          <a:stretch>
            <a:fillRect/>
          </a:stretch>
        </p:blipFill>
        <p:spPr>
          <a:xfrm>
            <a:off x="1931792" y="3851996"/>
            <a:ext cx="4366018" cy="625796"/>
          </a:xfrm>
          <a:prstGeom prst="rect">
            <a:avLst/>
          </a:prstGeom>
        </p:spPr>
      </p:pic>
      <p:sp>
        <p:nvSpPr>
          <p:cNvPr id="16" name="CuadroTexto 15">
            <a:extLst>
              <a:ext uri="{FF2B5EF4-FFF2-40B4-BE49-F238E27FC236}">
                <a16:creationId xmlns:a16="http://schemas.microsoft.com/office/drawing/2014/main" id="{BB5334B3-7567-C353-DCC7-DD68B3E5A8F0}"/>
              </a:ext>
            </a:extLst>
          </p:cNvPr>
          <p:cNvSpPr txBox="1"/>
          <p:nvPr/>
        </p:nvSpPr>
        <p:spPr>
          <a:xfrm>
            <a:off x="1735610" y="4477792"/>
            <a:ext cx="5092217" cy="415498"/>
          </a:xfrm>
          <a:prstGeom prst="rect">
            <a:avLst/>
          </a:prstGeom>
          <a:noFill/>
        </p:spPr>
        <p:txBody>
          <a:bodyPr wrap="square">
            <a:spAutoFit/>
          </a:bodyPr>
          <a:lstStyle/>
          <a:p>
            <a:r>
              <a:rPr lang="es-CO" sz="1050" dirty="0">
                <a:latin typeface="Calibri" panose="020F0502020204030204" pitchFamily="34" charset="0"/>
                <a:ea typeface="Calibri" panose="020F0502020204030204" pitchFamily="34" charset="0"/>
                <a:cs typeface="Times New Roman" panose="02020603050405020304" pitchFamily="18" charset="0"/>
              </a:rPr>
              <a:t>Se pide calcular el valor neto a pagar de matrícula para el estudiante e imprimir el nombre y el valor a pagar por matricula y valor total matriculas</a:t>
            </a:r>
            <a:endParaRPr lang="es-CO" sz="1050" dirty="0"/>
          </a:p>
        </p:txBody>
      </p:sp>
      <p:sp>
        <p:nvSpPr>
          <p:cNvPr id="4" name="CuadroTexto 3">
            <a:extLst>
              <a:ext uri="{FF2B5EF4-FFF2-40B4-BE49-F238E27FC236}">
                <a16:creationId xmlns:a16="http://schemas.microsoft.com/office/drawing/2014/main" id="{DF0CFCD2-E01E-FA1E-09DE-DE25D5DCEB8A}"/>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1B151E35-F7E4-7B30-04F3-48FA4C220F71}"/>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338602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99748AB3-5330-83B4-C32F-BBC3655C213D}"/>
              </a:ext>
            </a:extLst>
          </p:cNvPr>
          <p:cNvSpPr txBox="1"/>
          <p:nvPr/>
        </p:nvSpPr>
        <p:spPr>
          <a:xfrm>
            <a:off x="169198" y="969082"/>
            <a:ext cx="8358745" cy="4086375"/>
          </a:xfrm>
          <a:prstGeom prst="rect">
            <a:avLst/>
          </a:prstGeom>
          <a:noFill/>
        </p:spPr>
        <p:txBody>
          <a:bodyPr wrap="square">
            <a:spAutoFit/>
          </a:bodyPr>
          <a:lstStyle/>
          <a:p>
            <a:pPr algn="ctr">
              <a:lnSpc>
                <a:spcPct val="107000"/>
              </a:lnSpc>
              <a:spcAft>
                <a:spcPts val="600"/>
              </a:spcAft>
            </a:pPr>
            <a:r>
              <a:rPr lang="es-CO"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Situación problema 2: Comisión Vendedores</a:t>
            </a:r>
            <a:endParaRPr lang="es-CO" sz="105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Se tiene una lista de vendedores de una empresa , sobre las ventas realizadas en el mes. La información que se conoce de cada  vendedor es la siguiente: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Cédula de ciudadanía</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Nombre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Tipo de vendedor, que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Puerta a Puerta</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Telemercadeo</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Ejecutivo de ventas</a:t>
            </a:r>
          </a:p>
          <a:p>
            <a:pPr marL="214313"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Valor ventas realizadas en el mes</a:t>
            </a:r>
          </a:p>
          <a:p>
            <a:pPr algn="just">
              <a:lnSpc>
                <a:spcPct val="107000"/>
              </a:lnSpc>
              <a:spcAft>
                <a:spcPts val="600"/>
              </a:spcAft>
            </a:pP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NOTA: La lista termina cuando la cédula de ciudadanía es -1</a:t>
            </a: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También nos suministran el porcentaje de comisión que se le aplica a las ventas realizadas en el mes, para el cálculo de la comisión, de acuerdo al tipo de vendedor así:</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puerta a puerta, el porcentaje de comisión es del 20% sobre el valor de las ventas realizadas en el mes.</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telemercadeo, el porcentaje de comisión es del 15% sobre el valor de las ventas realizadas en el mes.</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ejecutivo de ventas, el porcentaje de comisión es del 25% sobre el valor de las ventas realizadas en el mes.</a:t>
            </a:r>
          </a:p>
          <a:p>
            <a:pPr marL="214313" indent="-214313" algn="just">
              <a:lnSpc>
                <a:spcPct val="107000"/>
              </a:lnSpc>
              <a:spcAft>
                <a:spcPts val="600"/>
              </a:spcAft>
              <a:buFont typeface="Arial" panose="020B0604020202020204" pitchFamily="34" charset="0"/>
              <a:buChar char="•"/>
            </a:pP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marL="214313" indent="-214313" algn="just">
              <a:lnSpc>
                <a:spcPct val="107000"/>
              </a:lnSpc>
              <a:spcAft>
                <a:spcPts val="600"/>
              </a:spcAft>
              <a:buFont typeface="Arial" panose="020B0604020202020204" pitchFamily="34" charset="0"/>
              <a:buChar char="•"/>
            </a:pP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D22DFBBC-956F-7430-EEAF-EE2CB30A0FA5}"/>
              </a:ext>
            </a:extLst>
          </p:cNvPr>
          <p:cNvSpPr txBox="1"/>
          <p:nvPr/>
        </p:nvSpPr>
        <p:spPr>
          <a:xfrm>
            <a:off x="169198" y="4566834"/>
            <a:ext cx="7648380" cy="253916"/>
          </a:xfrm>
          <a:prstGeom prst="rect">
            <a:avLst/>
          </a:prstGeom>
          <a:noFill/>
        </p:spPr>
        <p:txBody>
          <a:bodyPr wrap="square">
            <a:spAutoFit/>
          </a:bodyPr>
          <a:lstStyle/>
          <a:p>
            <a:r>
              <a:rPr lang="es-CO" sz="1050" dirty="0">
                <a:latin typeface="Calibri" panose="020F0502020204030204" pitchFamily="34" charset="0"/>
                <a:ea typeface="Calibri" panose="020F0502020204030204" pitchFamily="34" charset="0"/>
                <a:cs typeface="Times New Roman" panose="02020603050405020304" pitchFamily="18" charset="0"/>
              </a:rPr>
              <a:t>Se pide calcular el valor a pagar por comisión  de cada vendedor, el valor total de la ventas del mes, el valor total a pagar por comisiones</a:t>
            </a:r>
            <a:endParaRPr lang="es-CO" sz="1050" dirty="0"/>
          </a:p>
        </p:txBody>
      </p:sp>
      <p:sp>
        <p:nvSpPr>
          <p:cNvPr id="4" name="CuadroTexto 3">
            <a:extLst>
              <a:ext uri="{FF2B5EF4-FFF2-40B4-BE49-F238E27FC236}">
                <a16:creationId xmlns:a16="http://schemas.microsoft.com/office/drawing/2014/main" id="{C32942BA-71D4-79F7-5EAA-C92B7C7FC0D8}"/>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65AC9EBF-4637-EB0C-4979-A70AFCCFC448}"/>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366810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C73142BC-2469-7090-9418-37530A77CF17}"/>
              </a:ext>
            </a:extLst>
          </p:cNvPr>
          <p:cNvSpPr txBox="1"/>
          <p:nvPr/>
        </p:nvSpPr>
        <p:spPr>
          <a:xfrm>
            <a:off x="187037" y="1257150"/>
            <a:ext cx="9019309" cy="1036759"/>
          </a:xfrm>
          <a:prstGeom prst="rect">
            <a:avLst/>
          </a:prstGeom>
          <a:noFill/>
        </p:spPr>
        <p:txBody>
          <a:bodyPr wrap="square">
            <a:spAutoFit/>
          </a:bodyPr>
          <a:lstStyle/>
          <a:p>
            <a:pPr lvl="0"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La empresa TRASRAPIDO desea liquidar en forma automática la comisión de  N  conductores por el servicio realizado en el mes. Para ello suministra la siguiente información del conductor: </a:t>
            </a:r>
            <a:r>
              <a:rPr lang="es-CO" sz="1050" dirty="0">
                <a:latin typeface="Calibri" panose="020F0502020204030204" pitchFamily="34" charset="0"/>
                <a:ea typeface="Calibri" panose="020F0502020204030204" pitchFamily="34" charset="0"/>
                <a:cs typeface="Times New Roman" panose="02020603050405020304" pitchFamily="18" charset="0"/>
              </a:rPr>
              <a:t> </a:t>
            </a:r>
            <a:r>
              <a:rPr lang="es-CO" sz="1050" dirty="0">
                <a:latin typeface="Calibri" panose="020F0502020204030204" pitchFamily="34" charset="0"/>
                <a:ea typeface="Calibri" panose="020F0502020204030204" pitchFamily="34" charset="0"/>
                <a:cs typeface="Arial" panose="020B0604020202020204" pitchFamily="34" charset="0"/>
              </a:rPr>
              <a:t>Cédula,  Nombre,  Clase conductor: 1: Experto, 2: Novato,  Valor total por concepto de pasajes del mes, Valor total por concepto de encomiendas del mes</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Se pide calcular le pago al conductor, que  depende de un pago por concepto de pasajes más el un pago  por concepto encomiendas, así: </a:t>
            </a: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EC116137-C1F3-80AC-8CF4-12050BCFD55B}"/>
              </a:ext>
            </a:extLst>
          </p:cNvPr>
          <p:cNvPicPr>
            <a:picLocks noChangeAspect="1"/>
          </p:cNvPicPr>
          <p:nvPr/>
        </p:nvPicPr>
        <p:blipFill>
          <a:blip r:embed="rId2"/>
          <a:stretch>
            <a:fillRect/>
          </a:stretch>
        </p:blipFill>
        <p:spPr>
          <a:xfrm>
            <a:off x="1401882" y="2270842"/>
            <a:ext cx="3066209" cy="1779158"/>
          </a:xfrm>
          <a:prstGeom prst="rect">
            <a:avLst/>
          </a:prstGeom>
        </p:spPr>
      </p:pic>
      <p:sp>
        <p:nvSpPr>
          <p:cNvPr id="15" name="Rectángulo: esquinas redondeadas 14">
            <a:extLst>
              <a:ext uri="{FF2B5EF4-FFF2-40B4-BE49-F238E27FC236}">
                <a16:creationId xmlns:a16="http://schemas.microsoft.com/office/drawing/2014/main" id="{D931A5B0-5ED5-ACC1-116E-8D1167689827}"/>
              </a:ext>
            </a:extLst>
          </p:cNvPr>
          <p:cNvSpPr/>
          <p:nvPr/>
        </p:nvSpPr>
        <p:spPr>
          <a:xfrm>
            <a:off x="2764998" y="3443887"/>
            <a:ext cx="1618950" cy="1582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ysClr val="windowText" lastClr="000000"/>
                </a:solidFill>
              </a:rPr>
              <a:t>Encomiendas del mes </a:t>
            </a:r>
            <a:endParaRPr lang="es-CO" sz="1050" dirty="0">
              <a:solidFill>
                <a:sysClr val="windowText" lastClr="000000"/>
              </a:solidFill>
            </a:endParaRPr>
          </a:p>
        </p:txBody>
      </p:sp>
      <p:sp>
        <p:nvSpPr>
          <p:cNvPr id="16" name="CuadroTexto 15">
            <a:extLst>
              <a:ext uri="{FF2B5EF4-FFF2-40B4-BE49-F238E27FC236}">
                <a16:creationId xmlns:a16="http://schemas.microsoft.com/office/drawing/2014/main" id="{FF2C5692-C643-1E99-BC65-DFB698D4CF23}"/>
              </a:ext>
            </a:extLst>
          </p:cNvPr>
          <p:cNvSpPr txBox="1"/>
          <p:nvPr/>
        </p:nvSpPr>
        <p:spPr>
          <a:xfrm>
            <a:off x="62346" y="4050000"/>
            <a:ext cx="9019309" cy="309637"/>
          </a:xfrm>
          <a:prstGeom prst="rect">
            <a:avLst/>
          </a:prstGeom>
          <a:noFill/>
        </p:spPr>
        <p:txBody>
          <a:bodyPr wrap="square">
            <a:spAutoFit/>
          </a:bodyPr>
          <a:lstStyle/>
          <a:p>
            <a:pPr lvl="0"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También se debe calcular el valor total  a pagar (Todos los conductores) y la cantidad de conductores novatos y expertos </a:t>
            </a: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6D328367-4348-A263-B48F-7514D9EF4792}"/>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73C6D2AC-50AF-8782-8493-9FD060C4EDDA}"/>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043843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Acumuladores</a:t>
            </a:r>
          </a:p>
        </p:txBody>
      </p:sp>
      <p:sp>
        <p:nvSpPr>
          <p:cNvPr id="11" name="CuadroTexto 10">
            <a:extLst>
              <a:ext uri="{FF2B5EF4-FFF2-40B4-BE49-F238E27FC236}">
                <a16:creationId xmlns:a16="http://schemas.microsoft.com/office/drawing/2014/main" id="{8830373D-4297-4117-585F-98FC3448B930}"/>
              </a:ext>
            </a:extLst>
          </p:cNvPr>
          <p:cNvSpPr txBox="1"/>
          <p:nvPr/>
        </p:nvSpPr>
        <p:spPr>
          <a:xfrm>
            <a:off x="1014071" y="1201854"/>
            <a:ext cx="7900326" cy="3693319"/>
          </a:xfrm>
          <a:prstGeom prst="rect">
            <a:avLst/>
          </a:prstGeom>
          <a:noFill/>
        </p:spPr>
        <p:txBody>
          <a:bodyPr wrap="square" rtlCol="0">
            <a:spAutoFit/>
          </a:bodyPr>
          <a:lstStyle/>
          <a:p>
            <a:pPr algn="ctr"/>
            <a:r>
              <a:rPr lang="es-ES" sz="1200" b="1" dirty="0">
                <a:solidFill>
                  <a:srgbClr val="C00000"/>
                </a:solidFill>
                <a:latin typeface="Ubuntu" panose="020B0504030602030204" pitchFamily="34" charset="0"/>
              </a:rPr>
              <a:t>Situación problema: Liquidación de Honorarios Docente</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Se tiene la siguiente información de los N docentes de una institución educativa:</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Documento de identidad</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Categoría docente( A,B o C)</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Horas laboradas en el mes</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También suministran el valor  de la hora que la institución paga a los docentes, dependiendo de su categoría, así:</a:t>
            </a:r>
          </a:p>
          <a:p>
            <a:pPr algn="just"/>
            <a:r>
              <a:rPr lang="es-ES" sz="1200" b="1" dirty="0">
                <a:solidFill>
                  <a:schemeClr val="accent1">
                    <a:lumMod val="50000"/>
                  </a:schemeClr>
                </a:solidFill>
                <a:latin typeface="Ubuntu" panose="020B0504030602030204" pitchFamily="34" charset="0"/>
              </a:rPr>
              <a:t>(Categoría – Valor hora): (A - $25.000, B - $35.000, C - $50.000)</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Con base en la información suministrada se pide:</a:t>
            </a:r>
          </a:p>
          <a:p>
            <a:pPr algn="just"/>
            <a:endParaRPr lang="es-ES" sz="1200" b="1" dirty="0">
              <a:solidFill>
                <a:schemeClr val="accent1">
                  <a:lumMod val="50000"/>
                </a:schemeClr>
              </a:solidFill>
              <a:latin typeface="Ubuntu" panose="020B0504030602030204" pitchFamily="34" charset="0"/>
            </a:endParaRP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Valor a pagar por honorarios para cada docente</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Valor total a pagar (Todos los docentes)</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Cantidad de docentes de cada una de las categorías.</a:t>
            </a:r>
          </a:p>
          <a:p>
            <a:pPr algn="just"/>
            <a:endParaRPr lang="es-ES" sz="1200" b="1" dirty="0">
              <a:solidFill>
                <a:schemeClr val="accent1">
                  <a:lumMod val="50000"/>
                </a:schemeClr>
              </a:solidFill>
              <a:latin typeface="Ubuntu" panose="020B0504030602030204" pitchFamily="34" charset="0"/>
            </a:endParaRPr>
          </a:p>
          <a:p>
            <a:pPr algn="just"/>
            <a:endParaRPr lang="es-CO" sz="180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45C49602-3BDB-F71F-39DC-FBBBD82B3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14" y="1900818"/>
            <a:ext cx="695669" cy="780853"/>
          </a:xfrm>
          <a:prstGeom prst="rect">
            <a:avLst/>
          </a:prstGeom>
        </p:spPr>
      </p:pic>
      <p:pic>
        <p:nvPicPr>
          <p:cNvPr id="4" name="Google Shape;1487;p40">
            <a:extLst>
              <a:ext uri="{FF2B5EF4-FFF2-40B4-BE49-F238E27FC236}">
                <a16:creationId xmlns:a16="http://schemas.microsoft.com/office/drawing/2014/main" id="{975A6E29-FA86-91E6-C2D6-31BA00B58F3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55280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Relacionales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7" name="Imagen 6">
            <a:extLst>
              <a:ext uri="{FF2B5EF4-FFF2-40B4-BE49-F238E27FC236}">
                <a16:creationId xmlns:a16="http://schemas.microsoft.com/office/drawing/2014/main" id="{0F926B54-E5EE-2053-264D-536C7F9BE646}"/>
              </a:ext>
            </a:extLst>
          </p:cNvPr>
          <p:cNvPicPr>
            <a:picLocks noChangeAspect="1"/>
          </p:cNvPicPr>
          <p:nvPr/>
        </p:nvPicPr>
        <p:blipFill>
          <a:blip r:embed="rId2"/>
          <a:stretch>
            <a:fillRect/>
          </a:stretch>
        </p:blipFill>
        <p:spPr>
          <a:xfrm>
            <a:off x="2735905" y="1602246"/>
            <a:ext cx="2808624" cy="2291023"/>
          </a:xfrm>
          <a:prstGeom prst="rect">
            <a:avLst/>
          </a:prstGeom>
        </p:spPr>
      </p:pic>
      <p:pic>
        <p:nvPicPr>
          <p:cNvPr id="2" name="Google Shape;1487;p40">
            <a:extLst>
              <a:ext uri="{FF2B5EF4-FFF2-40B4-BE49-F238E27FC236}">
                <a16:creationId xmlns:a16="http://schemas.microsoft.com/office/drawing/2014/main" id="{DAB65BF4-3EF7-A0CE-E1E1-7B12FCA2E643}"/>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065558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447983" y="258074"/>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Taller tipo Reto</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1" name="CuadroTexto 10">
            <a:extLst>
              <a:ext uri="{FF2B5EF4-FFF2-40B4-BE49-F238E27FC236}">
                <a16:creationId xmlns:a16="http://schemas.microsoft.com/office/drawing/2014/main" id="{8830373D-4297-4117-585F-98FC3448B930}"/>
              </a:ext>
            </a:extLst>
          </p:cNvPr>
          <p:cNvSpPr txBox="1"/>
          <p:nvPr/>
        </p:nvSpPr>
        <p:spPr>
          <a:xfrm>
            <a:off x="919529" y="695599"/>
            <a:ext cx="7900326" cy="4278094"/>
          </a:xfrm>
          <a:prstGeom prst="rect">
            <a:avLst/>
          </a:prstGeom>
          <a:noFill/>
        </p:spPr>
        <p:txBody>
          <a:bodyPr wrap="square" rtlCol="0">
            <a:spAutoFit/>
          </a:bodyPr>
          <a:lstStyle/>
          <a:p>
            <a:pPr algn="ctr"/>
            <a:r>
              <a:rPr lang="es-ES" sz="1200" b="1" dirty="0">
                <a:solidFill>
                  <a:srgbClr val="C00000"/>
                </a:solidFill>
                <a:latin typeface="Ubuntu" panose="020B0504030602030204" pitchFamily="34" charset="0"/>
              </a:rPr>
              <a:t>Situación problema: Liquidación comisión vendedores</a:t>
            </a:r>
          </a:p>
          <a:p>
            <a:pPr algn="just"/>
            <a:endParaRPr lang="es-ES" sz="12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Se tiene la siguiente información de los N vendedores de una organización. De cada uno suministran:</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Documento de identidad</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Tipo vendedor (1=Puerta a puerta, 2=Telemercadeo, 3=Ejecutivo de ventas)</a:t>
            </a: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Además, para cada vendedor se   suministra información sobre las M ventas que realiza. De cada venta se conoce: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Nombre del cliente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Código del cliente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Tipo Venta (1=Contado, 2=Crédito)</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de la venta</a:t>
            </a: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También se suministra la tabla para liquidar comisiones, teniendo en cuenta el tipo de vendedor y el tipo de venta:</a:t>
            </a: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Con base en la información suministrada se pide:</a:t>
            </a:r>
          </a:p>
          <a:p>
            <a:pPr algn="just"/>
            <a:endParaRPr lang="es-ES" sz="1000" b="1" dirty="0">
              <a:solidFill>
                <a:schemeClr val="accent1">
                  <a:lumMod val="50000"/>
                </a:schemeClr>
              </a:solidFill>
              <a:latin typeface="Ubuntu" panose="020B0504030602030204" pitchFamily="34" charset="0"/>
            </a:endParaRP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a Pagar a cada vendedor por concepto de comisiones</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total a pagar por comisiones (Todos los vendedore)</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total ventas por cada vendedor.</a:t>
            </a:r>
          </a:p>
          <a:p>
            <a:pPr algn="just"/>
            <a:endParaRPr lang="es-ES" sz="1000" b="1" dirty="0">
              <a:solidFill>
                <a:schemeClr val="accent1">
                  <a:lumMod val="50000"/>
                </a:schemeClr>
              </a:solidFill>
              <a:latin typeface="Ubuntu" panose="020B0504030602030204" pitchFamily="34" charset="0"/>
            </a:endParaRPr>
          </a:p>
          <a:p>
            <a:pPr algn="just"/>
            <a:endParaRPr lang="es-CO" sz="180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45C49602-3BDB-F71F-39DC-FBBBD82B3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14" y="1900818"/>
            <a:ext cx="695669" cy="780853"/>
          </a:xfrm>
          <a:prstGeom prst="rect">
            <a:avLst/>
          </a:prstGeom>
        </p:spPr>
      </p:pic>
      <p:pic>
        <p:nvPicPr>
          <p:cNvPr id="4" name="Google Shape;1487;p40">
            <a:extLst>
              <a:ext uri="{FF2B5EF4-FFF2-40B4-BE49-F238E27FC236}">
                <a16:creationId xmlns:a16="http://schemas.microsoft.com/office/drawing/2014/main" id="{975A6E29-FA86-91E6-C2D6-31BA00B58F3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pic>
        <p:nvPicPr>
          <p:cNvPr id="6" name="Imagen 5">
            <a:extLst>
              <a:ext uri="{FF2B5EF4-FFF2-40B4-BE49-F238E27FC236}">
                <a16:creationId xmlns:a16="http://schemas.microsoft.com/office/drawing/2014/main" id="{E27885AF-B36D-874D-950B-58A6A126B8BE}"/>
              </a:ext>
            </a:extLst>
          </p:cNvPr>
          <p:cNvPicPr>
            <a:picLocks noChangeAspect="1"/>
          </p:cNvPicPr>
          <p:nvPr/>
        </p:nvPicPr>
        <p:blipFill>
          <a:blip r:embed="rId4"/>
          <a:stretch>
            <a:fillRect/>
          </a:stretch>
        </p:blipFill>
        <p:spPr>
          <a:xfrm>
            <a:off x="4204599" y="3047115"/>
            <a:ext cx="2172756" cy="768958"/>
          </a:xfrm>
          <a:prstGeom prst="rect">
            <a:avLst/>
          </a:prstGeom>
        </p:spPr>
      </p:pic>
    </p:spTree>
    <p:extLst>
      <p:ext uri="{BB962C8B-B14F-4D97-AF65-F5344CB8AC3E}">
        <p14:creationId xmlns:p14="http://schemas.microsoft.com/office/powerpoint/2010/main" val="3172786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extLst>
      <p:ext uri="{BB962C8B-B14F-4D97-AF65-F5344CB8AC3E}">
        <p14:creationId xmlns:p14="http://schemas.microsoft.com/office/powerpoint/2010/main" val="271120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Lógicos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18" name="Imagen 17">
            <a:extLst>
              <a:ext uri="{FF2B5EF4-FFF2-40B4-BE49-F238E27FC236}">
                <a16:creationId xmlns:a16="http://schemas.microsoft.com/office/drawing/2014/main" id="{6F1AD6CA-2208-F521-AFC6-D642AA4B821D}"/>
              </a:ext>
            </a:extLst>
          </p:cNvPr>
          <p:cNvPicPr>
            <a:picLocks noChangeAspect="1"/>
          </p:cNvPicPr>
          <p:nvPr/>
        </p:nvPicPr>
        <p:blipFill>
          <a:blip r:embed="rId2"/>
          <a:stretch>
            <a:fillRect/>
          </a:stretch>
        </p:blipFill>
        <p:spPr>
          <a:xfrm>
            <a:off x="1027834" y="1330873"/>
            <a:ext cx="1921937" cy="364382"/>
          </a:xfrm>
          <a:prstGeom prst="rect">
            <a:avLst/>
          </a:prstGeom>
        </p:spPr>
      </p:pic>
      <p:pic>
        <p:nvPicPr>
          <p:cNvPr id="19" name="Imagen 18">
            <a:extLst>
              <a:ext uri="{FF2B5EF4-FFF2-40B4-BE49-F238E27FC236}">
                <a16:creationId xmlns:a16="http://schemas.microsoft.com/office/drawing/2014/main" id="{1E016BFA-D1C9-C936-8106-C3B695930EF8}"/>
              </a:ext>
            </a:extLst>
          </p:cNvPr>
          <p:cNvPicPr>
            <a:picLocks noChangeAspect="1"/>
          </p:cNvPicPr>
          <p:nvPr/>
        </p:nvPicPr>
        <p:blipFill>
          <a:blip r:embed="rId3"/>
          <a:stretch>
            <a:fillRect/>
          </a:stretch>
        </p:blipFill>
        <p:spPr>
          <a:xfrm>
            <a:off x="907661" y="3083864"/>
            <a:ext cx="1614713" cy="364382"/>
          </a:xfrm>
          <a:prstGeom prst="rect">
            <a:avLst/>
          </a:prstGeom>
        </p:spPr>
      </p:pic>
      <p:pic>
        <p:nvPicPr>
          <p:cNvPr id="20" name="Imagen 19">
            <a:extLst>
              <a:ext uri="{FF2B5EF4-FFF2-40B4-BE49-F238E27FC236}">
                <a16:creationId xmlns:a16="http://schemas.microsoft.com/office/drawing/2014/main" id="{9431815C-4E47-A12D-77F9-F4FC28369572}"/>
              </a:ext>
            </a:extLst>
          </p:cNvPr>
          <p:cNvPicPr>
            <a:picLocks noChangeAspect="1"/>
          </p:cNvPicPr>
          <p:nvPr/>
        </p:nvPicPr>
        <p:blipFill>
          <a:blip r:embed="rId4"/>
          <a:stretch>
            <a:fillRect/>
          </a:stretch>
        </p:blipFill>
        <p:spPr>
          <a:xfrm>
            <a:off x="929575" y="4567924"/>
            <a:ext cx="1793332" cy="357237"/>
          </a:xfrm>
          <a:prstGeom prst="rect">
            <a:avLst/>
          </a:prstGeom>
        </p:spPr>
      </p:pic>
      <p:sp>
        <p:nvSpPr>
          <p:cNvPr id="21" name="Flecha: a la derecha 20">
            <a:extLst>
              <a:ext uri="{FF2B5EF4-FFF2-40B4-BE49-F238E27FC236}">
                <a16:creationId xmlns:a16="http://schemas.microsoft.com/office/drawing/2014/main" id="{0ADCBC13-6B64-B337-3A6B-359BA92AD49C}"/>
              </a:ext>
            </a:extLst>
          </p:cNvPr>
          <p:cNvSpPr/>
          <p:nvPr/>
        </p:nvSpPr>
        <p:spPr>
          <a:xfrm>
            <a:off x="3022394" y="1374564"/>
            <a:ext cx="582090"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pic>
        <p:nvPicPr>
          <p:cNvPr id="22" name="Imagen 21">
            <a:extLst>
              <a:ext uri="{FF2B5EF4-FFF2-40B4-BE49-F238E27FC236}">
                <a16:creationId xmlns:a16="http://schemas.microsoft.com/office/drawing/2014/main" id="{49CD2F21-DB0B-DF8A-5FCA-028158DC965E}"/>
              </a:ext>
            </a:extLst>
          </p:cNvPr>
          <p:cNvPicPr>
            <a:picLocks noChangeAspect="1"/>
          </p:cNvPicPr>
          <p:nvPr/>
        </p:nvPicPr>
        <p:blipFill>
          <a:blip r:embed="rId5"/>
          <a:stretch>
            <a:fillRect/>
          </a:stretch>
        </p:blipFill>
        <p:spPr>
          <a:xfrm>
            <a:off x="3891718" y="833579"/>
            <a:ext cx="2592104" cy="1800504"/>
          </a:xfrm>
          <a:prstGeom prst="rect">
            <a:avLst/>
          </a:prstGeom>
        </p:spPr>
      </p:pic>
      <p:pic>
        <p:nvPicPr>
          <p:cNvPr id="23" name="Imagen 22">
            <a:extLst>
              <a:ext uri="{FF2B5EF4-FFF2-40B4-BE49-F238E27FC236}">
                <a16:creationId xmlns:a16="http://schemas.microsoft.com/office/drawing/2014/main" id="{4CB17E8E-1059-48B7-D20C-E316D9A481E2}"/>
              </a:ext>
            </a:extLst>
          </p:cNvPr>
          <p:cNvPicPr>
            <a:picLocks noChangeAspect="1"/>
          </p:cNvPicPr>
          <p:nvPr/>
        </p:nvPicPr>
        <p:blipFill>
          <a:blip r:embed="rId6"/>
          <a:stretch>
            <a:fillRect/>
          </a:stretch>
        </p:blipFill>
        <p:spPr>
          <a:xfrm>
            <a:off x="3423712" y="2866877"/>
            <a:ext cx="3528116" cy="1766672"/>
          </a:xfrm>
          <a:prstGeom prst="rect">
            <a:avLst/>
          </a:prstGeom>
        </p:spPr>
      </p:pic>
      <p:sp>
        <p:nvSpPr>
          <p:cNvPr id="24" name="Flecha: a la derecha 23">
            <a:extLst>
              <a:ext uri="{FF2B5EF4-FFF2-40B4-BE49-F238E27FC236}">
                <a16:creationId xmlns:a16="http://schemas.microsoft.com/office/drawing/2014/main" id="{CBC30ADE-5292-3323-4BAA-A780B6E9ED13}"/>
              </a:ext>
            </a:extLst>
          </p:cNvPr>
          <p:cNvSpPr/>
          <p:nvPr/>
        </p:nvSpPr>
        <p:spPr>
          <a:xfrm>
            <a:off x="2722907" y="3128478"/>
            <a:ext cx="598973" cy="244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pic>
        <p:nvPicPr>
          <p:cNvPr id="2" name="Google Shape;1487;p40">
            <a:extLst>
              <a:ext uri="{FF2B5EF4-FFF2-40B4-BE49-F238E27FC236}">
                <a16:creationId xmlns:a16="http://schemas.microsoft.com/office/drawing/2014/main" id="{E1E41C4C-20F5-2435-3604-7C43F1EB969A}"/>
              </a:ext>
            </a:extLst>
          </p:cNvPr>
          <p:cNvPicPr preferRelativeResize="0"/>
          <p:nvPr/>
        </p:nvPicPr>
        <p:blipFill>
          <a:blip r:embed="rId7">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91080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Operadores Lógicos</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7" name="Imagen 6">
            <a:extLst>
              <a:ext uri="{FF2B5EF4-FFF2-40B4-BE49-F238E27FC236}">
                <a16:creationId xmlns:a16="http://schemas.microsoft.com/office/drawing/2014/main" id="{AD5E8DC7-BB5C-941A-CBCE-DE447677CF6D}"/>
              </a:ext>
            </a:extLst>
          </p:cNvPr>
          <p:cNvPicPr>
            <a:picLocks noChangeAspect="1"/>
          </p:cNvPicPr>
          <p:nvPr/>
        </p:nvPicPr>
        <p:blipFill>
          <a:blip r:embed="rId2"/>
          <a:stretch>
            <a:fillRect/>
          </a:stretch>
        </p:blipFill>
        <p:spPr>
          <a:xfrm>
            <a:off x="2735905" y="1049878"/>
            <a:ext cx="2264885" cy="3200847"/>
          </a:xfrm>
          <a:prstGeom prst="rect">
            <a:avLst/>
          </a:prstGeom>
        </p:spPr>
      </p:pic>
      <p:pic>
        <p:nvPicPr>
          <p:cNvPr id="2" name="Google Shape;1487;p40">
            <a:extLst>
              <a:ext uri="{FF2B5EF4-FFF2-40B4-BE49-F238E27FC236}">
                <a16:creationId xmlns:a16="http://schemas.microsoft.com/office/drawing/2014/main" id="{A9047EAE-FE73-82F3-A496-38A20F41EB2D}"/>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51110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Condicional - Conceptualización</a:t>
            </a:r>
          </a:p>
        </p:txBody>
      </p:sp>
      <p:sp>
        <p:nvSpPr>
          <p:cNvPr id="11" name="CuadroTexto 10">
            <a:extLst>
              <a:ext uri="{FF2B5EF4-FFF2-40B4-BE49-F238E27FC236}">
                <a16:creationId xmlns:a16="http://schemas.microsoft.com/office/drawing/2014/main" id="{EED99E85-E637-B737-F29D-147482219160}"/>
              </a:ext>
            </a:extLst>
          </p:cNvPr>
          <p:cNvSpPr txBox="1"/>
          <p:nvPr/>
        </p:nvSpPr>
        <p:spPr>
          <a:xfrm>
            <a:off x="1014071" y="1104702"/>
            <a:ext cx="7367154" cy="415498"/>
          </a:xfrm>
          <a:prstGeom prst="rect">
            <a:avLst/>
          </a:prstGeom>
          <a:noFill/>
        </p:spPr>
        <p:txBody>
          <a:bodyPr wrap="square">
            <a:spAutoFit/>
          </a:bodyPr>
          <a:lstStyle/>
          <a:p>
            <a:pPr algn="just"/>
            <a:r>
              <a:rPr lang="es-ES" sz="1050" dirty="0">
                <a:solidFill>
                  <a:srgbClr val="494949"/>
                </a:solidFill>
                <a:latin typeface="Oxygen" panose="020B0604020202020204" pitchFamily="2" charset="0"/>
              </a:rPr>
              <a:t>Deseas ir hacia el trabajo, normalmente lo haces en bus que se tarda 45 minutos. pero te levantaste un poco tarde y solo faltan 15 minutos para el ingreso a la oficina, tienes entonces dos caminos:</a:t>
            </a:r>
            <a:endParaRPr lang="es-CO" sz="1050" dirty="0"/>
          </a:p>
        </p:txBody>
      </p:sp>
      <p:sp>
        <p:nvSpPr>
          <p:cNvPr id="12" name="CuadroTexto 11">
            <a:extLst>
              <a:ext uri="{FF2B5EF4-FFF2-40B4-BE49-F238E27FC236}">
                <a16:creationId xmlns:a16="http://schemas.microsoft.com/office/drawing/2014/main" id="{8D487F44-536A-AE27-468E-F3377B864BBD}"/>
              </a:ext>
            </a:extLst>
          </p:cNvPr>
          <p:cNvSpPr txBox="1"/>
          <p:nvPr/>
        </p:nvSpPr>
        <p:spPr>
          <a:xfrm>
            <a:off x="1014071" y="1844368"/>
            <a:ext cx="7367154" cy="1869743"/>
          </a:xfrm>
          <a:prstGeom prst="rect">
            <a:avLst/>
          </a:prstGeom>
          <a:noFill/>
        </p:spPr>
        <p:txBody>
          <a:bodyPr wrap="square">
            <a:spAutoFit/>
          </a:bodyPr>
          <a:lstStyle/>
          <a:p>
            <a:pPr algn="l"/>
            <a:r>
              <a:rPr lang="es-ES" sz="1050" dirty="0">
                <a:solidFill>
                  <a:srgbClr val="494949"/>
                </a:solidFill>
                <a:latin typeface="Oxygen" panose="02000503000000000000" pitchFamily="2" charset="0"/>
              </a:rPr>
              <a:t>Opción 1: Ir en bus y llegar tarde.</a:t>
            </a:r>
          </a:p>
          <a:p>
            <a:pPr algn="l"/>
            <a:r>
              <a:rPr lang="es-ES" sz="1050" dirty="0">
                <a:solidFill>
                  <a:srgbClr val="494949"/>
                </a:solidFill>
                <a:latin typeface="Oxygen" panose="02000503000000000000" pitchFamily="2" charset="0"/>
              </a:rPr>
              <a:t>Opción 2: Ir en taxi y llegar a tiempo.</a:t>
            </a:r>
          </a:p>
          <a:p>
            <a:pPr algn="l"/>
            <a:endParaRPr lang="es-ES" sz="1050" dirty="0">
              <a:solidFill>
                <a:srgbClr val="494949"/>
              </a:solidFill>
              <a:latin typeface="Oxygen" panose="02000503000000000000" pitchFamily="2" charset="0"/>
            </a:endParaRPr>
          </a:p>
          <a:p>
            <a:pPr algn="l"/>
            <a:r>
              <a:rPr lang="es-ES" sz="1050" dirty="0">
                <a:solidFill>
                  <a:srgbClr val="494949"/>
                </a:solidFill>
                <a:latin typeface="Oxygen" panose="02000503000000000000" pitchFamily="2" charset="0"/>
              </a:rPr>
              <a:t>En vista que no puedes faltar a las normas de tu empresa decides tomar la opción de viajar en taxi y no usar el bus, ¿vez como las condiciones entran en todas los aspectos de nuestra vida cotidiana?, ahora veamos como se vería nuestro condicional en </a:t>
            </a:r>
            <a:r>
              <a:rPr lang="es-ES" sz="1050" b="1" dirty="0">
                <a:solidFill>
                  <a:srgbClr val="494949"/>
                </a:solidFill>
                <a:latin typeface="Oxygen" panose="02000503000000000000" pitchFamily="2" charset="0"/>
              </a:rPr>
              <a:t>Pseudo-Código:</a:t>
            </a:r>
            <a:endParaRPr lang="es-ES" sz="1050" dirty="0">
              <a:solidFill>
                <a:srgbClr val="494949"/>
              </a:solidFill>
              <a:latin typeface="Oxygen" panose="02000503000000000000" pitchFamily="2" charset="0"/>
            </a:endParaRPr>
          </a:p>
          <a:p>
            <a:pPr algn="l"/>
            <a:r>
              <a:rPr lang="es-ES" sz="1050" b="1" dirty="0">
                <a:solidFill>
                  <a:srgbClr val="494949"/>
                </a:solidFill>
                <a:latin typeface="Oxygen" panose="02000503000000000000" pitchFamily="2" charset="0"/>
              </a:rPr>
              <a:t>si</a:t>
            </a:r>
            <a:r>
              <a:rPr lang="es-ES" sz="1050" dirty="0">
                <a:solidFill>
                  <a:srgbClr val="494949"/>
                </a:solidFill>
                <a:latin typeface="Oxygen" panose="02000503000000000000" pitchFamily="2" charset="0"/>
              </a:rPr>
              <a:t> (tiempo &gt;=45)</a:t>
            </a:r>
            <a:br>
              <a:rPr lang="es-ES" sz="1050" dirty="0">
                <a:solidFill>
                  <a:srgbClr val="494949"/>
                </a:solidFill>
                <a:latin typeface="Oxygen" panose="02000503000000000000" pitchFamily="2" charset="0"/>
              </a:rPr>
            </a:br>
            <a:r>
              <a:rPr lang="es-ES" sz="1050" b="1" dirty="0">
                <a:solidFill>
                  <a:srgbClr val="494949"/>
                </a:solidFill>
                <a:latin typeface="Oxygen" panose="02000503000000000000" pitchFamily="2" charset="0"/>
              </a:rPr>
              <a:t>Escribir</a:t>
            </a:r>
            <a:r>
              <a:rPr lang="es-ES" sz="1050" dirty="0">
                <a:solidFill>
                  <a:srgbClr val="494949"/>
                </a:solidFill>
                <a:latin typeface="Oxygen" panose="02000503000000000000" pitchFamily="2" charset="0"/>
              </a:rPr>
              <a:t> «Tomar el bus»</a:t>
            </a:r>
            <a:br>
              <a:rPr lang="es-ES" sz="1050" dirty="0">
                <a:solidFill>
                  <a:srgbClr val="494949"/>
                </a:solidFill>
                <a:latin typeface="Oxygen" panose="02000503000000000000" pitchFamily="2" charset="0"/>
              </a:rPr>
            </a:br>
            <a:r>
              <a:rPr lang="es-ES" sz="1050" b="1" dirty="0">
                <a:solidFill>
                  <a:srgbClr val="494949"/>
                </a:solidFill>
                <a:latin typeface="Oxygen" panose="02000503000000000000" pitchFamily="2" charset="0"/>
              </a:rPr>
              <a:t>sino</a:t>
            </a:r>
            <a:br>
              <a:rPr lang="es-ES" sz="1050" dirty="0">
                <a:solidFill>
                  <a:srgbClr val="494949"/>
                </a:solidFill>
                <a:latin typeface="Oxygen" panose="02000503000000000000" pitchFamily="2" charset="0"/>
              </a:rPr>
            </a:br>
            <a:r>
              <a:rPr lang="es-ES" sz="1050" b="1" dirty="0">
                <a:solidFill>
                  <a:srgbClr val="494949"/>
                </a:solidFill>
                <a:latin typeface="Oxygen" panose="02000503000000000000" pitchFamily="2" charset="0"/>
              </a:rPr>
              <a:t>Escribir</a:t>
            </a:r>
            <a:r>
              <a:rPr lang="es-ES" sz="1050" dirty="0">
                <a:solidFill>
                  <a:srgbClr val="494949"/>
                </a:solidFill>
                <a:latin typeface="Oxygen" panose="02000503000000000000" pitchFamily="2" charset="0"/>
              </a:rPr>
              <a:t> «Tomar un Taxi»</a:t>
            </a:r>
            <a:br>
              <a:rPr lang="es-ES" sz="1050" dirty="0">
                <a:solidFill>
                  <a:srgbClr val="494949"/>
                </a:solidFill>
                <a:latin typeface="Oxygen" panose="02000503000000000000" pitchFamily="2" charset="0"/>
              </a:rPr>
            </a:br>
            <a:r>
              <a:rPr lang="es-ES" sz="1050" b="1" dirty="0">
                <a:solidFill>
                  <a:srgbClr val="494949"/>
                </a:solidFill>
                <a:latin typeface="Oxygen" panose="02000503000000000000" pitchFamily="2" charset="0"/>
              </a:rPr>
              <a:t>Fin-si</a:t>
            </a:r>
            <a:endParaRPr lang="es-ES" sz="1050" dirty="0">
              <a:solidFill>
                <a:srgbClr val="494949"/>
              </a:solidFill>
              <a:latin typeface="Oxygen" panose="02000503000000000000" pitchFamily="2" charset="0"/>
            </a:endParaRPr>
          </a:p>
        </p:txBody>
      </p:sp>
      <p:pic>
        <p:nvPicPr>
          <p:cNvPr id="2" name="Google Shape;1487;p40">
            <a:extLst>
              <a:ext uri="{FF2B5EF4-FFF2-40B4-BE49-F238E27FC236}">
                <a16:creationId xmlns:a16="http://schemas.microsoft.com/office/drawing/2014/main" id="{9C1C441A-9A13-05EA-C1C2-149167E76CF9}"/>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339639336"/>
      </p:ext>
    </p:extLst>
  </p:cSld>
  <p:clrMapOvr>
    <a:masterClrMapping/>
  </p:clrMapOvr>
</p:sld>
</file>

<file path=ppt/theme/theme1.xml><?xml version="1.0" encoding="utf-8"?>
<a:theme xmlns:a="http://schemas.openxmlformats.org/drawingml/2006/main" name="International Day of Human Space Flight! by Slidesgo">
  <a:themeElements>
    <a:clrScheme name="Simple Light">
      <a:dk1>
        <a:srgbClr val="FFFFFF"/>
      </a:dk1>
      <a:lt1>
        <a:srgbClr val="E8E5C3"/>
      </a:lt1>
      <a:dk2>
        <a:srgbClr val="BD1717"/>
      </a:dk2>
      <a:lt2>
        <a:srgbClr val="232347"/>
      </a:lt2>
      <a:accent1>
        <a:srgbClr val="FFFFFF"/>
      </a:accent1>
      <a:accent2>
        <a:srgbClr val="D1CEA6"/>
      </a:accent2>
      <a:accent3>
        <a:srgbClr val="BD1717"/>
      </a:accent3>
      <a:accent4>
        <a:srgbClr val="1A1A36"/>
      </a:accent4>
      <a:accent5>
        <a:srgbClr val="FFFFFF"/>
      </a:accent5>
      <a:accent6>
        <a:srgbClr val="E8E5C3"/>
      </a:accent6>
      <a:hlink>
        <a:srgbClr val="232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2128</TotalTime>
  <Words>2912</Words>
  <Application>Microsoft Office PowerPoint</Application>
  <PresentationFormat>Presentación en pantalla (16:9)</PresentationFormat>
  <Paragraphs>451</Paragraphs>
  <Slides>61</Slides>
  <Notes>3</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61</vt:i4>
      </vt:variant>
    </vt:vector>
  </HeadingPairs>
  <TitlesOfParts>
    <vt:vector size="74" baseType="lpstr">
      <vt:lpstr>Pathway Gothic One</vt:lpstr>
      <vt:lpstr>Calibri</vt:lpstr>
      <vt:lpstr>Symbol</vt:lpstr>
      <vt:lpstr>Arial</vt:lpstr>
      <vt:lpstr>Tahoma</vt:lpstr>
      <vt:lpstr>Open Sans</vt:lpstr>
      <vt:lpstr>Arial Black</vt:lpstr>
      <vt:lpstr>Palanquin Dark</vt:lpstr>
      <vt:lpstr>Montserrat</vt:lpstr>
      <vt:lpstr>Ubuntu</vt:lpstr>
      <vt:lpstr>Courier New</vt:lpstr>
      <vt:lpstr>Oxygen</vt:lpstr>
      <vt:lpstr>International Day of Human Space Flight! by Slidesgo</vt:lpstr>
      <vt:lpstr>Programa académico CAMPUS</vt:lpstr>
      <vt:lpstr>Agenda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Talleres</vt:lpstr>
      <vt:lpstr>Presentación de PowerPoint</vt:lpstr>
      <vt:lpstr>Presentación de PowerPoint</vt:lpstr>
      <vt:lpstr>Presentación de PowerPoint</vt:lpstr>
      <vt:lpstr>Presentación de PowerPoint</vt:lpstr>
      <vt:lpstr>Presentación de PowerPoint</vt:lpstr>
      <vt:lpstr>Presentación de PowerPoint</vt:lpstr>
      <vt:lpstr>Programa académico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académico CAMPUS</dc:title>
  <dc:creator>Campus</dc:creator>
  <cp:lastModifiedBy>Carlos Rueda</cp:lastModifiedBy>
  <cp:revision>157</cp:revision>
  <dcterms:modified xsi:type="dcterms:W3CDTF">2023-06-23T03:16:12Z</dcterms:modified>
</cp:coreProperties>
</file>