
<file path=[Content_Types].xml><?xml version="1.0" encoding="utf-8"?>
<Types xmlns="http://schemas.openxmlformats.org/package/2006/content-types">
  <Default Extension="fntdata" ContentType="application/x-fontdata"/>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321" r:id="rId3"/>
    <p:sldId id="260" r:id="rId4"/>
    <p:sldId id="323" r:id="rId5"/>
    <p:sldId id="324" r:id="rId6"/>
    <p:sldId id="326" r:id="rId7"/>
    <p:sldId id="325" r:id="rId8"/>
    <p:sldId id="327" r:id="rId9"/>
    <p:sldId id="328" r:id="rId10"/>
    <p:sldId id="329" r:id="rId11"/>
    <p:sldId id="330" r:id="rId12"/>
    <p:sldId id="332"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alanquin Dark" panose="020B0604020202020204" charset="0"/>
      <p:regular r:id="rId27"/>
      <p:bold r:id="rId28"/>
    </p:embeddedFont>
    <p:embeddedFont>
      <p:font typeface="Pathway Gothic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68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7360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157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001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2" name="Google Shape;19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92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16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304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38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1800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134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3"/>
        <p:cNvGrpSpPr/>
        <p:nvPr/>
      </p:nvGrpSpPr>
      <p:grpSpPr>
        <a:xfrm>
          <a:off x="0" y="0"/>
          <a:ext cx="0" cy="0"/>
          <a:chOff x="0" y="0"/>
          <a:chExt cx="0" cy="0"/>
        </a:xfrm>
      </p:grpSpPr>
      <p:grpSp>
        <p:nvGrpSpPr>
          <p:cNvPr id="54" name="Google Shape;54;p3"/>
          <p:cNvGrpSpPr/>
          <p:nvPr/>
        </p:nvGrpSpPr>
        <p:grpSpPr>
          <a:xfrm>
            <a:off x="194785" y="225225"/>
            <a:ext cx="8754430" cy="4693051"/>
            <a:chOff x="195325" y="220874"/>
            <a:chExt cx="8754430" cy="4693051"/>
          </a:xfrm>
        </p:grpSpPr>
        <p:sp>
          <p:nvSpPr>
            <p:cNvPr id="55" name="Google Shape;55;p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rot="10800000">
            <a:off x="358788" y="419151"/>
            <a:ext cx="8426425" cy="4305199"/>
            <a:chOff x="297351" y="378360"/>
            <a:chExt cx="8426425" cy="4305199"/>
          </a:xfrm>
        </p:grpSpPr>
        <p:sp>
          <p:nvSpPr>
            <p:cNvPr id="58" name="Google Shape;58;p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3"/>
          <p:cNvGrpSpPr/>
          <p:nvPr/>
        </p:nvGrpSpPr>
        <p:grpSpPr>
          <a:xfrm>
            <a:off x="0" y="0"/>
            <a:ext cx="9144000" cy="5143600"/>
            <a:chOff x="0" y="0"/>
            <a:chExt cx="9144000" cy="5143600"/>
          </a:xfrm>
        </p:grpSpPr>
        <p:grpSp>
          <p:nvGrpSpPr>
            <p:cNvPr id="71" name="Google Shape;71;p3"/>
            <p:cNvGrpSpPr/>
            <p:nvPr/>
          </p:nvGrpSpPr>
          <p:grpSpPr>
            <a:xfrm>
              <a:off x="0" y="0"/>
              <a:ext cx="9144000" cy="5143600"/>
              <a:chOff x="0" y="0"/>
              <a:chExt cx="9144000" cy="5143600"/>
            </a:xfrm>
          </p:grpSpPr>
          <p:sp>
            <p:nvSpPr>
              <p:cNvPr id="72" name="Google Shape;72;p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3"/>
              <p:cNvGrpSpPr/>
              <p:nvPr/>
            </p:nvGrpSpPr>
            <p:grpSpPr>
              <a:xfrm>
                <a:off x="0" y="4650"/>
                <a:ext cx="9144000" cy="5134200"/>
                <a:chOff x="0" y="2363"/>
                <a:chExt cx="9144000" cy="5134200"/>
              </a:xfrm>
            </p:grpSpPr>
            <p:sp>
              <p:nvSpPr>
                <p:cNvPr id="75" name="Google Shape;75;p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 name="Google Shape;77;p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3"/>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79" name="Google Shape;79;p3"/>
          <p:cNvSpPr txBox="1">
            <a:spLocks noGrp="1"/>
          </p:cNvSpPr>
          <p:nvPr>
            <p:ph type="subTitle" idx="1"/>
          </p:nvPr>
        </p:nvSpPr>
        <p:spPr>
          <a:xfrm>
            <a:off x="722375"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0" name="Google Shape;80;p3"/>
          <p:cNvSpPr txBox="1">
            <a:spLocks noGrp="1"/>
          </p:cNvSpPr>
          <p:nvPr>
            <p:ph type="subTitle" idx="2"/>
          </p:nvPr>
        </p:nvSpPr>
        <p:spPr>
          <a:xfrm>
            <a:off x="722375"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1" name="Google Shape;81;p3"/>
          <p:cNvSpPr txBox="1">
            <a:spLocks noGrp="1"/>
          </p:cNvSpPr>
          <p:nvPr>
            <p:ph type="subTitle" idx="3"/>
          </p:nvPr>
        </p:nvSpPr>
        <p:spPr>
          <a:xfrm>
            <a:off x="3450247"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2" name="Google Shape;82;p3"/>
          <p:cNvSpPr txBox="1">
            <a:spLocks noGrp="1"/>
          </p:cNvSpPr>
          <p:nvPr>
            <p:ph type="subTitle" idx="4"/>
          </p:nvPr>
        </p:nvSpPr>
        <p:spPr>
          <a:xfrm>
            <a:off x="3450246"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83" name="Google Shape;83;p3"/>
          <p:cNvSpPr txBox="1">
            <a:spLocks noGrp="1"/>
          </p:cNvSpPr>
          <p:nvPr>
            <p:ph type="subTitle" idx="5"/>
          </p:nvPr>
        </p:nvSpPr>
        <p:spPr>
          <a:xfrm>
            <a:off x="6181473" y="3077900"/>
            <a:ext cx="2244900" cy="83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1pPr>
            <a:lvl2pPr lvl="1"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2pPr>
            <a:lvl3pPr lvl="2"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3pPr>
            <a:lvl4pPr lvl="3"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4pPr>
            <a:lvl5pPr lvl="4"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5pPr>
            <a:lvl6pPr lvl="5"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6pPr>
            <a:lvl7pPr lvl="6"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7pPr>
            <a:lvl8pPr lvl="7"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8pPr>
            <a:lvl9pPr lvl="8" algn="l">
              <a:lnSpc>
                <a:spcPct val="100000"/>
              </a:lnSpc>
              <a:spcBef>
                <a:spcPts val="0"/>
              </a:spcBef>
              <a:spcAft>
                <a:spcPts val="0"/>
              </a:spcAft>
              <a:buSzPts val="1600"/>
              <a:buNone/>
              <a:defRPr sz="2400" b="1">
                <a:solidFill>
                  <a:schemeClr val="accent3"/>
                </a:solidFill>
                <a:latin typeface="Pathway Gothic One"/>
                <a:ea typeface="Pathway Gothic One"/>
                <a:cs typeface="Pathway Gothic One"/>
                <a:sym typeface="Pathway Gothic One"/>
              </a:defRPr>
            </a:lvl9pPr>
          </a:lstStyle>
          <a:p>
            <a:endParaRPr/>
          </a:p>
        </p:txBody>
      </p:sp>
      <p:sp>
        <p:nvSpPr>
          <p:cNvPr id="84" name="Google Shape;84;p3"/>
          <p:cNvSpPr txBox="1">
            <a:spLocks noGrp="1"/>
          </p:cNvSpPr>
          <p:nvPr>
            <p:ph type="subTitle" idx="6"/>
          </p:nvPr>
        </p:nvSpPr>
        <p:spPr>
          <a:xfrm>
            <a:off x="6181472" y="3906550"/>
            <a:ext cx="22449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9"/>
        <p:cNvGrpSpPr/>
        <p:nvPr/>
      </p:nvGrpSpPr>
      <p:grpSpPr>
        <a:xfrm>
          <a:off x="0" y="0"/>
          <a:ext cx="0" cy="0"/>
          <a:chOff x="0" y="0"/>
          <a:chExt cx="0" cy="0"/>
        </a:xfrm>
      </p:grpSpPr>
      <p:grpSp>
        <p:nvGrpSpPr>
          <p:cNvPr id="430" name="Google Shape;430;p12"/>
          <p:cNvGrpSpPr/>
          <p:nvPr/>
        </p:nvGrpSpPr>
        <p:grpSpPr>
          <a:xfrm>
            <a:off x="0" y="0"/>
            <a:ext cx="9144000" cy="5143600"/>
            <a:chOff x="0" y="0"/>
            <a:chExt cx="9144000" cy="5143600"/>
          </a:xfrm>
        </p:grpSpPr>
        <p:grpSp>
          <p:nvGrpSpPr>
            <p:cNvPr id="431" name="Google Shape;431;p12"/>
            <p:cNvGrpSpPr/>
            <p:nvPr/>
          </p:nvGrpSpPr>
          <p:grpSpPr>
            <a:xfrm>
              <a:off x="0" y="0"/>
              <a:ext cx="9144000" cy="5143600"/>
              <a:chOff x="0" y="0"/>
              <a:chExt cx="9144000" cy="5143600"/>
            </a:xfrm>
          </p:grpSpPr>
          <p:sp>
            <p:nvSpPr>
              <p:cNvPr id="432" name="Google Shape;432;p1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12"/>
              <p:cNvGrpSpPr/>
              <p:nvPr/>
            </p:nvGrpSpPr>
            <p:grpSpPr>
              <a:xfrm>
                <a:off x="0" y="4650"/>
                <a:ext cx="9144000" cy="5134200"/>
                <a:chOff x="0" y="2363"/>
                <a:chExt cx="9144000" cy="5134200"/>
              </a:xfrm>
            </p:grpSpPr>
            <p:sp>
              <p:nvSpPr>
                <p:cNvPr id="435" name="Google Shape;435;p1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7" name="Google Shape;437;p1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12"/>
          <p:cNvGrpSpPr/>
          <p:nvPr/>
        </p:nvGrpSpPr>
        <p:grpSpPr>
          <a:xfrm flipH="1">
            <a:off x="194915" y="204525"/>
            <a:ext cx="8754160" cy="4734450"/>
            <a:chOff x="194935" y="204525"/>
            <a:chExt cx="8754160" cy="4734450"/>
          </a:xfrm>
        </p:grpSpPr>
        <p:sp>
          <p:nvSpPr>
            <p:cNvPr id="439" name="Google Shape;439;p12"/>
            <p:cNvSpPr/>
            <p:nvPr/>
          </p:nvSpPr>
          <p:spPr>
            <a:xfrm>
              <a:off x="7259245" y="204525"/>
              <a:ext cx="1689850" cy="2492025"/>
            </a:xfrm>
            <a:custGeom>
              <a:avLst/>
              <a:gdLst/>
              <a:ahLst/>
              <a:cxnLst/>
              <a:rect l="l" t="t" r="r" b="b"/>
              <a:pathLst>
                <a:path w="67594" h="99681" extrusionOk="0">
                  <a:moveTo>
                    <a:pt x="14165" y="0"/>
                  </a:moveTo>
                  <a:cubicBezTo>
                    <a:pt x="11875" y="2154"/>
                    <a:pt x="1652" y="9242"/>
                    <a:pt x="425" y="12924"/>
                  </a:cubicBezTo>
                  <a:cubicBezTo>
                    <a:pt x="-802" y="16606"/>
                    <a:pt x="426" y="20167"/>
                    <a:pt x="6805" y="22094"/>
                  </a:cubicBezTo>
                  <a:cubicBezTo>
                    <a:pt x="13185" y="24021"/>
                    <a:pt x="34582" y="19303"/>
                    <a:pt x="38702" y="24486"/>
                  </a:cubicBezTo>
                  <a:cubicBezTo>
                    <a:pt x="42822" y="29669"/>
                    <a:pt x="28335" y="46682"/>
                    <a:pt x="31525" y="53194"/>
                  </a:cubicBezTo>
                  <a:cubicBezTo>
                    <a:pt x="34715" y="59707"/>
                    <a:pt x="51830" y="55813"/>
                    <a:pt x="57841" y="63561"/>
                  </a:cubicBezTo>
                  <a:cubicBezTo>
                    <a:pt x="63853" y="71309"/>
                    <a:pt x="65969" y="93661"/>
                    <a:pt x="67594" y="99681"/>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2"/>
            <p:cNvSpPr/>
            <p:nvPr/>
          </p:nvSpPr>
          <p:spPr>
            <a:xfrm>
              <a:off x="194935" y="2446950"/>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2"/>
          <p:cNvGrpSpPr/>
          <p:nvPr/>
        </p:nvGrpSpPr>
        <p:grpSpPr>
          <a:xfrm>
            <a:off x="689645" y="487849"/>
            <a:ext cx="7764709" cy="4167802"/>
            <a:chOff x="731400" y="469009"/>
            <a:chExt cx="7764709" cy="4167802"/>
          </a:xfrm>
        </p:grpSpPr>
        <p:sp>
          <p:nvSpPr>
            <p:cNvPr id="442" name="Google Shape;442;p12"/>
            <p:cNvSpPr/>
            <p:nvPr/>
          </p:nvSpPr>
          <p:spPr>
            <a:xfrm rot="10800000">
              <a:off x="3829493" y="42081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2"/>
            <p:cNvSpPr/>
            <p:nvPr/>
          </p:nvSpPr>
          <p:spPr>
            <a:xfrm rot="5400000">
              <a:off x="2736190" y="7335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2"/>
            <p:cNvSpPr/>
            <p:nvPr/>
          </p:nvSpPr>
          <p:spPr>
            <a:xfrm rot="10800000">
              <a:off x="1054183" y="3234909"/>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rot="10800000">
              <a:off x="5921144" y="4380310"/>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2"/>
            <p:cNvSpPr/>
            <p:nvPr/>
          </p:nvSpPr>
          <p:spPr>
            <a:xfrm rot="10800000">
              <a:off x="5562735" y="746810"/>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2"/>
            <p:cNvSpPr/>
            <p:nvPr/>
          </p:nvSpPr>
          <p:spPr>
            <a:xfrm rot="10800000">
              <a:off x="7834942" y="35883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2"/>
            <p:cNvSpPr/>
            <p:nvPr/>
          </p:nvSpPr>
          <p:spPr>
            <a:xfrm rot="10800000">
              <a:off x="4882770" y="61234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2"/>
            <p:cNvSpPr/>
            <p:nvPr/>
          </p:nvSpPr>
          <p:spPr>
            <a:xfrm rot="10800000">
              <a:off x="843740" y="28165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2"/>
            <p:cNvSpPr/>
            <p:nvPr/>
          </p:nvSpPr>
          <p:spPr>
            <a:xfrm rot="10800000">
              <a:off x="6374211" y="469009"/>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2"/>
            <p:cNvSpPr/>
            <p:nvPr/>
          </p:nvSpPr>
          <p:spPr>
            <a:xfrm rot="10800000">
              <a:off x="4295669" y="42201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2"/>
            <p:cNvSpPr/>
            <p:nvPr/>
          </p:nvSpPr>
          <p:spPr>
            <a:xfrm rot="10800000">
              <a:off x="4783329" y="1033922"/>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2"/>
            <p:cNvSpPr/>
            <p:nvPr/>
          </p:nvSpPr>
          <p:spPr>
            <a:xfrm rot="10800000">
              <a:off x="800476" y="38318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rot="10800000">
              <a:off x="1294326" y="16317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rot="5400000">
              <a:off x="2048503" y="4014748"/>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rot="5400000">
              <a:off x="1456812" y="4301233"/>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rot="5400000">
              <a:off x="1880738" y="4422524"/>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2"/>
            <p:cNvSpPr/>
            <p:nvPr/>
          </p:nvSpPr>
          <p:spPr>
            <a:xfrm rot="5400000">
              <a:off x="8439886" y="9751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2"/>
            <p:cNvSpPr/>
            <p:nvPr/>
          </p:nvSpPr>
          <p:spPr>
            <a:xfrm rot="5400000">
              <a:off x="8333071" y="145517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5" name="Google Shape;465;p12"/>
          <p:cNvSpPr txBox="1">
            <a:spLocks noGrp="1"/>
          </p:cNvSpPr>
          <p:nvPr>
            <p:ph type="subTitle" idx="1"/>
          </p:nvPr>
        </p:nvSpPr>
        <p:spPr>
          <a:xfrm>
            <a:off x="1337175" y="2578725"/>
            <a:ext cx="2609100" cy="120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466" name="Google Shape;466;p12"/>
          <p:cNvSpPr txBox="1">
            <a:spLocks noGrp="1"/>
          </p:cNvSpPr>
          <p:nvPr>
            <p:ph type="title"/>
          </p:nvPr>
        </p:nvSpPr>
        <p:spPr>
          <a:xfrm>
            <a:off x="1337175" y="1372200"/>
            <a:ext cx="2609100" cy="120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6" r:id="rId5"/>
    <p:sldLayoutId id="2147483677"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Pensamiento Sistémico</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64740" y="2544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Componentes</a:t>
            </a:r>
            <a:endParaRPr dirty="0"/>
          </a:p>
        </p:txBody>
      </p:sp>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521236" y="1234922"/>
            <a:ext cx="882373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dirty="0">
                <a:solidFill>
                  <a:schemeClr val="lt2"/>
                </a:solidFill>
                <a:latin typeface="Calibri" panose="020F0502020204030204" pitchFamily="34" charset="0"/>
                <a:ea typeface="Open Sans"/>
                <a:cs typeface="Open Sans"/>
              </a:rPr>
              <a:t>Los sistemas presentan tres componentes fundamentales que determinan su funcionamiento. </a:t>
            </a:r>
          </a:p>
          <a:p>
            <a:pPr marL="0" marR="0" lvl="0" indent="0" algn="l" defTabSz="914400" rtl="0" eaLnBrk="0" fontAlgn="base" latinLnBrk="0" hangingPunct="0">
              <a:lnSpc>
                <a:spcPct val="100000"/>
              </a:lnSpc>
              <a:spcBef>
                <a:spcPct val="0"/>
              </a:spcBef>
              <a:spcAft>
                <a:spcPct val="0"/>
              </a:spcAft>
              <a:buClrTx/>
              <a:buSzTx/>
              <a:buFontTx/>
              <a:buNone/>
              <a:tabLst/>
            </a:pPr>
            <a:r>
              <a:rPr lang="es-ES" dirty="0">
                <a:solidFill>
                  <a:schemeClr val="lt2"/>
                </a:solidFill>
                <a:latin typeface="Calibri" panose="020F0502020204030204" pitchFamily="34" charset="0"/>
                <a:ea typeface="Open Sans"/>
                <a:cs typeface="Open Sans"/>
              </a:rPr>
              <a:t>Son ellos la </a:t>
            </a:r>
            <a:r>
              <a:rPr lang="es-ES" b="1" dirty="0">
                <a:solidFill>
                  <a:srgbClr val="C00000"/>
                </a:solidFill>
                <a:latin typeface="Calibri" panose="020F0502020204030204" pitchFamily="34" charset="0"/>
                <a:ea typeface="Open Sans"/>
                <a:cs typeface="Open Sans"/>
              </a:rPr>
              <a:t>ENTRADA</a:t>
            </a:r>
            <a:r>
              <a:rPr lang="es-ES" dirty="0">
                <a:solidFill>
                  <a:schemeClr val="lt2"/>
                </a:solidFill>
                <a:latin typeface="Calibri" panose="020F0502020204030204" pitchFamily="34" charset="0"/>
                <a:ea typeface="Open Sans"/>
                <a:cs typeface="Open Sans"/>
              </a:rPr>
              <a:t>, el </a:t>
            </a:r>
            <a:r>
              <a:rPr lang="es-ES" b="1" dirty="0">
                <a:solidFill>
                  <a:srgbClr val="C00000"/>
                </a:solidFill>
                <a:latin typeface="Calibri" panose="020F0502020204030204" pitchFamily="34" charset="0"/>
                <a:ea typeface="Open Sans"/>
                <a:cs typeface="Open Sans"/>
              </a:rPr>
              <a:t>PROCESO</a:t>
            </a:r>
            <a:r>
              <a:rPr lang="es-ES" dirty="0">
                <a:solidFill>
                  <a:schemeClr val="lt2"/>
                </a:solidFill>
                <a:latin typeface="Calibri" panose="020F0502020204030204" pitchFamily="34" charset="0"/>
                <a:ea typeface="Open Sans"/>
                <a:cs typeface="Open Sans"/>
              </a:rPr>
              <a:t> y la </a:t>
            </a:r>
            <a:r>
              <a:rPr lang="es-ES" b="1" dirty="0">
                <a:solidFill>
                  <a:srgbClr val="C00000"/>
                </a:solidFill>
                <a:latin typeface="Calibri" panose="020F0502020204030204" pitchFamily="34" charset="0"/>
                <a:ea typeface="Open Sans"/>
                <a:cs typeface="Open Sans"/>
              </a:rPr>
              <a:t>SALIDA</a:t>
            </a:r>
            <a:r>
              <a:rPr lang="es-ES" dirty="0">
                <a:solidFill>
                  <a:schemeClr val="lt2"/>
                </a:solidFill>
                <a:latin typeface="Calibri" panose="020F0502020204030204" pitchFamily="34" charset="0"/>
                <a:ea typeface="Open Sans"/>
                <a:cs typeface="Open Sans"/>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dirty="0">
                <a:solidFill>
                  <a:schemeClr val="lt2"/>
                </a:solidFill>
                <a:latin typeface="Calibri" panose="020F0502020204030204" pitchFamily="34" charset="0"/>
                <a:ea typeface="Open Sans"/>
                <a:cs typeface="Open Sans"/>
              </a:rPr>
              <a:t>La </a:t>
            </a:r>
            <a:r>
              <a:rPr lang="es-ES" dirty="0">
                <a:solidFill>
                  <a:schemeClr val="lt2"/>
                </a:solidFill>
                <a:effectLst>
                  <a:outerShdw blurRad="38100" dist="38100" dir="2700000" algn="tl">
                    <a:srgbClr val="000000">
                      <a:alpha val="43137"/>
                    </a:srgbClr>
                  </a:outerShdw>
                </a:effectLst>
                <a:latin typeface="Calibri" panose="020F0502020204030204" pitchFamily="34" charset="0"/>
                <a:ea typeface="Open Sans"/>
                <a:cs typeface="Open Sans"/>
              </a:rPr>
              <a:t>Entrada</a:t>
            </a:r>
            <a:r>
              <a:rPr lang="es-ES" dirty="0">
                <a:solidFill>
                  <a:schemeClr val="lt2"/>
                </a:solidFill>
                <a:latin typeface="Calibri" panose="020F0502020204030204" pitchFamily="34" charset="0"/>
                <a:ea typeface="Open Sans"/>
                <a:cs typeface="Open Sans"/>
              </a:rPr>
              <a:t> es todo aquello que permite que el sistema empiece a funcionar.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dirty="0">
                <a:solidFill>
                  <a:schemeClr val="lt2"/>
                </a:solidFill>
                <a:latin typeface="Calibri" panose="020F0502020204030204" pitchFamily="34" charset="0"/>
                <a:ea typeface="Open Sans"/>
                <a:cs typeface="Open Sans"/>
              </a:rPr>
              <a:t>El </a:t>
            </a:r>
            <a:r>
              <a:rPr lang="es-ES" dirty="0">
                <a:solidFill>
                  <a:schemeClr val="lt2"/>
                </a:solidFill>
                <a:effectLst>
                  <a:outerShdw blurRad="38100" dist="38100" dir="2700000" algn="tl">
                    <a:srgbClr val="000000">
                      <a:alpha val="43137"/>
                    </a:srgbClr>
                  </a:outerShdw>
                </a:effectLst>
                <a:latin typeface="Calibri" panose="020F0502020204030204" pitchFamily="34" charset="0"/>
                <a:ea typeface="Open Sans"/>
                <a:cs typeface="Open Sans"/>
              </a:rPr>
              <a:t>Proceso</a:t>
            </a:r>
            <a:r>
              <a:rPr lang="es-ES" dirty="0">
                <a:solidFill>
                  <a:schemeClr val="lt2"/>
                </a:solidFill>
                <a:latin typeface="Calibri" panose="020F0502020204030204" pitchFamily="34" charset="0"/>
                <a:ea typeface="Open Sans"/>
                <a:cs typeface="Open Sans"/>
              </a:rPr>
              <a:t> son las acciones que permiten la interacción de los elementos del sistema, sinergia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 dirty="0">
                <a:solidFill>
                  <a:schemeClr val="lt2"/>
                </a:solidFill>
                <a:latin typeface="Calibri" panose="020F0502020204030204" pitchFamily="34" charset="0"/>
                <a:ea typeface="Open Sans"/>
                <a:cs typeface="Open Sans"/>
              </a:rPr>
              <a:t>La </a:t>
            </a:r>
            <a:r>
              <a:rPr lang="es-ES" dirty="0">
                <a:solidFill>
                  <a:schemeClr val="lt2"/>
                </a:solidFill>
                <a:effectLst>
                  <a:outerShdw blurRad="38100" dist="38100" dir="2700000" algn="tl">
                    <a:srgbClr val="000000">
                      <a:alpha val="43137"/>
                    </a:srgbClr>
                  </a:outerShdw>
                </a:effectLst>
                <a:latin typeface="Calibri" panose="020F0502020204030204" pitchFamily="34" charset="0"/>
                <a:ea typeface="Open Sans"/>
                <a:cs typeface="Open Sans"/>
              </a:rPr>
              <a:t>Salida</a:t>
            </a:r>
            <a:r>
              <a:rPr lang="es-ES" dirty="0">
                <a:solidFill>
                  <a:schemeClr val="lt2"/>
                </a:solidFill>
                <a:latin typeface="Calibri" panose="020F0502020204030204" pitchFamily="34" charset="0"/>
                <a:ea typeface="Open Sans"/>
                <a:cs typeface="Open Sans"/>
              </a:rPr>
              <a:t> es el resultado que produce el sistema al cumplir su objetivo. </a:t>
            </a:r>
          </a:p>
          <a:p>
            <a:pPr marR="0" lvl="0" algn="l" defTabSz="914400" rtl="0" eaLnBrk="0" fontAlgn="base" latinLnBrk="0" hangingPunct="0">
              <a:lnSpc>
                <a:spcPct val="100000"/>
              </a:lnSpc>
              <a:spcBef>
                <a:spcPct val="0"/>
              </a:spcBef>
              <a:spcAft>
                <a:spcPct val="0"/>
              </a:spcAft>
              <a:buClrTx/>
              <a:buSzTx/>
              <a:tabLst/>
            </a:pPr>
            <a:endParaRPr lang="es-ES" dirty="0">
              <a:solidFill>
                <a:schemeClr val="lt2"/>
              </a:solidFill>
              <a:latin typeface="Calibri" panose="020F0502020204030204" pitchFamily="34" charset="0"/>
              <a:ea typeface="Open Sans"/>
              <a:cs typeface="Open Sans"/>
            </a:endParaRPr>
          </a:p>
          <a:p>
            <a:pPr marR="0" lvl="0" algn="l" defTabSz="914400" rtl="0" eaLnBrk="0" fontAlgn="base" latinLnBrk="0" hangingPunct="0">
              <a:lnSpc>
                <a:spcPct val="100000"/>
              </a:lnSpc>
              <a:spcBef>
                <a:spcPct val="0"/>
              </a:spcBef>
              <a:spcAft>
                <a:spcPct val="0"/>
              </a:spcAft>
              <a:buClrTx/>
              <a:buSzTx/>
              <a:tabLst/>
            </a:pPr>
            <a:r>
              <a:rPr lang="es-ES" dirty="0">
                <a:solidFill>
                  <a:schemeClr val="lt2"/>
                </a:solidFill>
                <a:latin typeface="Calibri" panose="020F0502020204030204" pitchFamily="34" charset="0"/>
                <a:ea typeface="Open Sans"/>
                <a:cs typeface="Open Sans"/>
              </a:rPr>
              <a:t>Además, los sistemas también poseen </a:t>
            </a:r>
            <a:r>
              <a:rPr lang="es-ES" b="1" dirty="0">
                <a:solidFill>
                  <a:srgbClr val="C00000"/>
                </a:solidFill>
                <a:latin typeface="Calibri" panose="020F0502020204030204" pitchFamily="34" charset="0"/>
                <a:ea typeface="Open Sans"/>
                <a:cs typeface="Open Sans"/>
              </a:rPr>
              <a:t> Retroalimentación </a:t>
            </a:r>
            <a:r>
              <a:rPr lang="es-ES" dirty="0">
                <a:solidFill>
                  <a:schemeClr val="lt2"/>
                </a:solidFill>
                <a:latin typeface="Calibri" panose="020F0502020204030204" pitchFamily="34" charset="0"/>
                <a:ea typeface="Open Sans"/>
                <a:cs typeface="Open Sans"/>
              </a:rPr>
              <a:t>que permite su mejoramiento continuo.</a:t>
            </a:r>
            <a:endParaRPr lang="es-CO" altLang="es-CO" dirty="0">
              <a:solidFill>
                <a:schemeClr val="lt2"/>
              </a:solidFill>
              <a:latin typeface="Calibri" panose="020F0502020204030204" pitchFamily="34" charset="0"/>
              <a:ea typeface="Open Sans"/>
              <a:cs typeface="Open Sans"/>
              <a:sym typeface="Open Sans"/>
            </a:endParaRPr>
          </a:p>
        </p:txBody>
      </p:sp>
      <p:sp>
        <p:nvSpPr>
          <p:cNvPr id="4" name="Rectangle 8">
            <a:extLst>
              <a:ext uri="{FF2B5EF4-FFF2-40B4-BE49-F238E27FC236}">
                <a16:creationId xmlns:a16="http://schemas.microsoft.com/office/drawing/2014/main" id="{6CDBD9A1-F36B-7E0D-0FF0-7C647319F4DE}"/>
              </a:ext>
            </a:extLst>
          </p:cNvPr>
          <p:cNvSpPr>
            <a:spLocks noChangeArrowheads="1"/>
          </p:cNvSpPr>
          <p:nvPr/>
        </p:nvSpPr>
        <p:spPr bwMode="auto">
          <a:xfrm>
            <a:off x="1854725" y="3668619"/>
            <a:ext cx="1266825" cy="333375"/>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ENTRADA</a:t>
            </a: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EDF5C4F3-0908-6DC6-33D5-C1F134A271E9}"/>
              </a:ext>
            </a:extLst>
          </p:cNvPr>
          <p:cNvSpPr>
            <a:spLocks noChangeArrowheads="1"/>
          </p:cNvSpPr>
          <p:nvPr/>
        </p:nvSpPr>
        <p:spPr bwMode="auto">
          <a:xfrm>
            <a:off x="3778775" y="3668619"/>
            <a:ext cx="1266825" cy="333375"/>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PROCESO</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4AF38C67-92AD-FF69-6D24-135C37CA4FA0}"/>
              </a:ext>
            </a:extLst>
          </p:cNvPr>
          <p:cNvSpPr>
            <a:spLocks noChangeArrowheads="1"/>
          </p:cNvSpPr>
          <p:nvPr/>
        </p:nvSpPr>
        <p:spPr bwMode="auto">
          <a:xfrm>
            <a:off x="5721875" y="3668619"/>
            <a:ext cx="1266825" cy="333375"/>
          </a:xfrm>
          <a:prstGeom prst="rect">
            <a:avLst/>
          </a:prstGeom>
          <a:solidFill>
            <a:schemeClr val="accent3">
              <a:lumMod val="5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SALIDA</a:t>
            </a:r>
            <a:endParaRPr kumimoji="0" lang="es-ES" altLang="es-CO" sz="1800" b="0" i="0" u="none" strike="noStrike" cap="none" normalizeH="0" baseline="0">
              <a:ln>
                <a:noFill/>
              </a:ln>
              <a:solidFill>
                <a:schemeClr val="tx1"/>
              </a:solidFill>
              <a:effectLst/>
              <a:latin typeface="Arial" panose="020B0604020202020204" pitchFamily="34" charset="0"/>
            </a:endParaRPr>
          </a:p>
        </p:txBody>
      </p:sp>
      <p:sp>
        <p:nvSpPr>
          <p:cNvPr id="7" name="AutoShape 5">
            <a:extLst>
              <a:ext uri="{FF2B5EF4-FFF2-40B4-BE49-F238E27FC236}">
                <a16:creationId xmlns:a16="http://schemas.microsoft.com/office/drawing/2014/main" id="{E93A8245-1F47-5A32-A4AD-84C777316892}"/>
              </a:ext>
            </a:extLst>
          </p:cNvPr>
          <p:cNvSpPr>
            <a:spLocks noChangeShapeType="1"/>
          </p:cNvSpPr>
          <p:nvPr/>
        </p:nvSpPr>
        <p:spPr bwMode="auto">
          <a:xfrm flipV="1">
            <a:off x="5045600" y="3830544"/>
            <a:ext cx="657225"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4">
            <a:extLst>
              <a:ext uri="{FF2B5EF4-FFF2-40B4-BE49-F238E27FC236}">
                <a16:creationId xmlns:a16="http://schemas.microsoft.com/office/drawing/2014/main" id="{8F3D0775-0CFA-BD56-CA3E-74ADD2B844BA}"/>
              </a:ext>
            </a:extLst>
          </p:cNvPr>
          <p:cNvSpPr>
            <a:spLocks noChangeShapeType="1"/>
          </p:cNvSpPr>
          <p:nvPr/>
        </p:nvSpPr>
        <p:spPr bwMode="auto">
          <a:xfrm flipV="1">
            <a:off x="6274325" y="3420969"/>
            <a:ext cx="0" cy="2476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3">
            <a:extLst>
              <a:ext uri="{FF2B5EF4-FFF2-40B4-BE49-F238E27FC236}">
                <a16:creationId xmlns:a16="http://schemas.microsoft.com/office/drawing/2014/main" id="{4174D4C1-7B19-91C2-B34D-AFF4393FB90E}"/>
              </a:ext>
            </a:extLst>
          </p:cNvPr>
          <p:cNvSpPr>
            <a:spLocks noChangeShapeType="1"/>
          </p:cNvSpPr>
          <p:nvPr/>
        </p:nvSpPr>
        <p:spPr bwMode="auto">
          <a:xfrm>
            <a:off x="2388125" y="3420969"/>
            <a:ext cx="9525" cy="2476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2">
            <a:extLst>
              <a:ext uri="{FF2B5EF4-FFF2-40B4-BE49-F238E27FC236}">
                <a16:creationId xmlns:a16="http://schemas.microsoft.com/office/drawing/2014/main" id="{2D5047C8-3243-8510-0643-97FEA4B8C061}"/>
              </a:ext>
            </a:extLst>
          </p:cNvPr>
          <p:cNvSpPr>
            <a:spLocks noChangeShapeType="1"/>
          </p:cNvSpPr>
          <p:nvPr/>
        </p:nvSpPr>
        <p:spPr bwMode="auto">
          <a:xfrm flipH="1">
            <a:off x="2397650" y="3420969"/>
            <a:ext cx="3886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Cuadro de texto 2">
            <a:extLst>
              <a:ext uri="{FF2B5EF4-FFF2-40B4-BE49-F238E27FC236}">
                <a16:creationId xmlns:a16="http://schemas.microsoft.com/office/drawing/2014/main" id="{268C2287-F62C-D2E9-21EF-9E5AE6750208}"/>
              </a:ext>
            </a:extLst>
          </p:cNvPr>
          <p:cNvSpPr txBox="1">
            <a:spLocks noChangeArrowheads="1"/>
          </p:cNvSpPr>
          <p:nvPr/>
        </p:nvSpPr>
        <p:spPr bwMode="auto">
          <a:xfrm>
            <a:off x="3581924" y="3146343"/>
            <a:ext cx="1660525" cy="246221"/>
          </a:xfrm>
          <a:prstGeom prst="rect">
            <a:avLst/>
          </a:prstGeom>
          <a:noFill/>
          <a:ln>
            <a:noFill/>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000" b="0" i="0" u="none" strike="noStrike" cap="none" normalizeH="0" baseline="0" dirty="0">
                <a:ln>
                  <a:noFill/>
                </a:ln>
                <a:solidFill>
                  <a:schemeClr val="tx2">
                    <a:lumMod val="50000"/>
                  </a:schemeClr>
                </a:solidFill>
                <a:effectLst/>
                <a:latin typeface="Arial" panose="020B0604020202020204" pitchFamily="34" charset="0"/>
                <a:ea typeface="Times New Roman" panose="02020603050405020304" pitchFamily="18" charset="0"/>
                <a:cs typeface="Arial" panose="020B0604020202020204" pitchFamily="34" charset="0"/>
              </a:rPr>
              <a:t>     Retroalimentación</a:t>
            </a:r>
            <a:endParaRPr kumimoji="0" lang="es-ES" altLang="es-CO" sz="1800" b="0" i="0" u="none" strike="noStrike" cap="none" normalizeH="0" baseline="0" dirty="0">
              <a:ln>
                <a:noFill/>
              </a:ln>
              <a:solidFill>
                <a:schemeClr val="tx2">
                  <a:lumMod val="50000"/>
                </a:schemeClr>
              </a:solidFill>
              <a:effectLst/>
              <a:latin typeface="Arial" panose="020B0604020202020204" pitchFamily="34" charset="0"/>
            </a:endParaRPr>
          </a:p>
        </p:txBody>
      </p:sp>
      <p:sp>
        <p:nvSpPr>
          <p:cNvPr id="12" name="Rectangle 9">
            <a:extLst>
              <a:ext uri="{FF2B5EF4-FFF2-40B4-BE49-F238E27FC236}">
                <a16:creationId xmlns:a16="http://schemas.microsoft.com/office/drawing/2014/main" id="{2A180380-F18D-1114-230C-7D3710483950}"/>
              </a:ext>
            </a:extLst>
          </p:cNvPr>
          <p:cNvSpPr>
            <a:spLocks noChangeArrowheads="1"/>
          </p:cNvSpPr>
          <p:nvPr/>
        </p:nvSpPr>
        <p:spPr bwMode="auto">
          <a:xfrm>
            <a:off x="764740" y="24015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5" name="Rectangle 14">
            <a:extLst>
              <a:ext uri="{FF2B5EF4-FFF2-40B4-BE49-F238E27FC236}">
                <a16:creationId xmlns:a16="http://schemas.microsoft.com/office/drawing/2014/main" id="{6ECB50B0-32AF-385E-8A89-969B429D61D5}"/>
              </a:ext>
            </a:extLst>
          </p:cNvPr>
          <p:cNvSpPr>
            <a:spLocks noChangeArrowheads="1"/>
          </p:cNvSpPr>
          <p:nvPr/>
        </p:nvSpPr>
        <p:spPr bwMode="auto">
          <a:xfrm>
            <a:off x="764740" y="28587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6" name="AutoShape 5">
            <a:extLst>
              <a:ext uri="{FF2B5EF4-FFF2-40B4-BE49-F238E27FC236}">
                <a16:creationId xmlns:a16="http://schemas.microsoft.com/office/drawing/2014/main" id="{0C55AE20-9B04-5F74-88A8-4487F83900EC}"/>
              </a:ext>
            </a:extLst>
          </p:cNvPr>
          <p:cNvSpPr>
            <a:spLocks noChangeShapeType="1"/>
          </p:cNvSpPr>
          <p:nvPr/>
        </p:nvSpPr>
        <p:spPr bwMode="auto">
          <a:xfrm flipV="1">
            <a:off x="3140600" y="3840069"/>
            <a:ext cx="657225"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6" name="Google Shape;11899;p87">
            <a:extLst>
              <a:ext uri="{FF2B5EF4-FFF2-40B4-BE49-F238E27FC236}">
                <a16:creationId xmlns:a16="http://schemas.microsoft.com/office/drawing/2014/main" id="{7D5EDE98-6E95-4AB2-0931-BB43EC4FFBF5}"/>
              </a:ext>
            </a:extLst>
          </p:cNvPr>
          <p:cNvSpPr/>
          <p:nvPr/>
        </p:nvSpPr>
        <p:spPr>
          <a:xfrm>
            <a:off x="5137000" y="391262"/>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3440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096426" y="1067291"/>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Rectangle 9">
            <a:extLst>
              <a:ext uri="{FF2B5EF4-FFF2-40B4-BE49-F238E27FC236}">
                <a16:creationId xmlns:a16="http://schemas.microsoft.com/office/drawing/2014/main" id="{2A180380-F18D-1114-230C-7D3710483950}"/>
              </a:ext>
            </a:extLst>
          </p:cNvPr>
          <p:cNvSpPr>
            <a:spLocks noChangeArrowheads="1"/>
          </p:cNvSpPr>
          <p:nvPr/>
        </p:nvSpPr>
        <p:spPr bwMode="auto">
          <a:xfrm>
            <a:off x="764740" y="24015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5" name="Rectangle 14">
            <a:extLst>
              <a:ext uri="{FF2B5EF4-FFF2-40B4-BE49-F238E27FC236}">
                <a16:creationId xmlns:a16="http://schemas.microsoft.com/office/drawing/2014/main" id="{6ECB50B0-32AF-385E-8A89-969B429D61D5}"/>
              </a:ext>
            </a:extLst>
          </p:cNvPr>
          <p:cNvSpPr>
            <a:spLocks noChangeArrowheads="1"/>
          </p:cNvSpPr>
          <p:nvPr/>
        </p:nvSpPr>
        <p:spPr bwMode="auto">
          <a:xfrm>
            <a:off x="764740" y="28587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3" name="Rectangle 2">
            <a:extLst>
              <a:ext uri="{FF2B5EF4-FFF2-40B4-BE49-F238E27FC236}">
                <a16:creationId xmlns:a16="http://schemas.microsoft.com/office/drawing/2014/main" id="{FAE7E6F5-179D-6C92-DA16-3ACBCD011C6C}"/>
              </a:ext>
            </a:extLst>
          </p:cNvPr>
          <p:cNvSpPr>
            <a:spLocks noChangeArrowheads="1"/>
          </p:cNvSpPr>
          <p:nvPr/>
        </p:nvSpPr>
        <p:spPr bwMode="auto">
          <a:xfrm>
            <a:off x="739756" y="31989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0" name="Tabla 19">
            <a:extLst>
              <a:ext uri="{FF2B5EF4-FFF2-40B4-BE49-F238E27FC236}">
                <a16:creationId xmlns:a16="http://schemas.microsoft.com/office/drawing/2014/main" id="{D9E8D1D4-0DB2-CCC0-0155-732D55256CB7}"/>
              </a:ext>
            </a:extLst>
          </p:cNvPr>
          <p:cNvGraphicFramePr>
            <a:graphicFrameLocks noGrp="1"/>
          </p:cNvGraphicFramePr>
          <p:nvPr>
            <p:extLst>
              <p:ext uri="{D42A27DB-BD31-4B8C-83A1-F6EECF244321}">
                <p14:modId xmlns:p14="http://schemas.microsoft.com/office/powerpoint/2010/main" val="3600337334"/>
              </p:ext>
            </p:extLst>
          </p:nvPr>
        </p:nvGraphicFramePr>
        <p:xfrm>
          <a:off x="1558269" y="1297146"/>
          <a:ext cx="6027462" cy="3298368"/>
        </p:xfrm>
        <a:graphic>
          <a:graphicData uri="http://schemas.openxmlformats.org/drawingml/2006/table">
            <a:tbl>
              <a:tblPr firstRow="1" firstCol="1" bandRow="1">
                <a:tableStyleId>{6E8BCD5D-D7CC-41CA-9DC8-B328E5BED2F0}</a:tableStyleId>
              </a:tblPr>
              <a:tblGrid>
                <a:gridCol w="1506550">
                  <a:extLst>
                    <a:ext uri="{9D8B030D-6E8A-4147-A177-3AD203B41FA5}">
                      <a16:colId xmlns:a16="http://schemas.microsoft.com/office/drawing/2014/main" val="1047147077"/>
                    </a:ext>
                  </a:extLst>
                </a:gridCol>
                <a:gridCol w="1605050">
                  <a:extLst>
                    <a:ext uri="{9D8B030D-6E8A-4147-A177-3AD203B41FA5}">
                      <a16:colId xmlns:a16="http://schemas.microsoft.com/office/drawing/2014/main" val="1302163862"/>
                    </a:ext>
                  </a:extLst>
                </a:gridCol>
                <a:gridCol w="1408681">
                  <a:extLst>
                    <a:ext uri="{9D8B030D-6E8A-4147-A177-3AD203B41FA5}">
                      <a16:colId xmlns:a16="http://schemas.microsoft.com/office/drawing/2014/main" val="3511327837"/>
                    </a:ext>
                  </a:extLst>
                </a:gridCol>
                <a:gridCol w="1507181">
                  <a:extLst>
                    <a:ext uri="{9D8B030D-6E8A-4147-A177-3AD203B41FA5}">
                      <a16:colId xmlns:a16="http://schemas.microsoft.com/office/drawing/2014/main" val="1840190355"/>
                    </a:ext>
                  </a:extLst>
                </a:gridCol>
              </a:tblGrid>
              <a:tr h="68298">
                <a:tc>
                  <a:txBody>
                    <a:bodyPr/>
                    <a:lstStyle/>
                    <a:p>
                      <a:pPr algn="ctr">
                        <a:lnSpc>
                          <a:spcPct val="150000"/>
                        </a:lnSpc>
                      </a:pPr>
                      <a:r>
                        <a:rPr lang="es-ES"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ENTRADA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PROCESO</a:t>
                      </a: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SALIDA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extLst>
                  <a:ext uri="{0D108BD9-81ED-4DB2-BD59-A6C34878D82A}">
                    <a16:rowId xmlns:a16="http://schemas.microsoft.com/office/drawing/2014/main" val="2453623616"/>
                  </a:ext>
                </a:extLst>
              </a:tr>
              <a:tr h="881136">
                <a:tc>
                  <a:txBody>
                    <a:bodyPr/>
                    <a:lstStyle/>
                    <a:p>
                      <a:pPr algn="ctr">
                        <a:lnSpc>
                          <a:spcPct val="150000"/>
                        </a:lnSpc>
                      </a:pPr>
                      <a:endParaRPr lang="es-ES" sz="1000" dirty="0">
                        <a:effectLst/>
                      </a:endParaRPr>
                    </a:p>
                    <a:p>
                      <a:pPr algn="ctr">
                        <a:lnSpc>
                          <a:spcPct val="150000"/>
                        </a:lnSpc>
                      </a:pPr>
                      <a:r>
                        <a:rPr lang="es-ES" sz="1000" dirty="0">
                          <a:effectLst/>
                        </a:rPr>
                        <a:t>Digestivo</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50000"/>
                        </a:lnSpc>
                      </a:pPr>
                      <a:r>
                        <a:rPr lang="es-CO" sz="1000" dirty="0">
                          <a:effectLst/>
                          <a:latin typeface="Arial" panose="020B0604020202020204" pitchFamily="34" charset="0"/>
                          <a:ea typeface="Times New Roman" panose="02020603050405020304" pitchFamily="18" charset="0"/>
                          <a:cs typeface="Times New Roman" panose="02020603050405020304" pitchFamily="18" charset="0"/>
                        </a:rPr>
                        <a:t>Alimento</a:t>
                      </a:r>
                    </a:p>
                  </a:txBody>
                  <a:tcPr marL="68193" marR="68193" marT="0" marB="0"/>
                </a:tc>
                <a:tc>
                  <a:txBody>
                    <a:bodyPr/>
                    <a:lstStyle/>
                    <a:p>
                      <a:pPr algn="ctr">
                        <a:lnSpc>
                          <a:spcPct val="150000"/>
                        </a:lnSpc>
                      </a:pPr>
                      <a:endParaRPr lang="es-ES" sz="1000" dirty="0">
                        <a:effectLst/>
                      </a:endParaRPr>
                    </a:p>
                    <a:p>
                      <a:pPr algn="ctr">
                        <a:lnSpc>
                          <a:spcPct val="150000"/>
                        </a:lnSpc>
                      </a:pPr>
                      <a:r>
                        <a:rPr lang="es-ES" sz="1000" dirty="0">
                          <a:effectLst/>
                        </a:rPr>
                        <a:t>Digestión</a:t>
                      </a:r>
                    </a:p>
                  </a:txBody>
                  <a:tcPr marL="68193" marR="68193" marT="0" marB="0"/>
                </a:tc>
                <a:tc>
                  <a:txBody>
                    <a:bodyPr/>
                    <a:lstStyle/>
                    <a:p>
                      <a:pPr algn="ctr">
                        <a:lnSpc>
                          <a:spcPct val="150000"/>
                        </a:lnSpc>
                      </a:pPr>
                      <a:endParaRPr lang="es-ES" sz="1000" dirty="0">
                        <a:effectLst/>
                      </a:endParaRPr>
                    </a:p>
                    <a:p>
                      <a:pPr algn="ctr">
                        <a:lnSpc>
                          <a:spcPct val="150000"/>
                        </a:lnSpc>
                      </a:pPr>
                      <a:r>
                        <a:rPr lang="es-ES" sz="1000" dirty="0">
                          <a:effectLst/>
                        </a:rPr>
                        <a:t>Nutrientes</a:t>
                      </a:r>
                    </a:p>
                    <a:p>
                      <a:pPr algn="ctr">
                        <a:lnSpc>
                          <a:spcPct val="150000"/>
                        </a:lnSpc>
                      </a:pPr>
                      <a:r>
                        <a:rPr lang="es-ES" sz="1000" dirty="0">
                          <a:effectLst/>
                        </a:rPr>
                        <a:t>Desechos</a:t>
                      </a:r>
                    </a:p>
                  </a:txBody>
                  <a:tcPr marL="68193" marR="68193" marT="0" marB="0"/>
                </a:tc>
                <a:extLst>
                  <a:ext uri="{0D108BD9-81ED-4DB2-BD59-A6C34878D82A}">
                    <a16:rowId xmlns:a16="http://schemas.microsoft.com/office/drawing/2014/main" val="4249666200"/>
                  </a:ext>
                </a:extLst>
              </a:tr>
              <a:tr h="1335753">
                <a:tc>
                  <a:txBody>
                    <a:bodyPr/>
                    <a:lstStyle/>
                    <a:p>
                      <a:pPr algn="ctr">
                        <a:lnSpc>
                          <a:spcPct val="150000"/>
                        </a:lnSpc>
                      </a:pPr>
                      <a:endParaRPr lang="es-ES" sz="1000" dirty="0">
                        <a:effectLst/>
                      </a:endParaRPr>
                    </a:p>
                    <a:p>
                      <a:pPr algn="ctr">
                        <a:lnSpc>
                          <a:spcPct val="150000"/>
                        </a:lnSpc>
                      </a:pPr>
                      <a:r>
                        <a:rPr lang="es-ES" sz="1000" dirty="0">
                          <a:effectLst/>
                        </a:rPr>
                        <a:t>Empresa </a:t>
                      </a:r>
                      <a:endParaRPr lang="es-CO" sz="1000" dirty="0">
                        <a:effectLst/>
                      </a:endParaRPr>
                    </a:p>
                    <a:p>
                      <a:pPr algn="ctr">
                        <a:lnSpc>
                          <a:spcPct val="150000"/>
                        </a:lnSpc>
                      </a:pPr>
                      <a:r>
                        <a:rPr lang="es-ES" sz="1000" dirty="0">
                          <a:effectLst/>
                        </a:rPr>
                        <a:t>Ej.; Fábrica de Zapatos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CO" sz="1000" dirty="0">
                        <a:effectLst/>
                      </a:endParaRPr>
                    </a:p>
                    <a:p>
                      <a:pPr algn="ctr">
                        <a:lnSpc>
                          <a:spcPct val="150000"/>
                        </a:lnSpc>
                      </a:pPr>
                      <a:endParaRPr lang="es-CO" sz="1000" dirty="0">
                        <a:effectLst/>
                      </a:endParaRPr>
                    </a:p>
                    <a:p>
                      <a:pPr algn="ctr">
                        <a:lnSpc>
                          <a:spcPct val="150000"/>
                        </a:lnSpc>
                      </a:pPr>
                      <a:r>
                        <a:rPr lang="es-CO" sz="1000" dirty="0">
                          <a:effectLst/>
                        </a:rPr>
                        <a:t>Orden de Pedido</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ES" sz="1000" dirty="0">
                        <a:effectLst/>
                      </a:endParaRPr>
                    </a:p>
                    <a:p>
                      <a:pPr algn="ctr">
                        <a:lnSpc>
                          <a:spcPct val="150000"/>
                        </a:lnSpc>
                      </a:pPr>
                      <a:endParaRPr lang="es-ES" sz="1000" dirty="0">
                        <a:effectLst/>
                      </a:endParaRPr>
                    </a:p>
                    <a:p>
                      <a:pPr algn="ctr">
                        <a:lnSpc>
                          <a:spcPct val="150000"/>
                        </a:lnSpc>
                      </a:pPr>
                      <a:r>
                        <a:rPr lang="es-ES" sz="1000" dirty="0">
                          <a:effectLst/>
                        </a:rPr>
                        <a:t>Producción</a:t>
                      </a:r>
                    </a:p>
                  </a:txBody>
                  <a:tcPr marL="68193" marR="68193" marT="0" marB="0"/>
                </a:tc>
                <a:tc>
                  <a:txBody>
                    <a:bodyPr/>
                    <a:lstStyle/>
                    <a:p>
                      <a:pPr algn="ctr">
                        <a:lnSpc>
                          <a:spcPct val="150000"/>
                        </a:lnSpc>
                      </a:pPr>
                      <a:endParaRPr lang="es-CO" sz="1000" dirty="0">
                        <a:effectLst/>
                      </a:endParaRPr>
                    </a:p>
                    <a:p>
                      <a:pPr algn="ctr">
                        <a:lnSpc>
                          <a:spcPct val="150000"/>
                        </a:lnSpc>
                      </a:pPr>
                      <a:endParaRPr lang="es-CO" sz="1000" dirty="0">
                        <a:effectLst/>
                      </a:endParaRPr>
                    </a:p>
                    <a:p>
                      <a:pPr algn="ctr">
                        <a:lnSpc>
                          <a:spcPct val="150000"/>
                        </a:lnSpc>
                      </a:pPr>
                      <a:r>
                        <a:rPr lang="es-CO" sz="1000" dirty="0">
                          <a:effectLst/>
                        </a:rPr>
                        <a:t>Producto: Zapatos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2581376690"/>
                  </a:ext>
                </a:extLst>
              </a:tr>
              <a:tr h="881136">
                <a:tc>
                  <a:txBody>
                    <a:bodyPr/>
                    <a:lstStyle/>
                    <a:p>
                      <a:pPr algn="ctr">
                        <a:lnSpc>
                          <a:spcPct val="150000"/>
                        </a:lnSpc>
                      </a:pPr>
                      <a:r>
                        <a:rPr lang="es-ES" sz="1000" dirty="0">
                          <a:effectLst/>
                        </a:rPr>
                        <a:t>Ideología Religiosa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endParaRPr lang="es-CO" sz="1000" dirty="0">
                        <a:effectLst/>
                      </a:endParaRPr>
                    </a:p>
                    <a:p>
                      <a:pPr algn="ctr">
                        <a:lnSpc>
                          <a:spcPct val="150000"/>
                        </a:lnSpc>
                      </a:pPr>
                      <a:r>
                        <a:rPr lang="es-CO" sz="1000" dirty="0">
                          <a:effectLst/>
                        </a:rPr>
                        <a:t>Necesidades  existenciales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dirty="0">
                          <a:effectLst/>
                        </a:rPr>
                        <a:t>Cultos</a:t>
                      </a:r>
                    </a:p>
                    <a:p>
                      <a:pPr algn="ctr">
                        <a:lnSpc>
                          <a:spcPct val="150000"/>
                        </a:lnSpc>
                      </a:pPr>
                      <a:r>
                        <a:rPr lang="es-ES" sz="1000" dirty="0">
                          <a:effectLst/>
                        </a:rPr>
                        <a:t>Ceremonias</a:t>
                      </a:r>
                    </a:p>
                    <a:p>
                      <a:pPr algn="ctr">
                        <a:lnSpc>
                          <a:spcPct val="150000"/>
                        </a:lnSpc>
                      </a:pPr>
                      <a:r>
                        <a:rPr lang="es-ES" sz="1000" dirty="0">
                          <a:effectLst/>
                        </a:rPr>
                        <a:t>Sacramentos.</a:t>
                      </a:r>
                    </a:p>
                  </a:txBody>
                  <a:tcPr marL="68193" marR="68193" marT="0" marB="0"/>
                </a:tc>
                <a:tc>
                  <a:txBody>
                    <a:bodyPr/>
                    <a:lstStyle/>
                    <a:p>
                      <a:pPr algn="ctr">
                        <a:lnSpc>
                          <a:spcPct val="150000"/>
                        </a:lnSpc>
                      </a:pPr>
                      <a:r>
                        <a:rPr lang="es-ES" sz="1000" dirty="0">
                          <a:effectLst/>
                        </a:rPr>
                        <a:t>Paz</a:t>
                      </a:r>
                    </a:p>
                    <a:p>
                      <a:pPr algn="ctr">
                        <a:lnSpc>
                          <a:spcPct val="150000"/>
                        </a:lnSpc>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Fe</a:t>
                      </a:r>
                    </a:p>
                    <a:p>
                      <a:pPr algn="ctr">
                        <a:lnSpc>
                          <a:spcPct val="150000"/>
                        </a:lnSpc>
                      </a:pPr>
                      <a:r>
                        <a:rPr lang="es-ES" sz="1000" dirty="0">
                          <a:effectLst/>
                          <a:latin typeface="Arial" panose="020B0604020202020204" pitchFamily="34" charset="0"/>
                          <a:ea typeface="Times New Roman" panose="02020603050405020304" pitchFamily="18" charset="0"/>
                          <a:cs typeface="Times New Roman" panose="02020603050405020304" pitchFamily="18" charset="0"/>
                        </a:rPr>
                        <a:t>Felicidad</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1731286819"/>
                  </a:ext>
                </a:extLst>
              </a:tr>
            </a:tbl>
          </a:graphicData>
        </a:graphic>
      </p:graphicFrame>
      <p:sp>
        <p:nvSpPr>
          <p:cNvPr id="24" name="Google Shape;1974;p54">
            <a:extLst>
              <a:ext uri="{FF2B5EF4-FFF2-40B4-BE49-F238E27FC236}">
                <a16:creationId xmlns:a16="http://schemas.microsoft.com/office/drawing/2014/main" id="{962EF388-B945-850C-518F-1FBA43D17B53}"/>
              </a:ext>
            </a:extLst>
          </p:cNvPr>
          <p:cNvSpPr txBox="1">
            <a:spLocks noGrp="1"/>
          </p:cNvSpPr>
          <p:nvPr>
            <p:ph type="title"/>
          </p:nvPr>
        </p:nvSpPr>
        <p:spPr>
          <a:xfrm>
            <a:off x="895368" y="254667"/>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Componentes</a:t>
            </a:r>
            <a:endParaRPr dirty="0"/>
          </a:p>
        </p:txBody>
      </p:sp>
    </p:spTree>
    <p:extLst>
      <p:ext uri="{BB962C8B-B14F-4D97-AF65-F5344CB8AC3E}">
        <p14:creationId xmlns:p14="http://schemas.microsoft.com/office/powerpoint/2010/main" val="352242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Pensamiento Sistémico</a:t>
            </a:r>
            <a:endParaRPr sz="2400" dirty="0"/>
          </a:p>
        </p:txBody>
      </p:sp>
    </p:spTree>
    <p:extLst>
      <p:ext uri="{BB962C8B-B14F-4D97-AF65-F5344CB8AC3E}">
        <p14:creationId xmlns:p14="http://schemas.microsoft.com/office/powerpoint/2010/main" val="394155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54"/>
          <p:cNvSpPr txBox="1">
            <a:spLocks noGrp="1"/>
          </p:cNvSpPr>
          <p:nvPr>
            <p:ph type="title"/>
          </p:nvPr>
        </p:nvSpPr>
        <p:spPr>
          <a:xfrm>
            <a:off x="2043438" y="801177"/>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Pensamiento Sistémico</a:t>
            </a:r>
            <a:endParaRPr dirty="0"/>
          </a:p>
        </p:txBody>
      </p:sp>
      <p:sp>
        <p:nvSpPr>
          <p:cNvPr id="1975" name="Google Shape;1975;p54"/>
          <p:cNvSpPr txBox="1">
            <a:spLocks noGrp="1"/>
          </p:cNvSpPr>
          <p:nvPr>
            <p:ph type="subTitle" idx="1"/>
          </p:nvPr>
        </p:nvSpPr>
        <p:spPr>
          <a:xfrm>
            <a:off x="553156" y="1776388"/>
            <a:ext cx="6090890" cy="1395789"/>
          </a:xfrm>
          <a:prstGeom prst="rect">
            <a:avLst/>
          </a:prstGeom>
          <a:noFill/>
          <a:ln>
            <a:noFill/>
          </a:ln>
        </p:spPr>
        <p:txBody>
          <a:bodyPr spcFirstLastPara="1" wrap="square" lIns="91425" tIns="91425" rIns="91425" bIns="91425" anchor="t" anchorCtr="0">
            <a:noAutofit/>
          </a:bodyPr>
          <a:lstStyle/>
          <a:p>
            <a:pPr indent="0" algn="just">
              <a:spcBef>
                <a:spcPct val="50000"/>
              </a:spcBef>
            </a:pPr>
            <a:r>
              <a:rPr lang="es-ES_tradnl" altLang="es-CO" sz="1800" dirty="0">
                <a:latin typeface="Calibri" panose="020F0502020204030204" pitchFamily="34" charset="0"/>
              </a:rPr>
              <a:t>“Ningún ser humano es una isla en sí mismo; cualquier ser humano forma parte de un todo. La muerte de cualquier persona me disminuye porque yo tengo un vínculo con la humanidad, así pues, no preguntes por quién doblan las campanas; doblan por ti.</a:t>
            </a:r>
          </a:p>
          <a:p>
            <a:pPr algn="ctr">
              <a:spcBef>
                <a:spcPct val="50000"/>
              </a:spcBef>
            </a:pPr>
            <a:r>
              <a:rPr lang="es-ES_tradnl" altLang="es-CO" sz="1800" dirty="0">
                <a:solidFill>
                  <a:schemeClr val="accent6">
                    <a:lumMod val="10000"/>
                  </a:schemeClr>
                </a:solidFill>
                <a:latin typeface="Calibri" panose="020F0502020204030204" pitchFamily="34" charset="0"/>
              </a:rPr>
              <a:t>Jhon Donne (1572 -1631)</a:t>
            </a:r>
            <a:endParaRPr sz="1800" dirty="0">
              <a:solidFill>
                <a:schemeClr val="accent6">
                  <a:lumMod val="10000"/>
                </a:schemeClr>
              </a:solidFill>
              <a:latin typeface="Calibri" panose="020F0502020204030204" pitchFamily="34" charset="0"/>
            </a:endParaRPr>
          </a:p>
        </p:txBody>
      </p:sp>
      <p:grpSp>
        <p:nvGrpSpPr>
          <p:cNvPr id="8" name="Google Shape;13436;p89">
            <a:extLst>
              <a:ext uri="{FF2B5EF4-FFF2-40B4-BE49-F238E27FC236}">
                <a16:creationId xmlns:a16="http://schemas.microsoft.com/office/drawing/2014/main" id="{AD923FFE-A544-9FF2-58B7-E37E90740D61}"/>
              </a:ext>
            </a:extLst>
          </p:cNvPr>
          <p:cNvGrpSpPr/>
          <p:nvPr/>
        </p:nvGrpSpPr>
        <p:grpSpPr>
          <a:xfrm>
            <a:off x="6984382" y="2116573"/>
            <a:ext cx="951707" cy="910354"/>
            <a:chOff x="1367060" y="2422129"/>
            <a:chExt cx="269262" cy="352050"/>
          </a:xfrm>
        </p:grpSpPr>
        <p:sp>
          <p:nvSpPr>
            <p:cNvPr id="9" name="Google Shape;13437;p89">
              <a:extLst>
                <a:ext uri="{FF2B5EF4-FFF2-40B4-BE49-F238E27FC236}">
                  <a16:creationId xmlns:a16="http://schemas.microsoft.com/office/drawing/2014/main" id="{4E25151B-1BAC-B9DE-5304-3AE72325C3DD}"/>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3438;p89">
              <a:extLst>
                <a:ext uri="{FF2B5EF4-FFF2-40B4-BE49-F238E27FC236}">
                  <a16:creationId xmlns:a16="http://schemas.microsoft.com/office/drawing/2014/main" id="{D586B23F-C1F7-BDD4-D43C-71EE72204011}"/>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3439;p89">
              <a:extLst>
                <a:ext uri="{FF2B5EF4-FFF2-40B4-BE49-F238E27FC236}">
                  <a16:creationId xmlns:a16="http://schemas.microsoft.com/office/drawing/2014/main" id="{31A24A3F-290C-597D-7208-3E68ECD11556}"/>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3440;p89">
              <a:extLst>
                <a:ext uri="{FF2B5EF4-FFF2-40B4-BE49-F238E27FC236}">
                  <a16:creationId xmlns:a16="http://schemas.microsoft.com/office/drawing/2014/main" id="{90F9715C-9D4B-340D-DA71-454A5DFAA999}"/>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441;p89">
              <a:extLst>
                <a:ext uri="{FF2B5EF4-FFF2-40B4-BE49-F238E27FC236}">
                  <a16:creationId xmlns:a16="http://schemas.microsoft.com/office/drawing/2014/main" id="{ED1BC89E-9015-3A22-9BA9-A6EF3D1AA251}"/>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442;p89">
              <a:extLst>
                <a:ext uri="{FF2B5EF4-FFF2-40B4-BE49-F238E27FC236}">
                  <a16:creationId xmlns:a16="http://schemas.microsoft.com/office/drawing/2014/main" id="{085D884F-3BC1-AD2B-7D2E-ABC02D0B85BE}"/>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3443;p89">
              <a:extLst>
                <a:ext uri="{FF2B5EF4-FFF2-40B4-BE49-F238E27FC236}">
                  <a16:creationId xmlns:a16="http://schemas.microsoft.com/office/drawing/2014/main" id="{26CCD6CA-DFFE-805F-CF49-737F99F2FD21}"/>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3444;p89">
              <a:extLst>
                <a:ext uri="{FF2B5EF4-FFF2-40B4-BE49-F238E27FC236}">
                  <a16:creationId xmlns:a16="http://schemas.microsoft.com/office/drawing/2014/main" id="{3589F546-EF1D-7B83-D669-7A2046FFDF8D}"/>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3445;p89">
              <a:extLst>
                <a:ext uri="{FF2B5EF4-FFF2-40B4-BE49-F238E27FC236}">
                  <a16:creationId xmlns:a16="http://schemas.microsoft.com/office/drawing/2014/main" id="{1DC4BCF9-C197-7008-4E80-2C37F304774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3446;p89">
              <a:extLst>
                <a:ext uri="{FF2B5EF4-FFF2-40B4-BE49-F238E27FC236}">
                  <a16:creationId xmlns:a16="http://schemas.microsoft.com/office/drawing/2014/main" id="{2CD28941-F197-A722-580A-2319EB19C070}"/>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3447;p89">
              <a:extLst>
                <a:ext uri="{FF2B5EF4-FFF2-40B4-BE49-F238E27FC236}">
                  <a16:creationId xmlns:a16="http://schemas.microsoft.com/office/drawing/2014/main" id="{F81DDA3C-C1BE-65C7-FB3A-2F940FDF1023}"/>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13448;p89">
              <a:extLst>
                <a:ext uri="{FF2B5EF4-FFF2-40B4-BE49-F238E27FC236}">
                  <a16:creationId xmlns:a16="http://schemas.microsoft.com/office/drawing/2014/main" id="{8E2FB225-22CF-0E90-E078-9A4B8C4CA429}"/>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13449;p89">
              <a:extLst>
                <a:ext uri="{FF2B5EF4-FFF2-40B4-BE49-F238E27FC236}">
                  <a16:creationId xmlns:a16="http://schemas.microsoft.com/office/drawing/2014/main" id="{28BF208A-F391-3AC1-4F44-010D320DEE16}"/>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13450;p89">
              <a:extLst>
                <a:ext uri="{FF2B5EF4-FFF2-40B4-BE49-F238E27FC236}">
                  <a16:creationId xmlns:a16="http://schemas.microsoft.com/office/drawing/2014/main" id="{4484D8D8-9DC8-323B-1B21-087DC8C43CFB}"/>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07320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341025" y="2201278"/>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749235" y="904569"/>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1680667" y="1552325"/>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405704" y="1331775"/>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Sistema</a:t>
            </a:r>
            <a:endParaRPr sz="1200" b="1" dirty="0">
              <a:solidFill>
                <a:schemeClr val="bg2">
                  <a:lumMod val="75000"/>
                </a:schemeClr>
              </a:solidFill>
              <a:latin typeface="Open Sans"/>
              <a:ea typeface="Open Sans"/>
              <a:cs typeface="Open Sans"/>
              <a:sym typeface="Open Sans"/>
            </a:endParaRPr>
          </a:p>
        </p:txBody>
      </p:sp>
      <p:sp>
        <p:nvSpPr>
          <p:cNvPr id="1455" name="Google Shape;1455;p40"/>
          <p:cNvSpPr/>
          <p:nvPr/>
        </p:nvSpPr>
        <p:spPr>
          <a:xfrm>
            <a:off x="4407863" y="2238126"/>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3</a:t>
            </a:r>
            <a:endParaRPr sz="1800" b="0" i="0" u="none" strike="noStrike" cap="none">
              <a:solidFill>
                <a:srgbClr val="000000"/>
              </a:solidFill>
              <a:latin typeface="Open Sans"/>
              <a:ea typeface="Open Sans"/>
              <a:cs typeface="Open Sans"/>
              <a:sym typeface="Open Sans"/>
            </a:endParaRPr>
          </a:p>
        </p:txBody>
      </p:sp>
      <p:sp>
        <p:nvSpPr>
          <p:cNvPr id="1456" name="Google Shape;1456;p40"/>
          <p:cNvSpPr/>
          <p:nvPr/>
        </p:nvSpPr>
        <p:spPr>
          <a:xfrm rot="-5400000">
            <a:off x="6964227" y="3187430"/>
            <a:ext cx="567856" cy="1372261"/>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8" name="Google Shape;1458;p40"/>
          <p:cNvSpPr/>
          <p:nvPr/>
        </p:nvSpPr>
        <p:spPr>
          <a:xfrm rot="10800000">
            <a:off x="4626260" y="2699475"/>
            <a:ext cx="1960490" cy="1279675"/>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200" b="1" dirty="0">
                <a:solidFill>
                  <a:schemeClr val="bg2">
                    <a:lumMod val="75000"/>
                  </a:schemeClr>
                </a:solidFill>
                <a:latin typeface="Open Sans"/>
                <a:ea typeface="Open Sans"/>
                <a:cs typeface="Open Sans"/>
                <a:sym typeface="Open Sans"/>
              </a:rPr>
              <a:t>Pensamiento Sistémico</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11934" y="3248810"/>
            <a:ext cx="857094" cy="64274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4</a:t>
            </a:r>
            <a:endParaRPr sz="1800" b="0" i="0" u="none" strike="noStrike" cap="none">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sp>
        <p:nvSpPr>
          <p:cNvPr id="1472" name="Google Shape;1472;p40"/>
          <p:cNvSpPr txBox="1"/>
          <p:nvPr/>
        </p:nvSpPr>
        <p:spPr>
          <a:xfrm>
            <a:off x="6458865" y="3721002"/>
            <a:ext cx="1516935"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Componentes Sistema</a:t>
            </a:r>
            <a:endParaRPr sz="1400" b="1" i="0" u="none" strike="noStrike" cap="none" dirty="0">
              <a:solidFill>
                <a:srgbClr val="BD1717"/>
              </a:solidFill>
              <a:latin typeface="Open Sans"/>
              <a:ea typeface="Open Sans"/>
              <a:cs typeface="Open Sans"/>
              <a:sym typeface="Open Sans"/>
            </a:endParaRPr>
          </a:p>
        </p:txBody>
      </p:sp>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grpSp>
        <p:nvGrpSpPr>
          <p:cNvPr id="3" name="Google Shape;13436;p89">
            <a:extLst>
              <a:ext uri="{FF2B5EF4-FFF2-40B4-BE49-F238E27FC236}">
                <a16:creationId xmlns:a16="http://schemas.microsoft.com/office/drawing/2014/main" id="{C83B30FD-207E-8F68-39A0-DF9F3DA77A34}"/>
              </a:ext>
            </a:extLst>
          </p:cNvPr>
          <p:cNvGrpSpPr/>
          <p:nvPr/>
        </p:nvGrpSpPr>
        <p:grpSpPr>
          <a:xfrm>
            <a:off x="3153503" y="3177509"/>
            <a:ext cx="763063" cy="753500"/>
            <a:chOff x="1367060" y="2422129"/>
            <a:chExt cx="269262" cy="352050"/>
          </a:xfrm>
        </p:grpSpPr>
        <p:sp>
          <p:nvSpPr>
            <p:cNvPr id="4" name="Google Shape;13437;p89">
              <a:extLst>
                <a:ext uri="{FF2B5EF4-FFF2-40B4-BE49-F238E27FC236}">
                  <a16:creationId xmlns:a16="http://schemas.microsoft.com/office/drawing/2014/main" id="{5BDD63C7-DCBA-E8C3-817B-54D0C4EE2ED2}"/>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13438;p89">
              <a:extLst>
                <a:ext uri="{FF2B5EF4-FFF2-40B4-BE49-F238E27FC236}">
                  <a16:creationId xmlns:a16="http://schemas.microsoft.com/office/drawing/2014/main" id="{C0A41840-0DB0-4E9D-36DB-C2A07AE93F69}"/>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3439;p89">
              <a:extLst>
                <a:ext uri="{FF2B5EF4-FFF2-40B4-BE49-F238E27FC236}">
                  <a16:creationId xmlns:a16="http://schemas.microsoft.com/office/drawing/2014/main" id="{02E079EB-11B9-5D47-FE24-B129C909A2AC}"/>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13440;p89">
              <a:extLst>
                <a:ext uri="{FF2B5EF4-FFF2-40B4-BE49-F238E27FC236}">
                  <a16:creationId xmlns:a16="http://schemas.microsoft.com/office/drawing/2014/main" id="{27EF9C16-B964-5979-7522-92678D2A504C}"/>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13441;p89">
              <a:extLst>
                <a:ext uri="{FF2B5EF4-FFF2-40B4-BE49-F238E27FC236}">
                  <a16:creationId xmlns:a16="http://schemas.microsoft.com/office/drawing/2014/main" id="{3F61F46A-D03F-524A-BA99-3FD9C830DD38}"/>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3442;p89">
              <a:extLst>
                <a:ext uri="{FF2B5EF4-FFF2-40B4-BE49-F238E27FC236}">
                  <a16:creationId xmlns:a16="http://schemas.microsoft.com/office/drawing/2014/main" id="{B185F5B8-C708-AA0C-EE4A-61F630296B64}"/>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3443;p89">
              <a:extLst>
                <a:ext uri="{FF2B5EF4-FFF2-40B4-BE49-F238E27FC236}">
                  <a16:creationId xmlns:a16="http://schemas.microsoft.com/office/drawing/2014/main" id="{DBA2062C-AB05-F882-7DA0-B463863E0152}"/>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3444;p89">
              <a:extLst>
                <a:ext uri="{FF2B5EF4-FFF2-40B4-BE49-F238E27FC236}">
                  <a16:creationId xmlns:a16="http://schemas.microsoft.com/office/drawing/2014/main" id="{88653306-60BB-2C67-058A-698265A06753}"/>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3445;p89">
              <a:extLst>
                <a:ext uri="{FF2B5EF4-FFF2-40B4-BE49-F238E27FC236}">
                  <a16:creationId xmlns:a16="http://schemas.microsoft.com/office/drawing/2014/main" id="{AED236C7-E94F-D20E-E818-3DA52EBDC2B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446;p89">
              <a:extLst>
                <a:ext uri="{FF2B5EF4-FFF2-40B4-BE49-F238E27FC236}">
                  <a16:creationId xmlns:a16="http://schemas.microsoft.com/office/drawing/2014/main" id="{A9F99B71-0A24-8574-542E-C02AF0CDC1FF}"/>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447;p89">
              <a:extLst>
                <a:ext uri="{FF2B5EF4-FFF2-40B4-BE49-F238E27FC236}">
                  <a16:creationId xmlns:a16="http://schemas.microsoft.com/office/drawing/2014/main" id="{775BF24F-519D-198D-CC8F-165DB8FF0B91}"/>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3448;p89">
              <a:extLst>
                <a:ext uri="{FF2B5EF4-FFF2-40B4-BE49-F238E27FC236}">
                  <a16:creationId xmlns:a16="http://schemas.microsoft.com/office/drawing/2014/main" id="{2FA362D7-7D73-EB1B-6F68-5A022C6B9D1E}"/>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3449;p89">
              <a:extLst>
                <a:ext uri="{FF2B5EF4-FFF2-40B4-BE49-F238E27FC236}">
                  <a16:creationId xmlns:a16="http://schemas.microsoft.com/office/drawing/2014/main" id="{B20249BA-0DEC-8586-5562-EB507EAE0BF9}"/>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3450;p89">
              <a:extLst>
                <a:ext uri="{FF2B5EF4-FFF2-40B4-BE49-F238E27FC236}">
                  <a16:creationId xmlns:a16="http://schemas.microsoft.com/office/drawing/2014/main" id="{9F728E4E-75DA-BE05-FF38-0439188E3FF2}"/>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54"/>
          <p:cNvSpPr txBox="1">
            <a:spLocks noGrp="1"/>
          </p:cNvSpPr>
          <p:nvPr>
            <p:ph type="title"/>
          </p:nvPr>
        </p:nvSpPr>
        <p:spPr>
          <a:xfrm>
            <a:off x="2043438" y="993089"/>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Pensamiento Sistémico</a:t>
            </a:r>
            <a:endParaRPr dirty="0"/>
          </a:p>
        </p:txBody>
      </p:sp>
      <p:sp>
        <p:nvSpPr>
          <p:cNvPr id="1975" name="Google Shape;1975;p54"/>
          <p:cNvSpPr txBox="1">
            <a:spLocks noGrp="1"/>
          </p:cNvSpPr>
          <p:nvPr>
            <p:ph type="subTitle" idx="1"/>
          </p:nvPr>
        </p:nvSpPr>
        <p:spPr>
          <a:xfrm>
            <a:off x="679457" y="2012724"/>
            <a:ext cx="6090890" cy="1395789"/>
          </a:xfrm>
          <a:prstGeom prst="rect">
            <a:avLst/>
          </a:prstGeom>
          <a:noFill/>
          <a:ln>
            <a:noFill/>
          </a:ln>
        </p:spPr>
        <p:txBody>
          <a:bodyPr spcFirstLastPara="1" wrap="square" lIns="91425" tIns="91425" rIns="91425" bIns="91425" anchor="t" anchorCtr="0">
            <a:noAutofit/>
          </a:bodyPr>
          <a:lstStyle/>
          <a:p>
            <a:pPr indent="0" algn="just">
              <a:spcBef>
                <a:spcPct val="50000"/>
              </a:spcBef>
            </a:pPr>
            <a:r>
              <a:rPr lang="es-ES_tradnl" altLang="es-CO" sz="1800" dirty="0">
                <a:solidFill>
                  <a:schemeClr val="bg2">
                    <a:lumMod val="75000"/>
                  </a:schemeClr>
                </a:solidFill>
                <a:latin typeface="Calibri" panose="020F0502020204030204" pitchFamily="34" charset="0"/>
              </a:rPr>
              <a:t>El pensamiento sistémico </a:t>
            </a:r>
            <a:r>
              <a:rPr lang="es-ES_tradnl" altLang="es-CO" sz="1800" dirty="0">
                <a:latin typeface="Calibri" panose="020F0502020204030204" pitchFamily="34" charset="0"/>
              </a:rPr>
              <a:t>es un método que busca </a:t>
            </a:r>
            <a:r>
              <a:rPr lang="es-ES_tradnl" altLang="es-CO" sz="1800" dirty="0">
                <a:solidFill>
                  <a:srgbClr val="C00000"/>
                </a:solidFill>
                <a:latin typeface="Calibri" panose="020F0502020204030204" pitchFamily="34" charset="0"/>
              </a:rPr>
              <a:t>identificar algunas reglas, algunas series de patrones </a:t>
            </a:r>
            <a:r>
              <a:rPr lang="es-ES_tradnl" altLang="es-CO" sz="1800" dirty="0">
                <a:latin typeface="Calibri" panose="020F0502020204030204" pitchFamily="34" charset="0"/>
              </a:rPr>
              <a:t>y sucesos para </a:t>
            </a:r>
            <a:r>
              <a:rPr lang="es-ES_tradnl" altLang="es-CO" sz="1800" dirty="0">
                <a:solidFill>
                  <a:srgbClr val="C00000"/>
                </a:solidFill>
                <a:latin typeface="Calibri" panose="020F0502020204030204" pitchFamily="34" charset="0"/>
              </a:rPr>
              <a:t>prepararnos de cara al futuro </a:t>
            </a:r>
            <a:r>
              <a:rPr lang="es-ES_tradnl" altLang="es-CO" sz="1800" dirty="0">
                <a:latin typeface="Calibri" panose="020F0502020204030204" pitchFamily="34" charset="0"/>
              </a:rPr>
              <a:t>e influir sobre él en alguna medida. Nos aporta cierto control</a:t>
            </a:r>
          </a:p>
        </p:txBody>
      </p:sp>
      <p:grpSp>
        <p:nvGrpSpPr>
          <p:cNvPr id="8" name="Google Shape;13436;p89">
            <a:extLst>
              <a:ext uri="{FF2B5EF4-FFF2-40B4-BE49-F238E27FC236}">
                <a16:creationId xmlns:a16="http://schemas.microsoft.com/office/drawing/2014/main" id="{AD923FFE-A544-9FF2-58B7-E37E90740D61}"/>
              </a:ext>
            </a:extLst>
          </p:cNvPr>
          <p:cNvGrpSpPr/>
          <p:nvPr/>
        </p:nvGrpSpPr>
        <p:grpSpPr>
          <a:xfrm>
            <a:off x="7097271" y="2255441"/>
            <a:ext cx="951707" cy="910354"/>
            <a:chOff x="1367060" y="2422129"/>
            <a:chExt cx="269262" cy="352050"/>
          </a:xfrm>
        </p:grpSpPr>
        <p:sp>
          <p:nvSpPr>
            <p:cNvPr id="9" name="Google Shape;13437;p89">
              <a:extLst>
                <a:ext uri="{FF2B5EF4-FFF2-40B4-BE49-F238E27FC236}">
                  <a16:creationId xmlns:a16="http://schemas.microsoft.com/office/drawing/2014/main" id="{4E25151B-1BAC-B9DE-5304-3AE72325C3DD}"/>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3438;p89">
              <a:extLst>
                <a:ext uri="{FF2B5EF4-FFF2-40B4-BE49-F238E27FC236}">
                  <a16:creationId xmlns:a16="http://schemas.microsoft.com/office/drawing/2014/main" id="{D586B23F-C1F7-BDD4-D43C-71EE72204011}"/>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3439;p89">
              <a:extLst>
                <a:ext uri="{FF2B5EF4-FFF2-40B4-BE49-F238E27FC236}">
                  <a16:creationId xmlns:a16="http://schemas.microsoft.com/office/drawing/2014/main" id="{31A24A3F-290C-597D-7208-3E68ECD11556}"/>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3440;p89">
              <a:extLst>
                <a:ext uri="{FF2B5EF4-FFF2-40B4-BE49-F238E27FC236}">
                  <a16:creationId xmlns:a16="http://schemas.microsoft.com/office/drawing/2014/main" id="{90F9715C-9D4B-340D-DA71-454A5DFAA999}"/>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441;p89">
              <a:extLst>
                <a:ext uri="{FF2B5EF4-FFF2-40B4-BE49-F238E27FC236}">
                  <a16:creationId xmlns:a16="http://schemas.microsoft.com/office/drawing/2014/main" id="{ED1BC89E-9015-3A22-9BA9-A6EF3D1AA251}"/>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3442;p89">
              <a:extLst>
                <a:ext uri="{FF2B5EF4-FFF2-40B4-BE49-F238E27FC236}">
                  <a16:creationId xmlns:a16="http://schemas.microsoft.com/office/drawing/2014/main" id="{085D884F-3BC1-AD2B-7D2E-ABC02D0B85BE}"/>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3443;p89">
              <a:extLst>
                <a:ext uri="{FF2B5EF4-FFF2-40B4-BE49-F238E27FC236}">
                  <a16:creationId xmlns:a16="http://schemas.microsoft.com/office/drawing/2014/main" id="{26CCD6CA-DFFE-805F-CF49-737F99F2FD21}"/>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3444;p89">
              <a:extLst>
                <a:ext uri="{FF2B5EF4-FFF2-40B4-BE49-F238E27FC236}">
                  <a16:creationId xmlns:a16="http://schemas.microsoft.com/office/drawing/2014/main" id="{3589F546-EF1D-7B83-D669-7A2046FFDF8D}"/>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3445;p89">
              <a:extLst>
                <a:ext uri="{FF2B5EF4-FFF2-40B4-BE49-F238E27FC236}">
                  <a16:creationId xmlns:a16="http://schemas.microsoft.com/office/drawing/2014/main" id="{1DC4BCF9-C197-7008-4E80-2C37F304774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3446;p89">
              <a:extLst>
                <a:ext uri="{FF2B5EF4-FFF2-40B4-BE49-F238E27FC236}">
                  <a16:creationId xmlns:a16="http://schemas.microsoft.com/office/drawing/2014/main" id="{2CD28941-F197-A722-580A-2319EB19C070}"/>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3447;p89">
              <a:extLst>
                <a:ext uri="{FF2B5EF4-FFF2-40B4-BE49-F238E27FC236}">
                  <a16:creationId xmlns:a16="http://schemas.microsoft.com/office/drawing/2014/main" id="{F81DDA3C-C1BE-65C7-FB3A-2F940FDF1023}"/>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13448;p89">
              <a:extLst>
                <a:ext uri="{FF2B5EF4-FFF2-40B4-BE49-F238E27FC236}">
                  <a16:creationId xmlns:a16="http://schemas.microsoft.com/office/drawing/2014/main" id="{8E2FB225-22CF-0E90-E078-9A4B8C4CA429}"/>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13449;p89">
              <a:extLst>
                <a:ext uri="{FF2B5EF4-FFF2-40B4-BE49-F238E27FC236}">
                  <a16:creationId xmlns:a16="http://schemas.microsoft.com/office/drawing/2014/main" id="{28BF208A-F391-3AC1-4F44-010D320DEE16}"/>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13450;p89">
              <a:extLst>
                <a:ext uri="{FF2B5EF4-FFF2-40B4-BE49-F238E27FC236}">
                  <a16:creationId xmlns:a16="http://schemas.microsoft.com/office/drawing/2014/main" id="{4484D8D8-9DC8-323B-1B21-087DC8C43CFB}"/>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Google Shape;11899;p87">
            <a:extLst>
              <a:ext uri="{FF2B5EF4-FFF2-40B4-BE49-F238E27FC236}">
                <a16:creationId xmlns:a16="http://schemas.microsoft.com/office/drawing/2014/main" id="{92A5D65D-A902-C6BF-A69D-44E080E79E80}"/>
              </a:ext>
            </a:extLst>
          </p:cNvPr>
          <p:cNvSpPr/>
          <p:nvPr/>
        </p:nvSpPr>
        <p:spPr>
          <a:xfrm>
            <a:off x="6026861" y="1023136"/>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7863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1989083" y="177567"/>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4884077" y="321262"/>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 name="Google Shape;2675;p78">
            <a:extLst>
              <a:ext uri="{FF2B5EF4-FFF2-40B4-BE49-F238E27FC236}">
                <a16:creationId xmlns:a16="http://schemas.microsoft.com/office/drawing/2014/main" id="{0C189F67-123C-75B4-F08F-0C103662EAE3}"/>
              </a:ext>
            </a:extLst>
          </p:cNvPr>
          <p:cNvGrpSpPr/>
          <p:nvPr/>
        </p:nvGrpSpPr>
        <p:grpSpPr>
          <a:xfrm>
            <a:off x="1528079" y="1228577"/>
            <a:ext cx="6352792" cy="1727435"/>
            <a:chOff x="1304768" y="3596390"/>
            <a:chExt cx="3995653" cy="759749"/>
          </a:xfrm>
        </p:grpSpPr>
        <p:sp>
          <p:nvSpPr>
            <p:cNvPr id="5" name="Google Shape;2676;p78">
              <a:extLst>
                <a:ext uri="{FF2B5EF4-FFF2-40B4-BE49-F238E27FC236}">
                  <a16:creationId xmlns:a16="http://schemas.microsoft.com/office/drawing/2014/main" id="{2C23BBD2-AD42-EF1D-7E18-FE16E0250A6F}"/>
                </a:ext>
              </a:extLst>
            </p:cNvPr>
            <p:cNvSpPr/>
            <p:nvPr/>
          </p:nvSpPr>
          <p:spPr>
            <a:xfrm>
              <a:off x="2833914" y="3601939"/>
              <a:ext cx="925212" cy="754200"/>
            </a:xfrm>
            <a:prstGeom prst="roundRect">
              <a:avLst>
                <a:gd name="adj" fmla="val 16667"/>
              </a:avLst>
            </a:prstGeom>
            <a:solidFill>
              <a:srgbClr val="BD171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2677;p78">
              <a:extLst>
                <a:ext uri="{FF2B5EF4-FFF2-40B4-BE49-F238E27FC236}">
                  <a16:creationId xmlns:a16="http://schemas.microsoft.com/office/drawing/2014/main" id="{8801B63D-D8FE-576F-96AC-6998AFF6F05A}"/>
                </a:ext>
              </a:extLst>
            </p:cNvPr>
            <p:cNvSpPr/>
            <p:nvPr/>
          </p:nvSpPr>
          <p:spPr>
            <a:xfrm>
              <a:off x="4439496" y="3601939"/>
              <a:ext cx="860925" cy="754200"/>
            </a:xfrm>
            <a:prstGeom prst="roundRect">
              <a:avLst>
                <a:gd name="adj" fmla="val 16667"/>
              </a:avLst>
            </a:prstGeom>
            <a:solidFill>
              <a:srgbClr val="23234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2678;p78">
              <a:extLst>
                <a:ext uri="{FF2B5EF4-FFF2-40B4-BE49-F238E27FC236}">
                  <a16:creationId xmlns:a16="http://schemas.microsoft.com/office/drawing/2014/main" id="{5A5DB3AD-B2ED-EE99-8798-3DC7AC88F513}"/>
                </a:ext>
              </a:extLst>
            </p:cNvPr>
            <p:cNvSpPr/>
            <p:nvPr/>
          </p:nvSpPr>
          <p:spPr>
            <a:xfrm>
              <a:off x="1316809" y="3596390"/>
              <a:ext cx="844321" cy="754200"/>
            </a:xfrm>
            <a:prstGeom prst="roundRect">
              <a:avLst>
                <a:gd name="adj" fmla="val 16667"/>
              </a:avLst>
            </a:prstGeom>
            <a:solidFill>
              <a:schemeClr val="tx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2679;p78">
              <a:extLst>
                <a:ext uri="{FF2B5EF4-FFF2-40B4-BE49-F238E27FC236}">
                  <a16:creationId xmlns:a16="http://schemas.microsoft.com/office/drawing/2014/main" id="{0E5A0A21-0BBB-F15F-DBFB-141D736C3E2A}"/>
                </a:ext>
              </a:extLst>
            </p:cNvPr>
            <p:cNvSpPr txBox="1"/>
            <p:nvPr/>
          </p:nvSpPr>
          <p:spPr>
            <a:xfrm>
              <a:off x="2833908" y="3744779"/>
              <a:ext cx="844321"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b="0" i="0" u="none" strike="noStrike" cap="none" dirty="0">
                  <a:solidFill>
                    <a:srgbClr val="FFFFFF"/>
                  </a:solidFill>
                  <a:latin typeface="Arial"/>
                  <a:ea typeface="Arial"/>
                  <a:cs typeface="Arial"/>
                  <a:sym typeface="Arial"/>
                </a:rPr>
                <a:t>Que</a:t>
              </a:r>
            </a:p>
            <a:p>
              <a:pPr marL="0" marR="0" lvl="0" indent="0" algn="ctr" rtl="0">
                <a:lnSpc>
                  <a:spcPct val="100000"/>
                </a:lnSpc>
                <a:spcBef>
                  <a:spcPts val="0"/>
                </a:spcBef>
                <a:spcAft>
                  <a:spcPts val="0"/>
                </a:spcAft>
                <a:buClr>
                  <a:srgbClr val="000000"/>
                </a:buClr>
                <a:buSzPts val="1000"/>
                <a:buFont typeface="Arial"/>
                <a:buNone/>
              </a:pPr>
              <a:r>
                <a:rPr lang="en" sz="1600" b="1" dirty="0">
                  <a:solidFill>
                    <a:srgbClr val="FFFFFF"/>
                  </a:solidFill>
                </a:rPr>
                <a:t>Interactúan</a:t>
              </a:r>
              <a:endParaRPr sz="1600" b="1" i="0" u="none" strike="noStrike" cap="none" dirty="0">
                <a:solidFill>
                  <a:srgbClr val="FFFFFF"/>
                </a:solidFill>
                <a:latin typeface="Arial"/>
                <a:ea typeface="Arial"/>
                <a:cs typeface="Arial"/>
                <a:sym typeface="Arial"/>
              </a:endParaRPr>
            </a:p>
          </p:txBody>
        </p:sp>
        <p:sp>
          <p:nvSpPr>
            <p:cNvPr id="9" name="Google Shape;2680;p78">
              <a:extLst>
                <a:ext uri="{FF2B5EF4-FFF2-40B4-BE49-F238E27FC236}">
                  <a16:creationId xmlns:a16="http://schemas.microsoft.com/office/drawing/2014/main" id="{23953B00-66FE-CEAC-8E87-75E0D4661CDC}"/>
                </a:ext>
              </a:extLst>
            </p:cNvPr>
            <p:cNvSpPr txBox="1"/>
            <p:nvPr/>
          </p:nvSpPr>
          <p:spPr>
            <a:xfrm>
              <a:off x="4474258" y="3758989"/>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b="0" i="0" u="none" strike="noStrike" cap="none" dirty="0">
                  <a:solidFill>
                    <a:srgbClr val="FFFFFF"/>
                  </a:solidFill>
                  <a:latin typeface="Arial"/>
                  <a:ea typeface="Arial"/>
                  <a:cs typeface="Arial"/>
                  <a:sym typeface="Arial"/>
                </a:rPr>
                <a:t>Lograr</a:t>
              </a:r>
            </a:p>
            <a:p>
              <a:pPr marL="0" marR="0" lvl="0" indent="0" algn="ctr" rtl="0">
                <a:lnSpc>
                  <a:spcPct val="100000"/>
                </a:lnSpc>
                <a:spcBef>
                  <a:spcPts val="0"/>
                </a:spcBef>
                <a:spcAft>
                  <a:spcPts val="0"/>
                </a:spcAft>
                <a:buClr>
                  <a:srgbClr val="000000"/>
                </a:buClr>
                <a:buSzPts val="1000"/>
                <a:buFont typeface="Arial"/>
                <a:buNone/>
              </a:pPr>
              <a:r>
                <a:rPr lang="en" sz="1600" b="1" dirty="0">
                  <a:solidFill>
                    <a:srgbClr val="FFFFFF"/>
                  </a:solidFill>
                </a:rPr>
                <a:t>Objetivo</a:t>
              </a:r>
              <a:endParaRPr sz="1600" b="1" i="0" u="none" strike="noStrike" cap="none" dirty="0">
                <a:solidFill>
                  <a:srgbClr val="FFFFFF"/>
                </a:solidFill>
                <a:latin typeface="Arial"/>
                <a:ea typeface="Arial"/>
                <a:cs typeface="Arial"/>
                <a:sym typeface="Arial"/>
              </a:endParaRPr>
            </a:p>
          </p:txBody>
        </p:sp>
        <p:sp>
          <p:nvSpPr>
            <p:cNvPr id="10" name="Google Shape;2681;p78">
              <a:extLst>
                <a:ext uri="{FF2B5EF4-FFF2-40B4-BE49-F238E27FC236}">
                  <a16:creationId xmlns:a16="http://schemas.microsoft.com/office/drawing/2014/main" id="{02684F08-20EF-2A2F-9065-127E7CBC6206}"/>
                </a:ext>
              </a:extLst>
            </p:cNvPr>
            <p:cNvSpPr txBox="1"/>
            <p:nvPr/>
          </p:nvSpPr>
          <p:spPr>
            <a:xfrm>
              <a:off x="1304768" y="3753440"/>
              <a:ext cx="844321"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b="0" i="0" u="none" strike="noStrike" cap="none" dirty="0">
                  <a:solidFill>
                    <a:srgbClr val="000000"/>
                  </a:solidFill>
                  <a:latin typeface="Arial"/>
                  <a:ea typeface="Arial"/>
                  <a:cs typeface="Arial"/>
                  <a:sym typeface="Arial"/>
                </a:rPr>
                <a:t>Conjunto de</a:t>
              </a:r>
            </a:p>
            <a:p>
              <a:pPr marL="0" marR="0" lvl="0" indent="0" algn="ctr" rtl="0">
                <a:lnSpc>
                  <a:spcPct val="100000"/>
                </a:lnSpc>
                <a:spcBef>
                  <a:spcPts val="0"/>
                </a:spcBef>
                <a:spcAft>
                  <a:spcPts val="0"/>
                </a:spcAft>
                <a:buClr>
                  <a:srgbClr val="000000"/>
                </a:buClr>
                <a:buSzPts val="1000"/>
                <a:buFont typeface="Arial"/>
                <a:buNone/>
              </a:pPr>
              <a:r>
                <a:rPr lang="en" sz="1600" b="1" dirty="0"/>
                <a:t>Elementos</a:t>
              </a:r>
              <a:endParaRPr sz="1600" b="1" i="0" u="none" strike="noStrike" cap="none" dirty="0">
                <a:solidFill>
                  <a:srgbClr val="000000"/>
                </a:solidFill>
                <a:latin typeface="Arial"/>
                <a:ea typeface="Arial"/>
                <a:cs typeface="Arial"/>
                <a:sym typeface="Arial"/>
              </a:endParaRPr>
            </a:p>
          </p:txBody>
        </p:sp>
      </p:grpSp>
      <p:sp>
        <p:nvSpPr>
          <p:cNvPr id="11" name="Flecha: a la derecha 10">
            <a:extLst>
              <a:ext uri="{FF2B5EF4-FFF2-40B4-BE49-F238E27FC236}">
                <a16:creationId xmlns:a16="http://schemas.microsoft.com/office/drawing/2014/main" id="{D23BD593-2DF1-D7A9-2898-B38B99C97CB9}"/>
              </a:ext>
            </a:extLst>
          </p:cNvPr>
          <p:cNvSpPr/>
          <p:nvPr/>
        </p:nvSpPr>
        <p:spPr>
          <a:xfrm>
            <a:off x="2990616" y="1857443"/>
            <a:ext cx="941047" cy="482320"/>
          </a:xfrm>
          <a:prstGeom prst="rightArrow">
            <a:avLst/>
          </a:prstGeom>
          <a:solidFill>
            <a:schemeClr val="accent6">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Flecha: a la derecha 11">
            <a:extLst>
              <a:ext uri="{FF2B5EF4-FFF2-40B4-BE49-F238E27FC236}">
                <a16:creationId xmlns:a16="http://schemas.microsoft.com/office/drawing/2014/main" id="{D0639FD4-690E-B257-551E-0D2AD8C7CDCC}"/>
              </a:ext>
            </a:extLst>
          </p:cNvPr>
          <p:cNvSpPr/>
          <p:nvPr/>
        </p:nvSpPr>
        <p:spPr>
          <a:xfrm>
            <a:off x="5543382" y="1876949"/>
            <a:ext cx="941047" cy="482320"/>
          </a:xfrm>
          <a:prstGeom prst="rightArrow">
            <a:avLst/>
          </a:prstGeom>
          <a:solidFill>
            <a:schemeClr val="accent6">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Flecha: hacia abajo 16">
            <a:extLst>
              <a:ext uri="{FF2B5EF4-FFF2-40B4-BE49-F238E27FC236}">
                <a16:creationId xmlns:a16="http://schemas.microsoft.com/office/drawing/2014/main" id="{51A5DB7F-7F58-1009-F65B-0F505D1CC2E0}"/>
              </a:ext>
            </a:extLst>
          </p:cNvPr>
          <p:cNvSpPr/>
          <p:nvPr/>
        </p:nvSpPr>
        <p:spPr>
          <a:xfrm>
            <a:off x="2069960" y="2956012"/>
            <a:ext cx="338160" cy="393998"/>
          </a:xfrm>
          <a:prstGeom prst="down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Flecha: hacia abajo 17">
            <a:extLst>
              <a:ext uri="{FF2B5EF4-FFF2-40B4-BE49-F238E27FC236}">
                <a16:creationId xmlns:a16="http://schemas.microsoft.com/office/drawing/2014/main" id="{E84BBB56-6C36-A03E-6DB0-32B9CBE10242}"/>
              </a:ext>
            </a:extLst>
          </p:cNvPr>
          <p:cNvSpPr/>
          <p:nvPr/>
        </p:nvSpPr>
        <p:spPr>
          <a:xfrm>
            <a:off x="4461422" y="2956012"/>
            <a:ext cx="338160" cy="393998"/>
          </a:xfrm>
          <a:prstGeom prst="down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Flecha: hacia abajo 18">
            <a:extLst>
              <a:ext uri="{FF2B5EF4-FFF2-40B4-BE49-F238E27FC236}">
                <a16:creationId xmlns:a16="http://schemas.microsoft.com/office/drawing/2014/main" id="{9090A3C7-4FD8-74AC-D715-1C7CBACF323D}"/>
              </a:ext>
            </a:extLst>
          </p:cNvPr>
          <p:cNvSpPr/>
          <p:nvPr/>
        </p:nvSpPr>
        <p:spPr>
          <a:xfrm>
            <a:off x="7027386" y="2956012"/>
            <a:ext cx="338160" cy="393998"/>
          </a:xfrm>
          <a:prstGeom prst="down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Google Shape;1287;p37">
            <a:extLst>
              <a:ext uri="{FF2B5EF4-FFF2-40B4-BE49-F238E27FC236}">
                <a16:creationId xmlns:a16="http://schemas.microsoft.com/office/drawing/2014/main" id="{977FFBAF-5019-AB1D-499B-41CE64FD0506}"/>
              </a:ext>
            </a:extLst>
          </p:cNvPr>
          <p:cNvSpPr txBox="1"/>
          <p:nvPr/>
        </p:nvSpPr>
        <p:spPr>
          <a:xfrm>
            <a:off x="1891904" y="3489547"/>
            <a:ext cx="974522"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rgbClr val="232347"/>
                </a:solidFill>
                <a:latin typeface="Open Sans"/>
                <a:ea typeface="Open Sans"/>
                <a:cs typeface="Open Sans"/>
                <a:sym typeface="Open Sans"/>
              </a:rPr>
              <a:t>Boca</a:t>
            </a:r>
          </a:p>
          <a:p>
            <a:pPr marL="0" marR="0" lvl="0" indent="0" algn="l" rtl="0">
              <a:lnSpc>
                <a:spcPct val="100000"/>
              </a:lnSpc>
              <a:spcBef>
                <a:spcPts val="0"/>
              </a:spcBef>
              <a:spcAft>
                <a:spcPts val="0"/>
              </a:spcAft>
              <a:buNone/>
            </a:pPr>
            <a:r>
              <a:rPr lang="en" sz="1200" dirty="0">
                <a:solidFill>
                  <a:srgbClr val="232347"/>
                </a:solidFill>
                <a:latin typeface="Open Sans"/>
                <a:ea typeface="Open Sans"/>
                <a:cs typeface="Open Sans"/>
                <a:sym typeface="Open Sans"/>
              </a:rPr>
              <a:t>Esofago</a:t>
            </a:r>
          </a:p>
          <a:p>
            <a:pPr marL="0" marR="0" lvl="0" indent="0" algn="l" rtl="0">
              <a:lnSpc>
                <a:spcPct val="100000"/>
              </a:lnSpc>
              <a:spcBef>
                <a:spcPts val="0"/>
              </a:spcBef>
              <a:spcAft>
                <a:spcPts val="0"/>
              </a:spcAft>
              <a:buNone/>
            </a:pPr>
            <a:r>
              <a:rPr lang="en" sz="1200" dirty="0">
                <a:solidFill>
                  <a:srgbClr val="232347"/>
                </a:solidFill>
                <a:latin typeface="Open Sans"/>
                <a:ea typeface="Open Sans"/>
                <a:cs typeface="Open Sans"/>
                <a:sym typeface="Open Sans"/>
              </a:rPr>
              <a:t>Estómago</a:t>
            </a:r>
          </a:p>
          <a:p>
            <a:pPr marL="0" marR="0" lvl="0" indent="0" algn="l" rtl="0">
              <a:lnSpc>
                <a:spcPct val="100000"/>
              </a:lnSpc>
              <a:spcBef>
                <a:spcPts val="0"/>
              </a:spcBef>
              <a:spcAft>
                <a:spcPts val="0"/>
              </a:spcAft>
              <a:buNone/>
            </a:pPr>
            <a:r>
              <a:rPr lang="en" sz="1200" dirty="0">
                <a:solidFill>
                  <a:srgbClr val="232347"/>
                </a:solidFill>
                <a:latin typeface="Open Sans"/>
                <a:ea typeface="Open Sans"/>
                <a:cs typeface="Open Sans"/>
                <a:sym typeface="Open Sans"/>
              </a:rPr>
              <a:t>Intestinos</a:t>
            </a:r>
          </a:p>
          <a:p>
            <a:pPr marL="0" marR="0" lvl="0" indent="0" algn="l" rtl="0">
              <a:lnSpc>
                <a:spcPct val="100000"/>
              </a:lnSpc>
              <a:spcBef>
                <a:spcPts val="0"/>
              </a:spcBef>
              <a:spcAft>
                <a:spcPts val="0"/>
              </a:spcAft>
              <a:buNone/>
            </a:pPr>
            <a:endParaRPr sz="1200" b="0" i="0" u="none" strike="noStrike" cap="none" dirty="0">
              <a:solidFill>
                <a:srgbClr val="232347"/>
              </a:solidFill>
              <a:latin typeface="Open Sans"/>
              <a:ea typeface="Open Sans"/>
              <a:cs typeface="Open Sans"/>
              <a:sym typeface="Open Sans"/>
            </a:endParaRPr>
          </a:p>
        </p:txBody>
      </p:sp>
      <p:pic>
        <p:nvPicPr>
          <p:cNvPr id="22" name="Imagen 21" descr="Un dibujo de un personaje animado&#10;&#10;Descripción generada automáticamente con confianza baja">
            <a:extLst>
              <a:ext uri="{FF2B5EF4-FFF2-40B4-BE49-F238E27FC236}">
                <a16:creationId xmlns:a16="http://schemas.microsoft.com/office/drawing/2014/main" id="{19ECC47F-0C15-9950-EE44-4A33637F60E3}"/>
              </a:ext>
            </a:extLst>
          </p:cNvPr>
          <p:cNvPicPr>
            <a:picLocks noChangeAspect="1"/>
          </p:cNvPicPr>
          <p:nvPr/>
        </p:nvPicPr>
        <p:blipFill>
          <a:blip r:embed="rId3"/>
          <a:stretch>
            <a:fillRect/>
          </a:stretch>
        </p:blipFill>
        <p:spPr>
          <a:xfrm>
            <a:off x="401668" y="3219158"/>
            <a:ext cx="869762" cy="1295189"/>
          </a:xfrm>
          <a:prstGeom prst="rect">
            <a:avLst/>
          </a:prstGeom>
        </p:spPr>
      </p:pic>
      <p:sp>
        <p:nvSpPr>
          <p:cNvPr id="23" name="Flecha: a la derecha 22">
            <a:extLst>
              <a:ext uri="{FF2B5EF4-FFF2-40B4-BE49-F238E27FC236}">
                <a16:creationId xmlns:a16="http://schemas.microsoft.com/office/drawing/2014/main" id="{0B282177-9963-5875-294D-7B70F237A222}"/>
              </a:ext>
            </a:extLst>
          </p:cNvPr>
          <p:cNvSpPr/>
          <p:nvPr/>
        </p:nvSpPr>
        <p:spPr>
          <a:xfrm>
            <a:off x="1291302" y="3744101"/>
            <a:ext cx="466935" cy="251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Google Shape;1287;p37">
            <a:extLst>
              <a:ext uri="{FF2B5EF4-FFF2-40B4-BE49-F238E27FC236}">
                <a16:creationId xmlns:a16="http://schemas.microsoft.com/office/drawing/2014/main" id="{2C88F031-FB90-B517-C913-44CE591BA3C9}"/>
              </a:ext>
            </a:extLst>
          </p:cNvPr>
          <p:cNvSpPr txBox="1"/>
          <p:nvPr/>
        </p:nvSpPr>
        <p:spPr>
          <a:xfrm>
            <a:off x="4207556" y="3475565"/>
            <a:ext cx="974522"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rgbClr val="232347"/>
                </a:solidFill>
                <a:latin typeface="Open Sans"/>
                <a:ea typeface="Open Sans"/>
                <a:cs typeface="Open Sans"/>
                <a:sym typeface="Open Sans"/>
              </a:rPr>
              <a:t>Digestión</a:t>
            </a:r>
            <a:endParaRPr lang="en" sz="1200" dirty="0">
              <a:solidFill>
                <a:srgbClr val="232347"/>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200" b="0" i="0" u="none" strike="noStrike" cap="none" dirty="0">
              <a:solidFill>
                <a:srgbClr val="232347"/>
              </a:solidFill>
              <a:latin typeface="Open Sans"/>
              <a:ea typeface="Open Sans"/>
              <a:cs typeface="Open Sans"/>
              <a:sym typeface="Open Sans"/>
            </a:endParaRPr>
          </a:p>
        </p:txBody>
      </p:sp>
      <p:sp>
        <p:nvSpPr>
          <p:cNvPr id="25" name="Google Shape;1287;p37">
            <a:extLst>
              <a:ext uri="{FF2B5EF4-FFF2-40B4-BE49-F238E27FC236}">
                <a16:creationId xmlns:a16="http://schemas.microsoft.com/office/drawing/2014/main" id="{3D216393-794B-A75E-1DAE-D03A12AC2529}"/>
              </a:ext>
            </a:extLst>
          </p:cNvPr>
          <p:cNvSpPr txBox="1"/>
          <p:nvPr/>
        </p:nvSpPr>
        <p:spPr>
          <a:xfrm>
            <a:off x="6764835" y="3489547"/>
            <a:ext cx="974522" cy="102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0" i="0" u="none" strike="noStrike" cap="none" dirty="0">
                <a:solidFill>
                  <a:srgbClr val="232347"/>
                </a:solidFill>
                <a:latin typeface="Open Sans"/>
                <a:ea typeface="Open Sans"/>
                <a:cs typeface="Open Sans"/>
                <a:sym typeface="Open Sans"/>
              </a:rPr>
              <a:t>Nutrición</a:t>
            </a:r>
            <a:endParaRPr lang="en" sz="1200" dirty="0">
              <a:solidFill>
                <a:srgbClr val="232347"/>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200" b="0" i="0" u="none" strike="noStrike" cap="none" dirty="0">
              <a:solidFill>
                <a:srgbClr val="232347"/>
              </a:solidFill>
              <a:latin typeface="Open Sans"/>
              <a:ea typeface="Open Sans"/>
              <a:cs typeface="Open Sans"/>
              <a:sym typeface="Open Sans"/>
            </a:endParaRPr>
          </a:p>
        </p:txBody>
      </p:sp>
    </p:spTree>
    <p:extLst>
      <p:ext uri="{BB962C8B-B14F-4D97-AF65-F5344CB8AC3E}">
        <p14:creationId xmlns:p14="http://schemas.microsoft.com/office/powerpoint/2010/main" val="188795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1989083" y="177567"/>
            <a:ext cx="3550814"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4884077" y="321262"/>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D53191B6-C2BA-E220-184B-824770D5B63D}"/>
              </a:ext>
            </a:extLst>
          </p:cNvPr>
          <p:cNvGraphicFramePr>
            <a:graphicFrameLocks noGrp="1"/>
          </p:cNvGraphicFramePr>
          <p:nvPr>
            <p:extLst>
              <p:ext uri="{D42A27DB-BD31-4B8C-83A1-F6EECF244321}">
                <p14:modId xmlns:p14="http://schemas.microsoft.com/office/powerpoint/2010/main" val="2852357589"/>
              </p:ext>
            </p:extLst>
          </p:nvPr>
        </p:nvGraphicFramePr>
        <p:xfrm>
          <a:off x="1558269" y="1297146"/>
          <a:ext cx="6027462" cy="3315972"/>
        </p:xfrm>
        <a:graphic>
          <a:graphicData uri="http://schemas.openxmlformats.org/drawingml/2006/table">
            <a:tbl>
              <a:tblPr firstRow="1" firstCol="1" bandRow="1">
                <a:tableStyleId>{6E8BCD5D-D7CC-41CA-9DC8-B328E5BED2F0}</a:tableStyleId>
              </a:tblPr>
              <a:tblGrid>
                <a:gridCol w="1506550">
                  <a:extLst>
                    <a:ext uri="{9D8B030D-6E8A-4147-A177-3AD203B41FA5}">
                      <a16:colId xmlns:a16="http://schemas.microsoft.com/office/drawing/2014/main" val="1047147077"/>
                    </a:ext>
                  </a:extLst>
                </a:gridCol>
                <a:gridCol w="1605050">
                  <a:extLst>
                    <a:ext uri="{9D8B030D-6E8A-4147-A177-3AD203B41FA5}">
                      <a16:colId xmlns:a16="http://schemas.microsoft.com/office/drawing/2014/main" val="1302163862"/>
                    </a:ext>
                  </a:extLst>
                </a:gridCol>
                <a:gridCol w="1408681">
                  <a:extLst>
                    <a:ext uri="{9D8B030D-6E8A-4147-A177-3AD203B41FA5}">
                      <a16:colId xmlns:a16="http://schemas.microsoft.com/office/drawing/2014/main" val="3511327837"/>
                    </a:ext>
                  </a:extLst>
                </a:gridCol>
                <a:gridCol w="1507181">
                  <a:extLst>
                    <a:ext uri="{9D8B030D-6E8A-4147-A177-3AD203B41FA5}">
                      <a16:colId xmlns:a16="http://schemas.microsoft.com/office/drawing/2014/main" val="1840190355"/>
                    </a:ext>
                  </a:extLst>
                </a:gridCol>
              </a:tblGrid>
              <a:tr h="199211">
                <a:tc>
                  <a:txBody>
                    <a:bodyPr/>
                    <a:lstStyle/>
                    <a:p>
                      <a:pPr algn="ctr">
                        <a:lnSpc>
                          <a:spcPct val="150000"/>
                        </a:lnSpc>
                      </a:pPr>
                      <a:r>
                        <a:rPr lang="es-ES"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ELEMENTOS-PARTES</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INTERACCION</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tc>
                  <a:txBody>
                    <a:bodyPr/>
                    <a:lstStyle/>
                    <a:p>
                      <a:pPr algn="ctr">
                        <a:lnSpc>
                          <a:spcPct val="150000"/>
                        </a:lnSpc>
                      </a:pPr>
                      <a:r>
                        <a:rPr lang="es-ES" sz="1000" b="1" dirty="0">
                          <a:solidFill>
                            <a:schemeClr val="tx1"/>
                          </a:solidFill>
                          <a:effectLst/>
                        </a:rPr>
                        <a:t>OBJETIVO</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solidFill>
                      <a:schemeClr val="bg2">
                        <a:lumMod val="50000"/>
                      </a:schemeClr>
                    </a:solidFill>
                  </a:tcPr>
                </a:tc>
                <a:extLst>
                  <a:ext uri="{0D108BD9-81ED-4DB2-BD59-A6C34878D82A}">
                    <a16:rowId xmlns:a16="http://schemas.microsoft.com/office/drawing/2014/main" val="2453623616"/>
                  </a:ext>
                </a:extLst>
              </a:tr>
              <a:tr h="881136">
                <a:tc>
                  <a:txBody>
                    <a:bodyPr/>
                    <a:lstStyle/>
                    <a:p>
                      <a:pPr algn="ctr">
                        <a:lnSpc>
                          <a:spcPct val="150000"/>
                        </a:lnSpc>
                      </a:pPr>
                      <a:r>
                        <a:rPr lang="es-ES" sz="1000">
                          <a:effectLst/>
                        </a:rPr>
                        <a:t>Digestivo</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Boca</a:t>
                      </a:r>
                      <a:endParaRPr lang="es-CO" sz="1000">
                        <a:effectLst/>
                      </a:endParaRPr>
                    </a:p>
                    <a:p>
                      <a:pPr algn="ctr">
                        <a:lnSpc>
                          <a:spcPct val="150000"/>
                        </a:lnSpc>
                      </a:pPr>
                      <a:r>
                        <a:rPr lang="es-ES" sz="1000">
                          <a:effectLst/>
                        </a:rPr>
                        <a:t>Esófago</a:t>
                      </a:r>
                      <a:endParaRPr lang="es-CO" sz="1000">
                        <a:effectLst/>
                      </a:endParaRPr>
                    </a:p>
                    <a:p>
                      <a:pPr algn="ctr">
                        <a:lnSpc>
                          <a:spcPct val="150000"/>
                        </a:lnSpc>
                      </a:pPr>
                      <a:r>
                        <a:rPr lang="es-ES" sz="1000">
                          <a:effectLst/>
                        </a:rPr>
                        <a:t>Estómago</a:t>
                      </a:r>
                      <a:endParaRPr lang="es-CO" sz="1000">
                        <a:effectLst/>
                      </a:endParaRPr>
                    </a:p>
                    <a:p>
                      <a:pPr algn="ctr">
                        <a:lnSpc>
                          <a:spcPct val="150000"/>
                        </a:lnSpc>
                      </a:pPr>
                      <a:r>
                        <a:rPr lang="es-ES" sz="1000">
                          <a:effectLst/>
                        </a:rPr>
                        <a:t>Intestinos</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Digestión</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Nutrición del cuerpo humano</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4249666200"/>
                  </a:ext>
                </a:extLst>
              </a:tr>
              <a:tr h="1335753">
                <a:tc>
                  <a:txBody>
                    <a:bodyPr/>
                    <a:lstStyle/>
                    <a:p>
                      <a:pPr algn="ctr">
                        <a:lnSpc>
                          <a:spcPct val="150000"/>
                        </a:lnSpc>
                      </a:pPr>
                      <a:r>
                        <a:rPr lang="es-ES" sz="1000">
                          <a:effectLst/>
                        </a:rPr>
                        <a:t>Empresa </a:t>
                      </a:r>
                      <a:endParaRPr lang="es-CO" sz="1000">
                        <a:effectLst/>
                      </a:endParaRPr>
                    </a:p>
                    <a:p>
                      <a:pPr algn="ctr">
                        <a:lnSpc>
                          <a:spcPct val="150000"/>
                        </a:lnSpc>
                      </a:pPr>
                      <a:r>
                        <a:rPr lang="es-ES" sz="1000">
                          <a:effectLst/>
                        </a:rPr>
                        <a:t>Ej.; Fábrica de Zapatos</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Materia Prima</a:t>
                      </a:r>
                      <a:endParaRPr lang="es-CO" sz="1000">
                        <a:effectLst/>
                      </a:endParaRPr>
                    </a:p>
                    <a:p>
                      <a:pPr algn="ctr">
                        <a:lnSpc>
                          <a:spcPct val="150000"/>
                        </a:lnSpc>
                      </a:pPr>
                      <a:r>
                        <a:rPr lang="es-ES" sz="1000">
                          <a:effectLst/>
                        </a:rPr>
                        <a:t>Maquinaria</a:t>
                      </a:r>
                      <a:endParaRPr lang="es-CO" sz="1000">
                        <a:effectLst/>
                      </a:endParaRPr>
                    </a:p>
                    <a:p>
                      <a:pPr algn="ctr">
                        <a:lnSpc>
                          <a:spcPct val="150000"/>
                        </a:lnSpc>
                      </a:pPr>
                      <a:r>
                        <a:rPr lang="es-ES" sz="1000">
                          <a:effectLst/>
                        </a:rPr>
                        <a:t>Personal administrativo y operativo</a:t>
                      </a:r>
                      <a:endParaRPr lang="es-CO" sz="1000">
                        <a:effectLst/>
                      </a:endParaRPr>
                    </a:p>
                    <a:p>
                      <a:pPr algn="ctr">
                        <a:lnSpc>
                          <a:spcPct val="150000"/>
                        </a:lnSpc>
                      </a:pPr>
                      <a:r>
                        <a:rPr lang="es-ES" sz="1000">
                          <a:effectLst/>
                        </a:rPr>
                        <a:t>Infraestructura física para la producción</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dirty="0">
                          <a:effectLst/>
                        </a:rPr>
                        <a:t>Proceso producción (Zapatos)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Generar productos - servicios</a:t>
                      </a:r>
                      <a:endParaRPr lang="es-CO" sz="1000">
                        <a:effectLst/>
                      </a:endParaRPr>
                    </a:p>
                    <a:p>
                      <a:pPr algn="ctr">
                        <a:lnSpc>
                          <a:spcPct val="150000"/>
                        </a:lnSpc>
                      </a:pPr>
                      <a:r>
                        <a:rPr lang="es-ES" sz="1000">
                          <a:effectLst/>
                        </a:rPr>
                        <a:t>(Zapato)</a:t>
                      </a:r>
                      <a:endParaRPr lang="es-CO" sz="1000">
                        <a:effectLst/>
                      </a:endParaRPr>
                    </a:p>
                    <a:p>
                      <a:pPr algn="ctr">
                        <a:lnSpc>
                          <a:spcPct val="150000"/>
                        </a:lnSpc>
                      </a:pPr>
                      <a:r>
                        <a:rPr lang="es-ES" sz="1000">
                          <a:effectLst/>
                        </a:rPr>
                        <a:t>Suplir necesidad del ser humano</a:t>
                      </a:r>
                      <a:endParaRPr lang="es-CO" sz="1000">
                        <a:effectLst/>
                      </a:endParaRPr>
                    </a:p>
                    <a:p>
                      <a:pPr algn="ctr">
                        <a:lnSpc>
                          <a:spcPct val="150000"/>
                        </a:lnSpc>
                      </a:pPr>
                      <a:r>
                        <a:rPr lang="es-ES" sz="1000">
                          <a:effectLst/>
                        </a:rPr>
                        <a:t>Mejorar Calidad de Vida</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2581376690"/>
                  </a:ext>
                </a:extLst>
              </a:tr>
              <a:tr h="881136">
                <a:tc>
                  <a:txBody>
                    <a:bodyPr/>
                    <a:lstStyle/>
                    <a:p>
                      <a:pPr algn="ctr">
                        <a:lnSpc>
                          <a:spcPct val="150000"/>
                        </a:lnSpc>
                      </a:pPr>
                      <a:r>
                        <a:rPr lang="es-ES" sz="1000" dirty="0">
                          <a:effectLst/>
                        </a:rPr>
                        <a:t>Ideología Religiosa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Fieles</a:t>
                      </a:r>
                      <a:endParaRPr lang="es-CO" sz="1000">
                        <a:effectLst/>
                      </a:endParaRPr>
                    </a:p>
                    <a:p>
                      <a:pPr algn="ctr">
                        <a:lnSpc>
                          <a:spcPct val="150000"/>
                        </a:lnSpc>
                      </a:pPr>
                      <a:r>
                        <a:rPr lang="es-ES" sz="1000">
                          <a:effectLst/>
                        </a:rPr>
                        <a:t>Pastores - Sacerdotes</a:t>
                      </a:r>
                      <a:endParaRPr lang="es-CO" sz="1000">
                        <a:effectLst/>
                      </a:endParaRPr>
                    </a:p>
                    <a:p>
                      <a:pPr algn="ctr">
                        <a:lnSpc>
                          <a:spcPct val="150000"/>
                        </a:lnSpc>
                      </a:pPr>
                      <a:r>
                        <a:rPr lang="es-ES" sz="1000">
                          <a:effectLst/>
                        </a:rPr>
                        <a:t>Libros sagrados</a:t>
                      </a:r>
                      <a:endParaRPr lang="es-CO" sz="1000">
                        <a:effectLst/>
                      </a:endParaRPr>
                    </a:p>
                    <a:p>
                      <a:pPr algn="ctr">
                        <a:lnSpc>
                          <a:spcPct val="150000"/>
                        </a:lnSpc>
                      </a:pPr>
                      <a:r>
                        <a:rPr lang="es-ES" sz="1000">
                          <a:effectLst/>
                        </a:rPr>
                        <a:t>Sitio de Reunión</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a:effectLst/>
                        </a:rPr>
                        <a:t>Actos o encuentros religiosos, ceremonias.</a:t>
                      </a:r>
                      <a:endParaRPr lang="es-CO"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tc>
                  <a:txBody>
                    <a:bodyPr/>
                    <a:lstStyle/>
                    <a:p>
                      <a:pPr algn="ctr">
                        <a:lnSpc>
                          <a:spcPct val="150000"/>
                        </a:lnSpc>
                      </a:pPr>
                      <a:r>
                        <a:rPr lang="es-ES" sz="1000" dirty="0">
                          <a:effectLst/>
                        </a:rPr>
                        <a:t>Encontrar sentido a la vida - Patrones de comportamiento</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193" marR="68193" marT="0" marB="0"/>
                </a:tc>
                <a:extLst>
                  <a:ext uri="{0D108BD9-81ED-4DB2-BD59-A6C34878D82A}">
                    <a16:rowId xmlns:a16="http://schemas.microsoft.com/office/drawing/2014/main" val="1731286819"/>
                  </a:ext>
                </a:extLst>
              </a:tr>
            </a:tbl>
          </a:graphicData>
        </a:graphic>
      </p:graphicFrame>
      <p:sp>
        <p:nvSpPr>
          <p:cNvPr id="14" name="Rectangle 1">
            <a:extLst>
              <a:ext uri="{FF2B5EF4-FFF2-40B4-BE49-F238E27FC236}">
                <a16:creationId xmlns:a16="http://schemas.microsoft.com/office/drawing/2014/main" id="{357970A9-96D4-0A14-97AA-1A3CFD2AA1D4}"/>
              </a:ext>
            </a:extLst>
          </p:cNvPr>
          <p:cNvSpPr>
            <a:spLocks noChangeArrowheads="1"/>
          </p:cNvSpPr>
          <p:nvPr/>
        </p:nvSpPr>
        <p:spPr bwMode="auto">
          <a:xfrm>
            <a:off x="1558925" y="12969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75407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92540" y="2343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Características</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79F282CB-C61B-59FD-6FCD-8DEBF218A13B}"/>
              </a:ext>
            </a:extLst>
          </p:cNvPr>
          <p:cNvGraphicFramePr>
            <a:graphicFrameLocks noGrp="1"/>
          </p:cNvGraphicFramePr>
          <p:nvPr>
            <p:extLst>
              <p:ext uri="{D42A27DB-BD31-4B8C-83A1-F6EECF244321}">
                <p14:modId xmlns:p14="http://schemas.microsoft.com/office/powerpoint/2010/main" val="2614216648"/>
              </p:ext>
            </p:extLst>
          </p:nvPr>
        </p:nvGraphicFramePr>
        <p:xfrm>
          <a:off x="1380371" y="2786206"/>
          <a:ext cx="6061710" cy="801372"/>
        </p:xfrm>
        <a:graphic>
          <a:graphicData uri="http://schemas.openxmlformats.org/drawingml/2006/table">
            <a:tbl>
              <a:tblPr firstRow="1" firstCol="1" bandRow="1">
                <a:tableStyleId>{6E8BCD5D-D7CC-41CA-9DC8-B328E5BED2F0}</a:tableStyleId>
              </a:tblPr>
              <a:tblGrid>
                <a:gridCol w="3030855">
                  <a:extLst>
                    <a:ext uri="{9D8B030D-6E8A-4147-A177-3AD203B41FA5}">
                      <a16:colId xmlns:a16="http://schemas.microsoft.com/office/drawing/2014/main" val="4116219493"/>
                    </a:ext>
                  </a:extLst>
                </a:gridCol>
                <a:gridCol w="3030855">
                  <a:extLst>
                    <a:ext uri="{9D8B030D-6E8A-4147-A177-3AD203B41FA5}">
                      <a16:colId xmlns:a16="http://schemas.microsoft.com/office/drawing/2014/main" val="4065612308"/>
                    </a:ext>
                  </a:extLst>
                </a:gridCol>
              </a:tblGrid>
              <a:tr h="0">
                <a:tc>
                  <a:txBody>
                    <a:bodyPr/>
                    <a:lstStyle/>
                    <a:p>
                      <a:pPr algn="ctr">
                        <a:lnSpc>
                          <a:spcPct val="150000"/>
                        </a:lnSpc>
                      </a:pPr>
                      <a:r>
                        <a:rPr lang="es-ES_tradnl"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s-ES_tradnl" sz="1000" b="1" dirty="0">
                          <a:solidFill>
                            <a:schemeClr val="tx1"/>
                          </a:solidFill>
                          <a:effectLst/>
                        </a:rPr>
                        <a:t>Sinergia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a:solidFill>
                            <a:schemeClr val="tx2">
                              <a:lumMod val="75000"/>
                            </a:schemeClr>
                          </a:solidFill>
                          <a:effectLst/>
                        </a:rPr>
                        <a:t>Sistema digestivo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Proceso de digestión</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rPr>
                        <a:t>Empresa Industrial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Proceso de producción</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0">
                <a:tc>
                  <a:txBody>
                    <a:bodyPr/>
                    <a:lstStyle/>
                    <a:p>
                      <a:pPr algn="ctr">
                        <a:lnSpc>
                          <a:spcPct val="150000"/>
                        </a:lnSpc>
                      </a:pPr>
                      <a:r>
                        <a:rPr lang="es-ES_tradnl" sz="1000">
                          <a:solidFill>
                            <a:schemeClr val="tx2">
                              <a:lumMod val="75000"/>
                            </a:schemeClr>
                          </a:solidFill>
                          <a:effectLst/>
                        </a:rPr>
                        <a:t>Sistema Religioso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Ceremonia religiosa</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219998"/>
                  </a:ext>
                </a:extLst>
              </a:tr>
            </a:tbl>
          </a:graphicData>
        </a:graphic>
      </p:graphicFrame>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792540" y="1015424"/>
            <a:ext cx="1571910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CO" sz="1600" b="1" dirty="0">
                <a:solidFill>
                  <a:schemeClr val="bg2">
                    <a:lumMod val="75000"/>
                  </a:schemeClr>
                </a:solidFill>
                <a:latin typeface="Calibri" panose="020F0502020204030204" pitchFamily="34" charset="0"/>
                <a:ea typeface="Open Sans"/>
                <a:cs typeface="Open Sans"/>
                <a:sym typeface="Open Sans"/>
              </a:rPr>
              <a:t>SINERGIA: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CO" sz="1600" b="1" dirty="0">
              <a:solidFill>
                <a:schemeClr val="bg2">
                  <a:lumMod val="75000"/>
                </a:schemeClr>
              </a:solidFill>
              <a:latin typeface="Calibri" panose="020F0502020204030204" pitchFamily="34" charset="0"/>
              <a:ea typeface="Open Sans"/>
              <a:cs typeface="Open Sans"/>
              <a:sym typeface="Open San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_tradnl" altLang="es-CO" dirty="0">
                <a:solidFill>
                  <a:schemeClr val="lt2"/>
                </a:solidFill>
                <a:latin typeface="Calibri" panose="020F0502020204030204" pitchFamily="34" charset="0"/>
                <a:ea typeface="Open Sans"/>
                <a:cs typeface="Open Sans"/>
                <a:sym typeface="Open Sans"/>
              </a:rPr>
              <a:t>Interacción de las partes o elementos del sistema, suma de las partes.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S_tradnl" altLang="es-CO" dirty="0">
                <a:solidFill>
                  <a:schemeClr val="lt2"/>
                </a:solidFill>
                <a:latin typeface="Calibri" panose="020F0502020204030204" pitchFamily="34" charset="0"/>
                <a:ea typeface="Open Sans"/>
                <a:cs typeface="Open Sans"/>
                <a:sym typeface="Open Sans"/>
              </a:rPr>
              <a:t>Procesos o actividades del sistema donde interactúan sus partes o elementos.</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Ejemplos</a:t>
            </a:r>
            <a:r>
              <a:rPr lang="es-ES_tradnl" altLang="es-CO" sz="1800" dirty="0">
                <a:solidFill>
                  <a:schemeClr val="lt2"/>
                </a:solidFill>
                <a:latin typeface="Calibri" panose="020F0502020204030204" pitchFamily="34" charset="0"/>
                <a:ea typeface="Open Sans"/>
                <a:cs typeface="Open Sans"/>
                <a:sym typeface="Open Sans"/>
              </a:rPr>
              <a:t>:</a:t>
            </a:r>
            <a:endParaRPr lang="es-CO" altLang="es-CO" sz="1800" dirty="0">
              <a:solidFill>
                <a:schemeClr val="lt2"/>
              </a:solidFill>
              <a:latin typeface="Calibri" panose="020F0502020204030204" pitchFamily="34" charset="0"/>
              <a:ea typeface="Open Sans"/>
              <a:cs typeface="Open Sans"/>
              <a:sym typeface="Open Sans"/>
            </a:endParaRPr>
          </a:p>
        </p:txBody>
      </p:sp>
    </p:spTree>
    <p:extLst>
      <p:ext uri="{BB962C8B-B14F-4D97-AF65-F5344CB8AC3E}">
        <p14:creationId xmlns:p14="http://schemas.microsoft.com/office/powerpoint/2010/main" val="239354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92540" y="2343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Características</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79F282CB-C61B-59FD-6FCD-8DEBF218A13B}"/>
              </a:ext>
            </a:extLst>
          </p:cNvPr>
          <p:cNvGraphicFramePr>
            <a:graphicFrameLocks noGrp="1"/>
          </p:cNvGraphicFramePr>
          <p:nvPr>
            <p:extLst>
              <p:ext uri="{D42A27DB-BD31-4B8C-83A1-F6EECF244321}">
                <p14:modId xmlns:p14="http://schemas.microsoft.com/office/powerpoint/2010/main" val="2704430133"/>
              </p:ext>
            </p:extLst>
          </p:nvPr>
        </p:nvGraphicFramePr>
        <p:xfrm>
          <a:off x="1380371" y="2786206"/>
          <a:ext cx="6061710" cy="801372"/>
        </p:xfrm>
        <a:graphic>
          <a:graphicData uri="http://schemas.openxmlformats.org/drawingml/2006/table">
            <a:tbl>
              <a:tblPr firstRow="1" firstCol="1" bandRow="1">
                <a:tableStyleId>{6E8BCD5D-D7CC-41CA-9DC8-B328E5BED2F0}</a:tableStyleId>
              </a:tblPr>
              <a:tblGrid>
                <a:gridCol w="3030855">
                  <a:extLst>
                    <a:ext uri="{9D8B030D-6E8A-4147-A177-3AD203B41FA5}">
                      <a16:colId xmlns:a16="http://schemas.microsoft.com/office/drawing/2014/main" val="4116219493"/>
                    </a:ext>
                  </a:extLst>
                </a:gridCol>
                <a:gridCol w="3030855">
                  <a:extLst>
                    <a:ext uri="{9D8B030D-6E8A-4147-A177-3AD203B41FA5}">
                      <a16:colId xmlns:a16="http://schemas.microsoft.com/office/drawing/2014/main" val="4065612308"/>
                    </a:ext>
                  </a:extLst>
                </a:gridCol>
              </a:tblGrid>
              <a:tr h="0">
                <a:tc>
                  <a:txBody>
                    <a:bodyPr/>
                    <a:lstStyle/>
                    <a:p>
                      <a:pPr algn="ctr">
                        <a:lnSpc>
                          <a:spcPct val="150000"/>
                        </a:lnSpc>
                      </a:pPr>
                      <a:r>
                        <a:rPr lang="es-ES_tradnl"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s-ES_tradnl"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Entropía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a:solidFill>
                            <a:schemeClr val="tx2">
                              <a:lumMod val="75000"/>
                            </a:schemeClr>
                          </a:solidFill>
                          <a:effectLst/>
                        </a:rPr>
                        <a:t>Sistema digestivo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rPr>
                        <a:t>Ulcera estomacal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rPr>
                        <a:t>Empresa Industrial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Máquinas defectuosas, operarios </a:t>
                      </a:r>
                      <a:r>
                        <a:rPr lang="es-ES_tradnl" sz="1000">
                          <a:solidFill>
                            <a:schemeClr val="tx2">
                              <a:lumMod val="75000"/>
                            </a:schemeClr>
                          </a:solidFill>
                          <a:effectLst/>
                        </a:rPr>
                        <a:t>sin capacitación</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0">
                <a:tc>
                  <a:txBody>
                    <a:bodyPr/>
                    <a:lstStyle/>
                    <a:p>
                      <a:pPr algn="ctr">
                        <a:lnSpc>
                          <a:spcPct val="150000"/>
                        </a:lnSpc>
                      </a:pPr>
                      <a:r>
                        <a:rPr lang="es-ES_tradnl" sz="1000">
                          <a:solidFill>
                            <a:schemeClr val="tx2">
                              <a:lumMod val="75000"/>
                            </a:schemeClr>
                          </a:solidFill>
                          <a:effectLst/>
                        </a:rPr>
                        <a:t>Sistema Religioso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Falsos sacerdotes o pastores</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219998"/>
                  </a:ext>
                </a:extLst>
              </a:tr>
            </a:tbl>
          </a:graphicData>
        </a:graphic>
      </p:graphicFrame>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792540" y="1015424"/>
            <a:ext cx="1571910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CO" sz="1600" b="1" dirty="0">
                <a:solidFill>
                  <a:schemeClr val="bg2">
                    <a:lumMod val="75000"/>
                  </a:schemeClr>
                </a:solidFill>
                <a:latin typeface="Calibri" panose="020F0502020204030204" pitchFamily="34" charset="0"/>
                <a:ea typeface="Open Sans"/>
                <a:cs typeface="Open Sans"/>
                <a:sym typeface="Open Sans"/>
              </a:rPr>
              <a:t>ENTROPÍA: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CO" sz="1600" b="1" dirty="0">
              <a:solidFill>
                <a:schemeClr val="bg2">
                  <a:lumMod val="75000"/>
                </a:schemeClr>
              </a:solidFill>
              <a:latin typeface="Calibri" panose="020F0502020204030204" pitchFamily="34" charset="0"/>
              <a:ea typeface="Open Sans"/>
              <a:cs typeface="Open Sans"/>
              <a:sym typeface="Open Sans"/>
            </a:endParaRPr>
          </a:p>
          <a:p>
            <a:pPr marR="0" lvl="0" algn="l" defTabSz="914400" rtl="0" eaLnBrk="0" fontAlgn="base" latinLnBrk="0" hangingPunct="0">
              <a:lnSpc>
                <a:spcPct val="100000"/>
              </a:lnSpc>
              <a:spcBef>
                <a:spcPct val="0"/>
              </a:spcBef>
              <a:spcAft>
                <a:spcPct val="0"/>
              </a:spcAft>
              <a:buClrTx/>
              <a:buSzTx/>
              <a:tabLst/>
            </a:pPr>
            <a:r>
              <a:rPr lang="es-ES_tradnl" dirty="0">
                <a:solidFill>
                  <a:schemeClr val="lt2"/>
                </a:solidFill>
                <a:latin typeface="Calibri" panose="020F0502020204030204" pitchFamily="34" charset="0"/>
                <a:ea typeface="Open Sans"/>
                <a:cs typeface="Open Sans"/>
              </a:rPr>
              <a:t>Tendencia de los elementos o partes del sistema al caos o desorden, produciendo daños e inestabilidad</a:t>
            </a:r>
          </a:p>
          <a:p>
            <a:pPr marR="0" lvl="0" algn="l" defTabSz="914400" rtl="0" eaLnBrk="0" fontAlgn="base" latinLnBrk="0" hangingPunct="0">
              <a:lnSpc>
                <a:spcPct val="100000"/>
              </a:lnSpc>
              <a:spcBef>
                <a:spcPct val="0"/>
              </a:spcBef>
              <a:spcAft>
                <a:spcPct val="0"/>
              </a:spcAft>
              <a:buClrTx/>
              <a:buSzTx/>
              <a:tabLst/>
            </a:pPr>
            <a:r>
              <a:rPr lang="es-ES_tradnl" dirty="0">
                <a:solidFill>
                  <a:schemeClr val="lt2"/>
                </a:solidFill>
                <a:latin typeface="Calibri" panose="020F0502020204030204" pitchFamily="34" charset="0"/>
                <a:ea typeface="Open Sans"/>
                <a:cs typeface="Open Sans"/>
              </a:rPr>
              <a:t> en el sistema. </a:t>
            </a:r>
            <a:endParaRPr lang="es-ES_tradnl" altLang="es-CO" dirty="0">
              <a:solidFill>
                <a:schemeClr val="lt2"/>
              </a:solidFill>
              <a:latin typeface="Calibri" panose="020F0502020204030204" pitchFamily="34" charset="0"/>
              <a:ea typeface="Open Sans"/>
              <a:cs typeface="Open Sans"/>
              <a:sym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Ejemplos</a:t>
            </a:r>
            <a:r>
              <a:rPr lang="es-ES_tradnl" altLang="es-CO" sz="1800" dirty="0">
                <a:solidFill>
                  <a:schemeClr val="lt2"/>
                </a:solidFill>
                <a:latin typeface="Calibri" panose="020F0502020204030204" pitchFamily="34" charset="0"/>
                <a:ea typeface="Open Sans"/>
                <a:cs typeface="Open Sans"/>
                <a:sym typeface="Open Sans"/>
              </a:rPr>
              <a:t>:</a:t>
            </a:r>
            <a:endParaRPr lang="es-CO" altLang="es-CO" sz="1800" dirty="0">
              <a:solidFill>
                <a:schemeClr val="lt2"/>
              </a:solidFill>
              <a:latin typeface="Calibri" panose="020F0502020204030204" pitchFamily="34" charset="0"/>
              <a:ea typeface="Open Sans"/>
              <a:cs typeface="Open Sans"/>
              <a:sym typeface="Open Sans"/>
            </a:endParaRPr>
          </a:p>
        </p:txBody>
      </p:sp>
    </p:spTree>
    <p:extLst>
      <p:ext uri="{BB962C8B-B14F-4D97-AF65-F5344CB8AC3E}">
        <p14:creationId xmlns:p14="http://schemas.microsoft.com/office/powerpoint/2010/main" val="99723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37"/>
          <p:cNvSpPr txBox="1"/>
          <p:nvPr/>
        </p:nvSpPr>
        <p:spPr>
          <a:xfrm>
            <a:off x="3870960" y="203634"/>
            <a:ext cx="4480500" cy="3078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0" name="Google Shape;1290;p37"/>
          <p:cNvSpPr txBox="1"/>
          <p:nvPr/>
        </p:nvSpPr>
        <p:spPr>
          <a:xfrm>
            <a:off x="5930440" y="1056787"/>
            <a:ext cx="1884600" cy="24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Open Sans"/>
              <a:ea typeface="Open Sans"/>
              <a:cs typeface="Open Sans"/>
              <a:sym typeface="Open Sans"/>
            </a:endParaRPr>
          </a:p>
        </p:txBody>
      </p:sp>
      <p:sp>
        <p:nvSpPr>
          <p:cNvPr id="2" name="Google Shape;1974;p54">
            <a:extLst>
              <a:ext uri="{FF2B5EF4-FFF2-40B4-BE49-F238E27FC236}">
                <a16:creationId xmlns:a16="http://schemas.microsoft.com/office/drawing/2014/main" id="{AF7EEB3A-408D-B71F-DCE4-553494142627}"/>
              </a:ext>
            </a:extLst>
          </p:cNvPr>
          <p:cNvSpPr txBox="1">
            <a:spLocks noGrp="1"/>
          </p:cNvSpPr>
          <p:nvPr>
            <p:ph type="title"/>
          </p:nvPr>
        </p:nvSpPr>
        <p:spPr>
          <a:xfrm>
            <a:off x="792540" y="234363"/>
            <a:ext cx="4936996" cy="7615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500"/>
              <a:buNone/>
            </a:pPr>
            <a:r>
              <a:rPr lang="en" dirty="0"/>
              <a:t>Sistema- Características</a:t>
            </a:r>
            <a:endParaRPr dirty="0"/>
          </a:p>
        </p:txBody>
      </p:sp>
      <p:sp>
        <p:nvSpPr>
          <p:cNvPr id="3" name="Google Shape;11899;p87">
            <a:extLst>
              <a:ext uri="{FF2B5EF4-FFF2-40B4-BE49-F238E27FC236}">
                <a16:creationId xmlns:a16="http://schemas.microsoft.com/office/drawing/2014/main" id="{B7916C61-A2AE-4E49-7328-50311152F18F}"/>
              </a:ext>
            </a:extLst>
          </p:cNvPr>
          <p:cNvSpPr/>
          <p:nvPr/>
        </p:nvSpPr>
        <p:spPr>
          <a:xfrm>
            <a:off x="5512358" y="340433"/>
            <a:ext cx="836163" cy="624793"/>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 name="Tabla 12">
            <a:extLst>
              <a:ext uri="{FF2B5EF4-FFF2-40B4-BE49-F238E27FC236}">
                <a16:creationId xmlns:a16="http://schemas.microsoft.com/office/drawing/2014/main" id="{79F282CB-C61B-59FD-6FCD-8DEBF218A13B}"/>
              </a:ext>
            </a:extLst>
          </p:cNvPr>
          <p:cNvGraphicFramePr>
            <a:graphicFrameLocks noGrp="1"/>
          </p:cNvGraphicFramePr>
          <p:nvPr>
            <p:extLst>
              <p:ext uri="{D42A27DB-BD31-4B8C-83A1-F6EECF244321}">
                <p14:modId xmlns:p14="http://schemas.microsoft.com/office/powerpoint/2010/main" val="3554665040"/>
              </p:ext>
            </p:extLst>
          </p:nvPr>
        </p:nvGraphicFramePr>
        <p:xfrm>
          <a:off x="1380371" y="2786206"/>
          <a:ext cx="6061710" cy="801372"/>
        </p:xfrm>
        <a:graphic>
          <a:graphicData uri="http://schemas.openxmlformats.org/drawingml/2006/table">
            <a:tbl>
              <a:tblPr firstRow="1" firstCol="1" bandRow="1">
                <a:tableStyleId>{6E8BCD5D-D7CC-41CA-9DC8-B328E5BED2F0}</a:tableStyleId>
              </a:tblPr>
              <a:tblGrid>
                <a:gridCol w="3030855">
                  <a:extLst>
                    <a:ext uri="{9D8B030D-6E8A-4147-A177-3AD203B41FA5}">
                      <a16:colId xmlns:a16="http://schemas.microsoft.com/office/drawing/2014/main" val="4116219493"/>
                    </a:ext>
                  </a:extLst>
                </a:gridCol>
                <a:gridCol w="3030855">
                  <a:extLst>
                    <a:ext uri="{9D8B030D-6E8A-4147-A177-3AD203B41FA5}">
                      <a16:colId xmlns:a16="http://schemas.microsoft.com/office/drawing/2014/main" val="4065612308"/>
                    </a:ext>
                  </a:extLst>
                </a:gridCol>
              </a:tblGrid>
              <a:tr h="0">
                <a:tc>
                  <a:txBody>
                    <a:bodyPr/>
                    <a:lstStyle/>
                    <a:p>
                      <a:pPr algn="ctr">
                        <a:lnSpc>
                          <a:spcPct val="150000"/>
                        </a:lnSpc>
                      </a:pPr>
                      <a:r>
                        <a:rPr lang="es-ES_tradnl" sz="1000" b="1" dirty="0">
                          <a:solidFill>
                            <a:schemeClr val="tx1"/>
                          </a:solidFill>
                          <a:effectLst/>
                        </a:rPr>
                        <a:t>Sistema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50000"/>
                        </a:lnSpc>
                      </a:pPr>
                      <a:r>
                        <a:rPr lang="es-ES_tradnl" sz="1000" b="1" dirty="0">
                          <a:solidFill>
                            <a:schemeClr val="tx1"/>
                          </a:solidFill>
                          <a:effectLst/>
                        </a:rPr>
                        <a:t>Sinergia</a:t>
                      </a:r>
                      <a:endParaRPr lang="es-CO" sz="10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a:solidFill>
                            <a:schemeClr val="tx2">
                              <a:lumMod val="75000"/>
                            </a:schemeClr>
                          </a:solidFill>
                          <a:effectLst/>
                        </a:rPr>
                        <a:t>Sistema digestivo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Nutrición – Buena salud</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rPr>
                        <a:t>Empresa Industrial</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Ganancias, Bienestar económico</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0">
                <a:tc>
                  <a:txBody>
                    <a:bodyPr/>
                    <a:lstStyle/>
                    <a:p>
                      <a:pPr algn="ctr">
                        <a:lnSpc>
                          <a:spcPct val="150000"/>
                        </a:lnSpc>
                      </a:pPr>
                      <a:r>
                        <a:rPr lang="es-ES_tradnl" sz="1000">
                          <a:solidFill>
                            <a:schemeClr val="tx2">
                              <a:lumMod val="75000"/>
                            </a:schemeClr>
                          </a:solidFill>
                          <a:effectLst/>
                        </a:rPr>
                        <a:t>Sistema Religioso</a:t>
                      </a:r>
                      <a:endParaRPr lang="es-CO" sz="100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s-ES_tradnl" sz="1000" dirty="0">
                          <a:solidFill>
                            <a:schemeClr val="tx2">
                              <a:lumMod val="75000"/>
                            </a:schemeClr>
                          </a:solidFill>
                          <a:effectLst/>
                        </a:rPr>
                        <a:t>Salvación, vida eterna</a:t>
                      </a:r>
                      <a:endParaRPr lang="es-CO" sz="1000" dirty="0">
                        <a:solidFill>
                          <a:schemeClr val="tx2">
                            <a:lumMod val="7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4219998"/>
                  </a:ext>
                </a:extLst>
              </a:tr>
            </a:tbl>
          </a:graphicData>
        </a:graphic>
      </p:graphicFrame>
      <p:sp>
        <p:nvSpPr>
          <p:cNvPr id="14" name="Rectangle 1">
            <a:extLst>
              <a:ext uri="{FF2B5EF4-FFF2-40B4-BE49-F238E27FC236}">
                <a16:creationId xmlns:a16="http://schemas.microsoft.com/office/drawing/2014/main" id="{BE14A524-0709-7D43-9BE8-7CFCA5E2CE88}"/>
              </a:ext>
            </a:extLst>
          </p:cNvPr>
          <p:cNvSpPr>
            <a:spLocks noChangeArrowheads="1"/>
          </p:cNvSpPr>
          <p:nvPr/>
        </p:nvSpPr>
        <p:spPr bwMode="auto">
          <a:xfrm>
            <a:off x="792540" y="1153924"/>
            <a:ext cx="1571910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CO" sz="1600" b="1" dirty="0">
                <a:solidFill>
                  <a:schemeClr val="bg2">
                    <a:lumMod val="75000"/>
                  </a:schemeClr>
                </a:solidFill>
                <a:latin typeface="Calibri" panose="020F0502020204030204" pitchFamily="34" charset="0"/>
                <a:ea typeface="Open Sans"/>
                <a:cs typeface="Open Sans"/>
                <a:sym typeface="Open Sans"/>
              </a:rPr>
              <a:t>PROPIEDADES EMERGENTES: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CO" sz="1600" b="1" dirty="0">
              <a:solidFill>
                <a:schemeClr val="bg2">
                  <a:lumMod val="75000"/>
                </a:schemeClr>
              </a:solidFill>
              <a:latin typeface="Calibri" panose="020F0502020204030204" pitchFamily="34" charset="0"/>
              <a:ea typeface="Open Sans"/>
              <a:cs typeface="Open Sans"/>
              <a:sym typeface="Open Sans"/>
            </a:endParaRPr>
          </a:p>
          <a:p>
            <a:pPr marR="0" lvl="0" algn="l" defTabSz="914400" rtl="0" eaLnBrk="0" fontAlgn="base" latinLnBrk="0" hangingPunct="0">
              <a:lnSpc>
                <a:spcPct val="100000"/>
              </a:lnSpc>
              <a:spcBef>
                <a:spcPct val="0"/>
              </a:spcBef>
              <a:spcAft>
                <a:spcPct val="0"/>
              </a:spcAft>
              <a:buClrTx/>
              <a:buSzTx/>
              <a:tabLst/>
            </a:pPr>
            <a:r>
              <a:rPr lang="es-ES_tradnl" dirty="0">
                <a:solidFill>
                  <a:schemeClr val="lt2"/>
                </a:solidFill>
                <a:latin typeface="Calibri" panose="020F0502020204030204" pitchFamily="34" charset="0"/>
                <a:ea typeface="Open Sans"/>
                <a:cs typeface="Open Sans"/>
              </a:rPr>
              <a:t>Propiedades del sistema distintas a la de sus partes; emergen del sistema mientras está en acción. </a:t>
            </a:r>
          </a:p>
          <a:p>
            <a:pPr marR="0" lvl="0" algn="l" defTabSz="914400" rtl="0" eaLnBrk="0" fontAlgn="base" latinLnBrk="0" hangingPunct="0">
              <a:lnSpc>
                <a:spcPct val="100000"/>
              </a:lnSpc>
              <a:spcBef>
                <a:spcPct val="0"/>
              </a:spcBef>
              <a:spcAft>
                <a:spcPct val="0"/>
              </a:spcAft>
              <a:buClrTx/>
              <a:buSzTx/>
              <a:tabLst/>
            </a:pPr>
            <a:endParaRPr lang="es-ES_tradnl" altLang="es-CO" dirty="0">
              <a:solidFill>
                <a:schemeClr val="lt2"/>
              </a:solidFill>
              <a:latin typeface="Calibri" panose="020F0502020204030204" pitchFamily="34" charset="0"/>
              <a:ea typeface="Open Sans"/>
              <a:cs typeface="Open Sans"/>
              <a:sym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CO" dirty="0">
                <a:solidFill>
                  <a:schemeClr val="lt2"/>
                </a:solidFill>
                <a:latin typeface="Calibri" panose="020F0502020204030204" pitchFamily="34" charset="0"/>
                <a:ea typeface="Open Sans"/>
                <a:cs typeface="Open Sans"/>
                <a:sym typeface="Open Sans"/>
              </a:rPr>
              <a:t>Ejemplos:</a:t>
            </a:r>
            <a:endParaRPr lang="es-CO" altLang="es-CO" dirty="0">
              <a:solidFill>
                <a:schemeClr val="lt2"/>
              </a:solidFill>
              <a:latin typeface="Calibri" panose="020F0502020204030204" pitchFamily="34" charset="0"/>
              <a:ea typeface="Open Sans"/>
              <a:cs typeface="Open Sans"/>
              <a:sym typeface="Open Sans"/>
            </a:endParaRPr>
          </a:p>
        </p:txBody>
      </p:sp>
    </p:spTree>
    <p:extLst>
      <p:ext uri="{BB962C8B-B14F-4D97-AF65-F5344CB8AC3E}">
        <p14:creationId xmlns:p14="http://schemas.microsoft.com/office/powerpoint/2010/main" val="2493118525"/>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480</Words>
  <Application>Microsoft Office PowerPoint</Application>
  <PresentationFormat>Presentación en pantalla (16:9)</PresentationFormat>
  <Paragraphs>152</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Pathway Gothic One</vt:lpstr>
      <vt:lpstr>Calibri</vt:lpstr>
      <vt:lpstr>Palanquin Dark</vt:lpstr>
      <vt:lpstr>Open Sans</vt:lpstr>
      <vt:lpstr>Montserrat</vt:lpstr>
      <vt:lpstr>Arial</vt:lpstr>
      <vt:lpstr>International Day of Human Space Flight! by Slidesgo</vt:lpstr>
      <vt:lpstr>Programa académico CAMPUS</vt:lpstr>
      <vt:lpstr>Pensamiento Sistémico</vt:lpstr>
      <vt:lpstr>Agenda</vt:lpstr>
      <vt:lpstr>Pensamiento Sistémico</vt:lpstr>
      <vt:lpstr>Sistema</vt:lpstr>
      <vt:lpstr>Sistema</vt:lpstr>
      <vt:lpstr>Sistema- Características</vt:lpstr>
      <vt:lpstr>Sistema- Características</vt:lpstr>
      <vt:lpstr>Sistema- Características</vt:lpstr>
      <vt:lpstr>Sistema- Componentes</vt:lpstr>
      <vt:lpstr>Sistema- Componentes</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Sergio Arturo Medina Castillo</cp:lastModifiedBy>
  <cp:revision>49</cp:revision>
  <dcterms:modified xsi:type="dcterms:W3CDTF">2023-04-06T21:59:16Z</dcterms:modified>
</cp:coreProperties>
</file>