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5"/>
  </p:notesMasterIdLst>
  <p:sldIdLst>
    <p:sldId id="256" r:id="rId2"/>
    <p:sldId id="260" r:id="rId3"/>
    <p:sldId id="271" r:id="rId4"/>
    <p:sldId id="34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2" r:id="rId15"/>
    <p:sldId id="341" r:id="rId16"/>
    <p:sldId id="291" r:id="rId17"/>
    <p:sldId id="294" r:id="rId18"/>
    <p:sldId id="296" r:id="rId19"/>
    <p:sldId id="297" r:id="rId20"/>
    <p:sldId id="295" r:id="rId21"/>
    <p:sldId id="298" r:id="rId22"/>
    <p:sldId id="299" r:id="rId23"/>
    <p:sldId id="309" r:id="rId24"/>
    <p:sldId id="350" r:id="rId25"/>
    <p:sldId id="300" r:id="rId26"/>
    <p:sldId id="342" r:id="rId27"/>
    <p:sldId id="343" r:id="rId28"/>
    <p:sldId id="344" r:id="rId29"/>
    <p:sldId id="345" r:id="rId30"/>
    <p:sldId id="346" r:id="rId31"/>
    <p:sldId id="348" r:id="rId32"/>
    <p:sldId id="308" r:id="rId33"/>
    <p:sldId id="349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Palanquin Dark" panose="020B0604020202020204" charset="0"/>
      <p:regular r:id="rId50"/>
      <p:bold r:id="rId51"/>
    </p:embeddedFont>
    <p:embeddedFont>
      <p:font typeface="Pathway Gothic One" panose="020B0604020202020204" charset="0"/>
      <p:regular r:id="rId52"/>
    </p:embeddedFont>
    <p:embeddedFont>
      <p:font typeface="Ubuntu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CD5D-D7CC-41CA-9DC8-B328E5BED2F0}">
  <a:tblStyle styleId="{6E8BCD5D-D7CC-41CA-9DC8-B328E5BED2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2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7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Google Shape;16;p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08636" y="415848"/>
            <a:ext cx="8126727" cy="4311804"/>
            <a:chOff x="325235" y="545148"/>
            <a:chExt cx="8126727" cy="4311804"/>
          </a:xfrm>
        </p:grpSpPr>
        <p:sp>
          <p:nvSpPr>
            <p:cNvPr id="18" name="Google Shape;18;p2"/>
            <p:cNvSpPr/>
            <p:nvPr/>
          </p:nvSpPr>
          <p:spPr>
            <a:xfrm>
              <a:off x="1124045" y="993192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21537" y="447835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4678" y="657530"/>
              <a:ext cx="63249" cy="48435"/>
            </a:xfrm>
            <a:custGeom>
              <a:avLst/>
              <a:gdLst/>
              <a:ahLst/>
              <a:cxnLst/>
              <a:rect l="l" t="t" r="r" b="b"/>
              <a:pathLst>
                <a:path w="2899" h="2220" extrusionOk="0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7373" y="4356567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73189" y="1990634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196" y="1911248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59" y="4173911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351" y="870643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9820" y="74261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41259" y="3143379"/>
              <a:ext cx="32792" cy="24217"/>
            </a:xfrm>
            <a:custGeom>
              <a:avLst/>
              <a:gdLst/>
              <a:ahLst/>
              <a:cxnLst/>
              <a:rect l="l" t="t" r="r" b="b"/>
              <a:pathLst>
                <a:path w="1503" h="1110" extrusionOk="0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216" y="1484032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98723" y="475312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42354" y="1648754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6586" y="612949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367" y="3112337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4953" y="2777460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4282" y="4820233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4568" y="566202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0805" y="1012376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5498" y="3732487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93959" y="4732046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63506" y="3134962"/>
              <a:ext cx="20312" cy="16429"/>
            </a:xfrm>
            <a:custGeom>
              <a:avLst/>
              <a:gdLst/>
              <a:ahLst/>
              <a:cxnLst/>
              <a:rect l="l" t="t" r="r" b="b"/>
              <a:pathLst>
                <a:path w="931" h="753" extrusionOk="0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80337" y="401921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96061" y="106150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3887" y="58182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1650" y="135369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5235" y="2341896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27786" y="545148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57866" y="2648507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88436" y="2006024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47617" y="450541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8455" y="2176851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97948" y="4592162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88175" y="983860"/>
            <a:ext cx="41682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001026" y="3404360"/>
            <a:ext cx="24861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" name="Google Shape;90;p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3" name="Google Shape;93;p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5861350" y="200050"/>
            <a:ext cx="3100075" cy="3618400"/>
          </a:xfrm>
          <a:custGeom>
            <a:avLst/>
            <a:gdLst/>
            <a:ahLst/>
            <a:cxnLst/>
            <a:rect l="l" t="t" r="r" b="b"/>
            <a:pathLst>
              <a:path w="124003" h="144736" extrusionOk="0">
                <a:moveTo>
                  <a:pt x="0" y="0"/>
                </a:moveTo>
                <a:cubicBezTo>
                  <a:pt x="3522" y="5582"/>
                  <a:pt x="11364" y="31367"/>
                  <a:pt x="21133" y="33493"/>
                </a:cubicBezTo>
                <a:cubicBezTo>
                  <a:pt x="30902" y="35620"/>
                  <a:pt x="48843" y="12228"/>
                  <a:pt x="58612" y="12759"/>
                </a:cubicBezTo>
                <a:cubicBezTo>
                  <a:pt x="68381" y="13291"/>
                  <a:pt x="70707" y="30369"/>
                  <a:pt x="79745" y="36682"/>
                </a:cubicBezTo>
                <a:cubicBezTo>
                  <a:pt x="88783" y="42995"/>
                  <a:pt x="109848" y="36616"/>
                  <a:pt x="112838" y="50638"/>
                </a:cubicBezTo>
                <a:cubicBezTo>
                  <a:pt x="115828" y="64660"/>
                  <a:pt x="95826" y="105130"/>
                  <a:pt x="97687" y="120813"/>
                </a:cubicBezTo>
                <a:cubicBezTo>
                  <a:pt x="99548" y="136496"/>
                  <a:pt x="119617" y="140749"/>
                  <a:pt x="124003" y="144736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404918" y="317096"/>
            <a:ext cx="8303552" cy="4509307"/>
            <a:chOff x="331813" y="197291"/>
            <a:chExt cx="8303552" cy="4509307"/>
          </a:xfrm>
        </p:grpSpPr>
        <p:sp>
          <p:nvSpPr>
            <p:cNvPr id="96" name="Google Shape;96;p4"/>
            <p:cNvSpPr/>
            <p:nvPr/>
          </p:nvSpPr>
          <p:spPr>
            <a:xfrm rot="10800000">
              <a:off x="7773305" y="4231195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5400000">
              <a:off x="355402" y="113762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178589" y="3336549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10800000">
              <a:off x="7651023" y="415848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8239481" y="424321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8254789" y="1523906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3316941" y="294961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508636" y="390191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1239088" y="19729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513739" y="43563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4577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1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431" name="Google Shape;431;p1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432" name="Google Shape;432;p1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" name="Google Shape;434;p1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435" name="Google Shape;435;p1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37" name="Google Shape;437;p1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2"/>
          <p:cNvGrpSpPr/>
          <p:nvPr/>
        </p:nvGrpSpPr>
        <p:grpSpPr>
          <a:xfrm flipH="1">
            <a:off x="194915" y="204525"/>
            <a:ext cx="8754160" cy="4734450"/>
            <a:chOff x="194935" y="204525"/>
            <a:chExt cx="8754160" cy="4734450"/>
          </a:xfrm>
        </p:grpSpPr>
        <p:sp>
          <p:nvSpPr>
            <p:cNvPr id="439" name="Google Shape;439;p12"/>
            <p:cNvSpPr/>
            <p:nvPr/>
          </p:nvSpPr>
          <p:spPr>
            <a:xfrm>
              <a:off x="7259245" y="204525"/>
              <a:ext cx="1689850" cy="2492025"/>
            </a:xfrm>
            <a:custGeom>
              <a:avLst/>
              <a:gdLst/>
              <a:ahLst/>
              <a:cxnLst/>
              <a:rect l="l" t="t" r="r" b="b"/>
              <a:pathLst>
                <a:path w="67594" h="99681" extrusionOk="0">
                  <a:moveTo>
                    <a:pt x="14165" y="0"/>
                  </a:moveTo>
                  <a:cubicBezTo>
                    <a:pt x="11875" y="2154"/>
                    <a:pt x="1652" y="9242"/>
                    <a:pt x="425" y="12924"/>
                  </a:cubicBezTo>
                  <a:cubicBezTo>
                    <a:pt x="-802" y="16606"/>
                    <a:pt x="426" y="20167"/>
                    <a:pt x="6805" y="22094"/>
                  </a:cubicBezTo>
                  <a:cubicBezTo>
                    <a:pt x="13185" y="24021"/>
                    <a:pt x="34582" y="19303"/>
                    <a:pt x="38702" y="24486"/>
                  </a:cubicBezTo>
                  <a:cubicBezTo>
                    <a:pt x="42822" y="29669"/>
                    <a:pt x="28335" y="46682"/>
                    <a:pt x="31525" y="53194"/>
                  </a:cubicBezTo>
                  <a:cubicBezTo>
                    <a:pt x="34715" y="59707"/>
                    <a:pt x="51830" y="55813"/>
                    <a:pt x="57841" y="63561"/>
                  </a:cubicBezTo>
                  <a:cubicBezTo>
                    <a:pt x="63853" y="71309"/>
                    <a:pt x="65969" y="93661"/>
                    <a:pt x="67594" y="9968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194935" y="2446950"/>
              <a:ext cx="1335725" cy="2492025"/>
            </a:xfrm>
            <a:custGeom>
              <a:avLst/>
              <a:gdLst/>
              <a:ahLst/>
              <a:cxnLst/>
              <a:rect l="l" t="t" r="r" b="b"/>
              <a:pathLst>
                <a:path w="53429" h="99681" extrusionOk="0">
                  <a:moveTo>
                    <a:pt x="53429" y="99681"/>
                  </a:moveTo>
                  <a:cubicBezTo>
                    <a:pt x="50735" y="96730"/>
                    <a:pt x="38809" y="87991"/>
                    <a:pt x="37265" y="81973"/>
                  </a:cubicBezTo>
                  <a:cubicBezTo>
                    <a:pt x="35721" y="75956"/>
                    <a:pt x="46735" y="66642"/>
                    <a:pt x="44163" y="63576"/>
                  </a:cubicBezTo>
                  <a:cubicBezTo>
                    <a:pt x="41591" y="60510"/>
                    <a:pt x="25623" y="67497"/>
                    <a:pt x="21835" y="63576"/>
                  </a:cubicBezTo>
                  <a:cubicBezTo>
                    <a:pt x="18047" y="59655"/>
                    <a:pt x="24161" y="45900"/>
                    <a:pt x="21436" y="40052"/>
                  </a:cubicBezTo>
                  <a:cubicBezTo>
                    <a:pt x="18711" y="34204"/>
                    <a:pt x="9060" y="35164"/>
                    <a:pt x="5487" y="28489"/>
                  </a:cubicBezTo>
                  <a:cubicBezTo>
                    <a:pt x="1914" y="21814"/>
                    <a:pt x="915" y="4748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2"/>
          <p:cNvGrpSpPr/>
          <p:nvPr/>
        </p:nvGrpSpPr>
        <p:grpSpPr>
          <a:xfrm>
            <a:off x="689645" y="487849"/>
            <a:ext cx="7764709" cy="4167802"/>
            <a:chOff x="731400" y="469009"/>
            <a:chExt cx="7764709" cy="4167802"/>
          </a:xfrm>
        </p:grpSpPr>
        <p:sp>
          <p:nvSpPr>
            <p:cNvPr id="442" name="Google Shape;442;p12"/>
            <p:cNvSpPr/>
            <p:nvPr/>
          </p:nvSpPr>
          <p:spPr>
            <a:xfrm rot="10800000">
              <a:off x="3829493" y="42081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 rot="5400000">
              <a:off x="2736190" y="7335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 rot="10800000">
              <a:off x="1054183" y="3234909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 rot="10800000">
              <a:off x="5921144" y="4380310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 rot="10800000">
              <a:off x="5562735" y="746810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 rot="10800000">
              <a:off x="7834942" y="35883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 rot="10800000">
              <a:off x="4882770" y="61234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 rot="10800000">
              <a:off x="843740" y="28165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 rot="10800000">
              <a:off x="6374211" y="469009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2"/>
            <p:cNvSpPr/>
            <p:nvPr/>
          </p:nvSpPr>
          <p:spPr>
            <a:xfrm rot="10800000">
              <a:off x="4295669" y="42201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2"/>
            <p:cNvSpPr/>
            <p:nvPr/>
          </p:nvSpPr>
          <p:spPr>
            <a:xfrm rot="10800000">
              <a:off x="4783329" y="1033922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2"/>
            <p:cNvSpPr/>
            <p:nvPr/>
          </p:nvSpPr>
          <p:spPr>
            <a:xfrm rot="10800000">
              <a:off x="800476" y="38318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2"/>
            <p:cNvSpPr/>
            <p:nvPr/>
          </p:nvSpPr>
          <p:spPr>
            <a:xfrm rot="10800000">
              <a:off x="1294326" y="16317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2"/>
            <p:cNvSpPr/>
            <p:nvPr/>
          </p:nvSpPr>
          <p:spPr>
            <a:xfrm rot="5400000">
              <a:off x="2048503" y="4014748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2"/>
            <p:cNvSpPr/>
            <p:nvPr/>
          </p:nvSpPr>
          <p:spPr>
            <a:xfrm rot="5400000">
              <a:off x="1456812" y="4301233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2"/>
            <p:cNvSpPr/>
            <p:nvPr/>
          </p:nvSpPr>
          <p:spPr>
            <a:xfrm rot="5400000">
              <a:off x="1880738" y="4422524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 rot="5400000">
              <a:off x="8439886" y="9751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 rot="5400000">
              <a:off x="8333071" y="145517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12"/>
          <p:cNvSpPr txBox="1">
            <a:spLocks noGrp="1"/>
          </p:cNvSpPr>
          <p:nvPr>
            <p:ph type="subTitle" idx="1"/>
          </p:nvPr>
        </p:nvSpPr>
        <p:spPr>
          <a:xfrm>
            <a:off x="1337175" y="2578725"/>
            <a:ext cx="26091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title"/>
          </p:nvPr>
        </p:nvSpPr>
        <p:spPr>
          <a:xfrm>
            <a:off x="1337175" y="1372200"/>
            <a:ext cx="26091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3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73" name="Google Shape;1173;p3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74" name="Google Shape;1174;p3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6" name="Google Shape;1176;p3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77" name="Google Shape;1177;p3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79" name="Google Shape;1179;p3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1"/>
          <p:cNvGrpSpPr/>
          <p:nvPr/>
        </p:nvGrpSpPr>
        <p:grpSpPr>
          <a:xfrm rot="10800000" flipH="1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181" name="Google Shape;1181;p31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1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461092" y="2110003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516247" y="21524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544909" y="1777150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3" name="Google Shape;1193;p31"/>
          <p:cNvSpPr/>
          <p:nvPr/>
        </p:nvSpPr>
        <p:spPr>
          <a:xfrm>
            <a:off x="7437363" y="204525"/>
            <a:ext cx="1515500" cy="1639225"/>
          </a:xfrm>
          <a:custGeom>
            <a:avLst/>
            <a:gdLst/>
            <a:ahLst/>
            <a:cxnLst/>
            <a:rect l="l" t="t" r="r" b="b"/>
            <a:pathLst>
              <a:path w="60620" h="65569" extrusionOk="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3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96" name="Google Shape;1196;p3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97" name="Google Shape;1197;p3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9" name="Google Shape;1199;p3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00" name="Google Shape;1200;p3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2" name="Google Shape;1202;p3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32"/>
          <p:cNvSpPr/>
          <p:nvPr/>
        </p:nvSpPr>
        <p:spPr>
          <a:xfrm rot="10800000">
            <a:off x="7613350" y="204525"/>
            <a:ext cx="1335725" cy="2492025"/>
          </a:xfrm>
          <a:custGeom>
            <a:avLst/>
            <a:gdLst/>
            <a:ahLst/>
            <a:cxnLst/>
            <a:rect l="l" t="t" r="r" b="b"/>
            <a:pathLst>
              <a:path w="53429" h="99681" extrusionOk="0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2"/>
          <p:cNvGrpSpPr/>
          <p:nvPr/>
        </p:nvGrpSpPr>
        <p:grpSpPr>
          <a:xfrm>
            <a:off x="604046" y="980469"/>
            <a:ext cx="7935907" cy="3733300"/>
            <a:chOff x="476693" y="980469"/>
            <a:chExt cx="7935907" cy="3733300"/>
          </a:xfrm>
        </p:grpSpPr>
        <p:sp>
          <p:nvSpPr>
            <p:cNvPr id="1205" name="Google Shape;1205;p32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2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2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33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217" name="Google Shape;1217;p33"/>
            <p:cNvSpPr/>
            <p:nvPr/>
          </p:nvSpPr>
          <p:spPr>
            <a:xfrm>
              <a:off x="7420705" y="220874"/>
              <a:ext cx="1529050" cy="1089475"/>
            </a:xfrm>
            <a:custGeom>
              <a:avLst/>
              <a:gdLst/>
              <a:ahLst/>
              <a:cxnLst/>
              <a:rect l="l" t="t" r="r" b="b"/>
              <a:pathLst>
                <a:path w="61162" h="43579" extrusionOk="0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195325" y="3269275"/>
              <a:ext cx="687525" cy="1644650"/>
            </a:xfrm>
            <a:custGeom>
              <a:avLst/>
              <a:gdLst/>
              <a:ahLst/>
              <a:cxnLst/>
              <a:rect l="l" t="t" r="r" b="b"/>
              <a:pathLst>
                <a:path w="27501" h="65786" extrusionOk="0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3"/>
          <p:cNvGrpSpPr/>
          <p:nvPr/>
        </p:nvGrpSpPr>
        <p:grpSpPr>
          <a:xfrm rot="10800000">
            <a:off x="358788" y="419151"/>
            <a:ext cx="8426425" cy="4305199"/>
            <a:chOff x="297351" y="378360"/>
            <a:chExt cx="8426425" cy="4305199"/>
          </a:xfrm>
        </p:grpSpPr>
        <p:sp>
          <p:nvSpPr>
            <p:cNvPr id="1220" name="Google Shape;1220;p33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3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33" name="Google Shape;1233;p3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34" name="Google Shape;1234;p3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6" name="Google Shape;1236;p3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37" name="Google Shape;1237;p3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9" name="Google Shape;1239;p3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6075"/>
            <a:ext cx="7704000" cy="3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7" y="2716275"/>
            <a:ext cx="2911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Ciclo 1: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Fundamentos de Programación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8823BC6E-D3F6-365A-A37C-5BFAB336718C}"/>
              </a:ext>
            </a:extLst>
          </p:cNvPr>
          <p:cNvSpPr/>
          <p:nvPr/>
        </p:nvSpPr>
        <p:spPr>
          <a:xfrm>
            <a:off x="1182756" y="1451167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2"/>
                </a:solidFill>
              </a:rPr>
              <a:t>Análisis</a:t>
            </a:r>
            <a:endParaRPr lang="es-CO" sz="1600" b="1" dirty="0">
              <a:solidFill>
                <a:schemeClr val="bg2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1ADEF6D-C023-D3F9-AE5A-24B48D5B4C06}"/>
              </a:ext>
            </a:extLst>
          </p:cNvPr>
          <p:cNvSpPr/>
          <p:nvPr/>
        </p:nvSpPr>
        <p:spPr>
          <a:xfrm>
            <a:off x="3632752" y="1489058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</a:rPr>
              <a:t>Diseño</a:t>
            </a:r>
            <a:endParaRPr lang="es-CO" sz="1600" dirty="0">
              <a:solidFill>
                <a:schemeClr val="bg2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4DEF597-EEA4-415D-CA5B-D9F00A2528D7}"/>
              </a:ext>
            </a:extLst>
          </p:cNvPr>
          <p:cNvSpPr/>
          <p:nvPr/>
        </p:nvSpPr>
        <p:spPr>
          <a:xfrm>
            <a:off x="6132210" y="1410742"/>
            <a:ext cx="1954126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</a:rPr>
              <a:t>Construcción</a:t>
            </a:r>
            <a:endParaRPr lang="es-CO" sz="1600" dirty="0">
              <a:solidFill>
                <a:schemeClr val="bg2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00E7D13-D2EF-B183-A0F0-B5A1769848E0}"/>
              </a:ext>
            </a:extLst>
          </p:cNvPr>
          <p:cNvSpPr/>
          <p:nvPr/>
        </p:nvSpPr>
        <p:spPr>
          <a:xfrm>
            <a:off x="3002589" y="1831384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1920076-086E-64C4-CB09-54CE9B615ACF}"/>
              </a:ext>
            </a:extLst>
          </p:cNvPr>
          <p:cNvSpPr/>
          <p:nvPr/>
        </p:nvSpPr>
        <p:spPr>
          <a:xfrm>
            <a:off x="5378664" y="1793493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3072FD5-1195-F95B-3FA7-B24533346CF1}"/>
              </a:ext>
            </a:extLst>
          </p:cNvPr>
          <p:cNvSpPr/>
          <p:nvPr/>
        </p:nvSpPr>
        <p:spPr>
          <a:xfrm>
            <a:off x="1103244" y="2719600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Método </a:t>
            </a:r>
          </a:p>
          <a:p>
            <a:pPr algn="ctr"/>
            <a:r>
              <a:rPr lang="es-ES" sz="1050" dirty="0">
                <a:solidFill>
                  <a:schemeClr val="bg2"/>
                </a:solidFill>
              </a:rPr>
              <a:t>Entrada – Proceso - Salida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8E38A60-C82C-AA63-5572-6A83010A36F9}"/>
              </a:ext>
            </a:extLst>
          </p:cNvPr>
          <p:cNvSpPr/>
          <p:nvPr/>
        </p:nvSpPr>
        <p:spPr>
          <a:xfrm>
            <a:off x="3632752" y="2719600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Algoritmo</a:t>
            </a:r>
          </a:p>
          <a:p>
            <a:pPr algn="ctr"/>
            <a:r>
              <a:rPr lang="es-ES" sz="1050" dirty="0">
                <a:solidFill>
                  <a:schemeClr val="bg2"/>
                </a:solidFill>
              </a:rPr>
              <a:t>Diagrama de Flujo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F53117C-9841-CB5A-9B0E-BBA98CF34C95}"/>
              </a:ext>
            </a:extLst>
          </p:cNvPr>
          <p:cNvSpPr/>
          <p:nvPr/>
        </p:nvSpPr>
        <p:spPr>
          <a:xfrm>
            <a:off x="6241773" y="2691494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Programa</a:t>
            </a:r>
            <a:endParaRPr lang="es-CO" sz="1050" dirty="0">
              <a:solidFill>
                <a:schemeClr val="bg2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64A6EB8-8D77-9651-C736-FEAE3FA058E1}"/>
              </a:ext>
            </a:extLst>
          </p:cNvPr>
          <p:cNvCxnSpPr>
            <a:cxnSpLocks/>
          </p:cNvCxnSpPr>
          <p:nvPr/>
        </p:nvCxnSpPr>
        <p:spPr>
          <a:xfrm>
            <a:off x="2082248" y="1995908"/>
            <a:ext cx="0" cy="69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BB6D92-0B91-7848-DF3A-7AF40AC65D61}"/>
              </a:ext>
            </a:extLst>
          </p:cNvPr>
          <p:cNvCxnSpPr>
            <a:cxnSpLocks/>
          </p:cNvCxnSpPr>
          <p:nvPr/>
        </p:nvCxnSpPr>
        <p:spPr>
          <a:xfrm>
            <a:off x="4532243" y="2033799"/>
            <a:ext cx="0" cy="6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4BB6F76-19CC-9CDE-41AB-E1080122056D}"/>
              </a:ext>
            </a:extLst>
          </p:cNvPr>
          <p:cNvCxnSpPr>
            <a:cxnSpLocks/>
          </p:cNvCxnSpPr>
          <p:nvPr/>
        </p:nvCxnSpPr>
        <p:spPr>
          <a:xfrm>
            <a:off x="7109273" y="1995908"/>
            <a:ext cx="0" cy="65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40961073-3ADA-F20C-607B-A6BE95B7C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Metodología Pensamiento Lógico - Estructurado</a:t>
            </a:r>
            <a:endParaRPr sz="2400" dirty="0"/>
          </a:p>
        </p:txBody>
      </p:sp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500677F-FCE2-8161-0C57-AF789E96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95" y="3572430"/>
            <a:ext cx="1878496" cy="127297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DF1705-DA74-823A-8464-8A121549C9A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2042492" y="3176800"/>
            <a:ext cx="1475259" cy="5883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84F231-ED10-4939-9A25-BF9CFC8E627D}"/>
              </a:ext>
            </a:extLst>
          </p:cNvPr>
          <p:cNvCxnSpPr>
            <a:cxnSpLocks/>
          </p:cNvCxnSpPr>
          <p:nvPr/>
        </p:nvCxnSpPr>
        <p:spPr>
          <a:xfrm flipV="1">
            <a:off x="7168732" y="3148694"/>
            <a:ext cx="0" cy="138027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BF32C46-B06C-F27E-D17B-B95D3AA0AB90}"/>
              </a:ext>
            </a:extLst>
          </p:cNvPr>
          <p:cNvCxnSpPr/>
          <p:nvPr/>
        </p:nvCxnSpPr>
        <p:spPr>
          <a:xfrm>
            <a:off x="3861995" y="4528969"/>
            <a:ext cx="33190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FEE925B-F9A3-77CF-EF27-85D568D52240}"/>
              </a:ext>
            </a:extLst>
          </p:cNvPr>
          <p:cNvCxnSpPr>
            <a:cxnSpLocks/>
          </p:cNvCxnSpPr>
          <p:nvPr/>
        </p:nvCxnSpPr>
        <p:spPr>
          <a:xfrm flipV="1">
            <a:off x="4825358" y="3143109"/>
            <a:ext cx="0" cy="124413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oogle Shape;1487;p40">
            <a:extLst>
              <a:ext uri="{FF2B5EF4-FFF2-40B4-BE49-F238E27FC236}">
                <a16:creationId xmlns:a16="http://schemas.microsoft.com/office/drawing/2014/main" id="{BCA7081F-D19E-2FD7-EB60-2A88BEE498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9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7997D7B-C2BE-D390-7080-FB3F0963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78" y="1283520"/>
            <a:ext cx="6389930" cy="2856598"/>
          </a:xfrm>
          <a:prstGeom prst="rect">
            <a:avLst/>
          </a:prstGeom>
        </p:spPr>
      </p:pic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CC2E48BB-F7DF-7EC8-36AC-68F13FF90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Algoritmos – Diagramas de flujo</a:t>
            </a:r>
            <a:endParaRPr sz="2400"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CAA74DE9-3E0C-4F8C-B1BE-96230C5BE1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82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9B4CE4F4-6D6D-69F1-0EFC-C9319C078B30}"/>
              </a:ext>
            </a:extLst>
          </p:cNvPr>
          <p:cNvSpPr txBox="1"/>
          <p:nvPr/>
        </p:nvSpPr>
        <p:spPr>
          <a:xfrm>
            <a:off x="320937" y="1954484"/>
            <a:ext cx="85615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Programa:   </a:t>
            </a:r>
            <a:r>
              <a:rPr lang="es-CO" sz="105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Solución final o definitiva a un problema de manejo de información</a:t>
            </a:r>
          </a:p>
          <a:p>
            <a:pPr algn="just"/>
            <a:r>
              <a:rPr lang="es-CO" sz="105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             Conjunto o secuencia lógica de </a:t>
            </a:r>
            <a:r>
              <a:rPr lang="es-CO" sz="105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instrucciones (orden, comando)</a:t>
            </a:r>
            <a:r>
              <a:rPr lang="es-CO" sz="105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para resolver un problema de manejo de información 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      </a:t>
            </a:r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24B3CB-A507-E972-F985-16964EE8BE09}"/>
              </a:ext>
            </a:extLst>
          </p:cNvPr>
          <p:cNvSpPr txBox="1"/>
          <p:nvPr/>
        </p:nvSpPr>
        <p:spPr>
          <a:xfrm>
            <a:off x="192742" y="3007112"/>
            <a:ext cx="89067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Lenguaje de Programación:   </a:t>
            </a:r>
            <a:r>
              <a:rPr lang="es-CO" sz="105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Conjunto de instrucciones o comandos =&gt; Comunicación con el computador =&gt;Solución problema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DDEA30-871D-BDCB-A68D-272D6A7ADEE8}"/>
              </a:ext>
            </a:extLst>
          </p:cNvPr>
          <p:cNvSpPr txBox="1"/>
          <p:nvPr/>
        </p:nvSpPr>
        <p:spPr>
          <a:xfrm>
            <a:off x="2152578" y="3517283"/>
            <a:ext cx="8561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Lenguaje de Programación Python</a:t>
            </a: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23035A46-BADB-653E-8731-A81B0EAE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61169" y="315550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Programa – Lenguaje de Programación</a:t>
            </a:r>
            <a:endParaRPr sz="2400"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3BA39B2C-A760-A8EF-168A-2FE1763DE4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9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76920535-1933-772F-42D9-7E93DA64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5" y="1459033"/>
            <a:ext cx="3193019" cy="2737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DAE8D35-AD0D-A339-ADD0-11AC35C2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70" y="2034116"/>
            <a:ext cx="5261490" cy="1435894"/>
          </a:xfrm>
          <a:prstGeom prst="rect">
            <a:avLst/>
          </a:prstGeom>
        </p:spPr>
      </p:pic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EB42DCDC-9DCB-EC5F-1912-E3A0EE957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6669" y="185189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Estructura -&gt; Secuencia</a:t>
            </a:r>
            <a:endParaRPr sz="2400"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7F378F69-360D-884F-A463-44600DD3675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9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AF0E8A12-6457-355F-726F-2FD4BE7F0FBB}"/>
              </a:ext>
            </a:extLst>
          </p:cNvPr>
          <p:cNvSpPr txBox="1"/>
          <p:nvPr/>
        </p:nvSpPr>
        <p:spPr>
          <a:xfrm>
            <a:off x="2006160" y="2236217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Dado la base y la altura de un triángulo, calcular y mostrar su área, a través de la fórmula área = (base*altura)/2</a:t>
            </a:r>
          </a:p>
        </p:txBody>
      </p:sp>
      <p:pic>
        <p:nvPicPr>
          <p:cNvPr id="26" name="Imagen 25" descr="Imagen que contiene tabla&#10;&#10;Descripción generada automáticamente">
            <a:extLst>
              <a:ext uri="{FF2B5EF4-FFF2-40B4-BE49-F238E27FC236}">
                <a16:creationId xmlns:a16="http://schemas.microsoft.com/office/drawing/2014/main" id="{DC4B6E78-5360-2941-225A-6286C998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2" y="1912281"/>
            <a:ext cx="1175054" cy="1318938"/>
          </a:xfrm>
          <a:prstGeom prst="rect">
            <a:avLst/>
          </a:prstGeom>
        </p:spPr>
      </p:pic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D38F661B-6CAB-8CA8-AE5F-1E5B71F27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6669" y="185189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Estructura  Secuencia: Ejercicio</a:t>
            </a:r>
            <a:endParaRPr sz="2400"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6B8F16B8-A5BE-46C7-6BD7-EEBAEB143F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8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8823BC6E-D3F6-365A-A37C-5BFAB336718C}"/>
              </a:ext>
            </a:extLst>
          </p:cNvPr>
          <p:cNvSpPr/>
          <p:nvPr/>
        </p:nvSpPr>
        <p:spPr>
          <a:xfrm>
            <a:off x="956845" y="1730866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  <a:highlight>
                  <a:srgbClr val="FFFF00"/>
                </a:highlight>
              </a:rPr>
              <a:t>Análisis</a:t>
            </a:r>
            <a:endParaRPr lang="es-CO" sz="1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1ADEF6D-C023-D3F9-AE5A-24B48D5B4C06}"/>
              </a:ext>
            </a:extLst>
          </p:cNvPr>
          <p:cNvSpPr/>
          <p:nvPr/>
        </p:nvSpPr>
        <p:spPr>
          <a:xfrm>
            <a:off x="3406841" y="1768757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  <a:highlight>
                  <a:srgbClr val="FFFF00"/>
                </a:highlight>
              </a:rPr>
              <a:t>Diseño</a:t>
            </a:r>
            <a:endParaRPr lang="es-CO" sz="1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4DEF597-EEA4-415D-CA5B-D9F00A2528D7}"/>
              </a:ext>
            </a:extLst>
          </p:cNvPr>
          <p:cNvSpPr/>
          <p:nvPr/>
        </p:nvSpPr>
        <p:spPr>
          <a:xfrm>
            <a:off x="5906299" y="1690441"/>
            <a:ext cx="1954126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  <a:highlight>
                  <a:srgbClr val="FFFF00"/>
                </a:highlight>
              </a:rPr>
              <a:t>Construcción</a:t>
            </a:r>
            <a:endParaRPr lang="es-CO" sz="1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00E7D13-D2EF-B183-A0F0-B5A1769848E0}"/>
              </a:ext>
            </a:extLst>
          </p:cNvPr>
          <p:cNvSpPr/>
          <p:nvPr/>
        </p:nvSpPr>
        <p:spPr>
          <a:xfrm>
            <a:off x="2776678" y="2111083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1920076-086E-64C4-CB09-54CE9B615ACF}"/>
              </a:ext>
            </a:extLst>
          </p:cNvPr>
          <p:cNvSpPr/>
          <p:nvPr/>
        </p:nvSpPr>
        <p:spPr>
          <a:xfrm>
            <a:off x="5152753" y="2073192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3072FD5-1195-F95B-3FA7-B24533346CF1}"/>
              </a:ext>
            </a:extLst>
          </p:cNvPr>
          <p:cNvSpPr/>
          <p:nvPr/>
        </p:nvSpPr>
        <p:spPr>
          <a:xfrm>
            <a:off x="877333" y="2999299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Método </a:t>
            </a:r>
          </a:p>
          <a:p>
            <a:pPr algn="ctr"/>
            <a:r>
              <a:rPr lang="es-ES" sz="1050" dirty="0">
                <a:solidFill>
                  <a:schemeClr val="bg2"/>
                </a:solidFill>
              </a:rPr>
              <a:t>Entrada – Proceso - Salida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8E38A60-C82C-AA63-5572-6A83010A36F9}"/>
              </a:ext>
            </a:extLst>
          </p:cNvPr>
          <p:cNvSpPr/>
          <p:nvPr/>
        </p:nvSpPr>
        <p:spPr>
          <a:xfrm>
            <a:off x="3406841" y="2999299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Algoritmo</a:t>
            </a:r>
          </a:p>
          <a:p>
            <a:pPr algn="ctr"/>
            <a:r>
              <a:rPr lang="es-ES" sz="1050" dirty="0">
                <a:solidFill>
                  <a:schemeClr val="bg2"/>
                </a:solidFill>
              </a:rPr>
              <a:t>Diagrama de Flujo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F53117C-9841-CB5A-9B0E-BBA98CF34C95}"/>
              </a:ext>
            </a:extLst>
          </p:cNvPr>
          <p:cNvSpPr/>
          <p:nvPr/>
        </p:nvSpPr>
        <p:spPr>
          <a:xfrm>
            <a:off x="6015862" y="2971193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Programa</a:t>
            </a:r>
            <a:endParaRPr lang="es-CO" sz="1050" dirty="0">
              <a:solidFill>
                <a:schemeClr val="bg2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64A6EB8-8D77-9651-C736-FEAE3FA058E1}"/>
              </a:ext>
            </a:extLst>
          </p:cNvPr>
          <p:cNvCxnSpPr>
            <a:cxnSpLocks/>
          </p:cNvCxnSpPr>
          <p:nvPr/>
        </p:nvCxnSpPr>
        <p:spPr>
          <a:xfrm>
            <a:off x="1856337" y="2275607"/>
            <a:ext cx="0" cy="69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BB6D92-0B91-7848-DF3A-7AF40AC65D61}"/>
              </a:ext>
            </a:extLst>
          </p:cNvPr>
          <p:cNvCxnSpPr>
            <a:cxnSpLocks/>
          </p:cNvCxnSpPr>
          <p:nvPr/>
        </p:nvCxnSpPr>
        <p:spPr>
          <a:xfrm>
            <a:off x="4306332" y="2313498"/>
            <a:ext cx="0" cy="6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4BB6F76-19CC-9CDE-41AB-E1080122056D}"/>
              </a:ext>
            </a:extLst>
          </p:cNvPr>
          <p:cNvCxnSpPr>
            <a:cxnSpLocks/>
          </p:cNvCxnSpPr>
          <p:nvPr/>
        </p:nvCxnSpPr>
        <p:spPr>
          <a:xfrm>
            <a:off x="6883362" y="2275607"/>
            <a:ext cx="0" cy="65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40961073-3ADA-F20C-607B-A6BE95B7C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Metodología Pensamiento Lógico - Estructurado</a:t>
            </a:r>
            <a:endParaRPr sz="2400" dirty="0"/>
          </a:p>
        </p:txBody>
      </p:sp>
      <p:pic>
        <p:nvPicPr>
          <p:cNvPr id="47" name="Google Shape;1487;p40">
            <a:extLst>
              <a:ext uri="{FF2B5EF4-FFF2-40B4-BE49-F238E27FC236}">
                <a16:creationId xmlns:a16="http://schemas.microsoft.com/office/drawing/2014/main" id="{BCA7081F-D19E-2FD7-EB60-2A88BEE498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33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DB52B26A-4849-4BC3-B9BD-38D8F263BAAA}"/>
              </a:ext>
            </a:extLst>
          </p:cNvPr>
          <p:cNvSpPr/>
          <p:nvPr/>
        </p:nvSpPr>
        <p:spPr>
          <a:xfrm>
            <a:off x="782873" y="1674873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Entrada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96CBD9A-1AC4-EB28-8C6E-5C58079233C7}"/>
              </a:ext>
            </a:extLst>
          </p:cNvPr>
          <p:cNvSpPr/>
          <p:nvPr/>
        </p:nvSpPr>
        <p:spPr>
          <a:xfrm>
            <a:off x="3246877" y="1683348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Proceso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0852A77-73D1-9468-2055-2F907F0BFF1C}"/>
              </a:ext>
            </a:extLst>
          </p:cNvPr>
          <p:cNvSpPr/>
          <p:nvPr/>
        </p:nvSpPr>
        <p:spPr>
          <a:xfrm>
            <a:off x="5795889" y="1643579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Salida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FF468FB-E612-E3CE-67F6-A808F036FE03}"/>
              </a:ext>
            </a:extLst>
          </p:cNvPr>
          <p:cNvSpPr/>
          <p:nvPr/>
        </p:nvSpPr>
        <p:spPr>
          <a:xfrm>
            <a:off x="2581856" y="2055091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2721CCAD-DA68-089D-B89C-F72662E15792}"/>
              </a:ext>
            </a:extLst>
          </p:cNvPr>
          <p:cNvSpPr/>
          <p:nvPr/>
        </p:nvSpPr>
        <p:spPr>
          <a:xfrm>
            <a:off x="5095368" y="1966977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62936D-0B7B-E15F-F4A8-436E34A8A55A}"/>
              </a:ext>
            </a:extLst>
          </p:cNvPr>
          <p:cNvSpPr/>
          <p:nvPr/>
        </p:nvSpPr>
        <p:spPr>
          <a:xfrm>
            <a:off x="703360" y="2943306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2">
                    <a:lumMod val="75000"/>
                  </a:schemeClr>
                </a:solidFill>
              </a:rPr>
              <a:t>Información suministrada</a:t>
            </a:r>
            <a:endParaRPr lang="es-CO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2DB79B8-037B-182A-7F47-044EF981E371}"/>
              </a:ext>
            </a:extLst>
          </p:cNvPr>
          <p:cNvSpPr/>
          <p:nvPr/>
        </p:nvSpPr>
        <p:spPr>
          <a:xfrm>
            <a:off x="3232869" y="2943306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2">
                    <a:lumMod val="75000"/>
                  </a:schemeClr>
                </a:solidFill>
              </a:rPr>
              <a:t>Operaciones, estructuras de control</a:t>
            </a:r>
            <a:endParaRPr lang="es-CO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92E2007-1D79-8F2D-D771-092857ADF241}"/>
              </a:ext>
            </a:extLst>
          </p:cNvPr>
          <p:cNvSpPr/>
          <p:nvPr/>
        </p:nvSpPr>
        <p:spPr>
          <a:xfrm>
            <a:off x="5841890" y="2915200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2">
                    <a:lumMod val="75000"/>
                  </a:schemeClr>
                </a:solidFill>
              </a:rPr>
              <a:t>Información que piden visualizar o imprimir</a:t>
            </a:r>
            <a:endParaRPr lang="es-CO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71FA2CE-FF68-078B-5676-9FDF42CAFF47}"/>
              </a:ext>
            </a:extLst>
          </p:cNvPr>
          <p:cNvCxnSpPr>
            <a:cxnSpLocks/>
          </p:cNvCxnSpPr>
          <p:nvPr/>
        </p:nvCxnSpPr>
        <p:spPr>
          <a:xfrm>
            <a:off x="1682364" y="2257506"/>
            <a:ext cx="0" cy="6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72E37AB-EC1D-2AC7-B86E-32F3FB11235D}"/>
              </a:ext>
            </a:extLst>
          </p:cNvPr>
          <p:cNvCxnSpPr>
            <a:cxnSpLocks/>
          </p:cNvCxnSpPr>
          <p:nvPr/>
        </p:nvCxnSpPr>
        <p:spPr>
          <a:xfrm>
            <a:off x="6695380" y="2169392"/>
            <a:ext cx="14009" cy="7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A69F04E6-697A-B60C-98D2-000CA1FA81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Análisis: Metodo Entrada – Proceso - Salida</a:t>
            </a:r>
            <a:endParaRPr sz="2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3B5507C-26E7-D422-51A1-EE943BABEF78}"/>
              </a:ext>
            </a:extLst>
          </p:cNvPr>
          <p:cNvCxnSpPr>
            <a:cxnSpLocks/>
          </p:cNvCxnSpPr>
          <p:nvPr/>
        </p:nvCxnSpPr>
        <p:spPr>
          <a:xfrm>
            <a:off x="4172117" y="2257506"/>
            <a:ext cx="0" cy="6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487;p40">
            <a:extLst>
              <a:ext uri="{FF2B5EF4-FFF2-40B4-BE49-F238E27FC236}">
                <a16:creationId xmlns:a16="http://schemas.microsoft.com/office/drawing/2014/main" id="{AE407305-FC28-08CC-100C-28EEE3144C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7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BE11AE80-E522-6065-5E4F-BD5BCF1652AE}"/>
              </a:ext>
            </a:extLst>
          </p:cNvPr>
          <p:cNvSpPr/>
          <p:nvPr/>
        </p:nvSpPr>
        <p:spPr>
          <a:xfrm>
            <a:off x="743117" y="2003710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Entrada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919270F-B67E-5682-0670-84057757A60F}"/>
              </a:ext>
            </a:extLst>
          </p:cNvPr>
          <p:cNvSpPr/>
          <p:nvPr/>
        </p:nvSpPr>
        <p:spPr>
          <a:xfrm>
            <a:off x="3232869" y="1940396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Proceso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98EF830-1054-CF17-AF54-3D0B5E12E365}"/>
              </a:ext>
            </a:extLst>
          </p:cNvPr>
          <p:cNvSpPr/>
          <p:nvPr/>
        </p:nvSpPr>
        <p:spPr>
          <a:xfrm>
            <a:off x="5766260" y="1940396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Salida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88D21F5-83B4-6708-28AC-FE63E68EA2C4}"/>
              </a:ext>
            </a:extLst>
          </p:cNvPr>
          <p:cNvSpPr/>
          <p:nvPr/>
        </p:nvSpPr>
        <p:spPr>
          <a:xfrm>
            <a:off x="2581857" y="2383928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6D29CB30-B619-85E8-6229-41E2DB440986}"/>
              </a:ext>
            </a:extLst>
          </p:cNvPr>
          <p:cNvSpPr/>
          <p:nvPr/>
        </p:nvSpPr>
        <p:spPr>
          <a:xfrm>
            <a:off x="5095369" y="2295813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9CD5E64-2E16-919F-2E35-57B3227F5237}"/>
              </a:ext>
            </a:extLst>
          </p:cNvPr>
          <p:cNvSpPr/>
          <p:nvPr/>
        </p:nvSpPr>
        <p:spPr>
          <a:xfrm>
            <a:off x="737026" y="3105710"/>
            <a:ext cx="1878496" cy="457200"/>
          </a:xfrm>
          <a:prstGeom prst="roundRect">
            <a:avLst/>
          </a:prstGeom>
          <a:solidFill>
            <a:schemeClr val="accent5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base, altura	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F92C3F8-35AE-715A-27AC-70F493653172}"/>
              </a:ext>
            </a:extLst>
          </p:cNvPr>
          <p:cNvSpPr/>
          <p:nvPr/>
        </p:nvSpPr>
        <p:spPr>
          <a:xfrm>
            <a:off x="3048000" y="3105710"/>
            <a:ext cx="2427105" cy="457200"/>
          </a:xfrm>
          <a:prstGeom prst="roundRect">
            <a:avLst/>
          </a:prstGeom>
          <a:solidFill>
            <a:schemeClr val="accent5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área=(base*altura)/2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09877D4-D925-1C6B-5037-72552DA558C5}"/>
              </a:ext>
            </a:extLst>
          </p:cNvPr>
          <p:cNvSpPr/>
          <p:nvPr/>
        </p:nvSpPr>
        <p:spPr>
          <a:xfrm>
            <a:off x="5841891" y="3077603"/>
            <a:ext cx="1878496" cy="457200"/>
          </a:xfrm>
          <a:prstGeom prst="roundRect">
            <a:avLst/>
          </a:prstGeom>
          <a:solidFill>
            <a:schemeClr val="accent5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area</a:t>
            </a:r>
            <a:r>
              <a:rPr lang="es-CO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99A8D7D-065D-EC37-FEF8-227AFBB93189}"/>
              </a:ext>
            </a:extLst>
          </p:cNvPr>
          <p:cNvCxnSpPr>
            <a:cxnSpLocks/>
          </p:cNvCxnSpPr>
          <p:nvPr/>
        </p:nvCxnSpPr>
        <p:spPr>
          <a:xfrm>
            <a:off x="1682365" y="2724344"/>
            <a:ext cx="0" cy="35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C8749CF-2736-FECB-01D7-93069A130DAC}"/>
              </a:ext>
            </a:extLst>
          </p:cNvPr>
          <p:cNvCxnSpPr>
            <a:cxnSpLocks/>
          </p:cNvCxnSpPr>
          <p:nvPr/>
        </p:nvCxnSpPr>
        <p:spPr>
          <a:xfrm>
            <a:off x="4132361" y="2645138"/>
            <a:ext cx="0" cy="43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3E8B91D-0A1F-7D35-9308-79EE351747B2}"/>
              </a:ext>
            </a:extLst>
          </p:cNvPr>
          <p:cNvCxnSpPr>
            <a:cxnSpLocks/>
          </p:cNvCxnSpPr>
          <p:nvPr/>
        </p:nvCxnSpPr>
        <p:spPr>
          <a:xfrm>
            <a:off x="6709390" y="2680908"/>
            <a:ext cx="0" cy="35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44E6FB4-2755-6165-8D77-31DAED77BE29}"/>
              </a:ext>
            </a:extLst>
          </p:cNvPr>
          <p:cNvSpPr txBox="1"/>
          <p:nvPr/>
        </p:nvSpPr>
        <p:spPr>
          <a:xfrm>
            <a:off x="1065494" y="1904974"/>
            <a:ext cx="1186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Ubuntu" panose="020B0504030602030204" pitchFamily="34" charset="0"/>
              </a:rPr>
              <a:t>Se debe </a:t>
            </a:r>
            <a:r>
              <a:rPr lang="es-ES" sz="1050" b="1" dirty="0">
                <a:solidFill>
                  <a:srgbClr val="002060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LEER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0D7DE4-DF47-399D-C213-4B0C695A2507}"/>
              </a:ext>
            </a:extLst>
          </p:cNvPr>
          <p:cNvSpPr txBox="1"/>
          <p:nvPr/>
        </p:nvSpPr>
        <p:spPr>
          <a:xfrm>
            <a:off x="5806016" y="1908778"/>
            <a:ext cx="2411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Ubuntu" panose="020B0504030602030204" pitchFamily="34" charset="0"/>
              </a:rPr>
              <a:t>Se debe </a:t>
            </a:r>
            <a:r>
              <a:rPr lang="es-ES" sz="1050" b="1" dirty="0">
                <a:solidFill>
                  <a:srgbClr val="002060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Visualizar o imprimir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21461B9-D18B-DD57-B75B-E1F80D0FAA39}"/>
              </a:ext>
            </a:extLst>
          </p:cNvPr>
          <p:cNvSpPr/>
          <p:nvPr/>
        </p:nvSpPr>
        <p:spPr>
          <a:xfrm>
            <a:off x="1441340" y="3591017"/>
            <a:ext cx="402535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1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D0DECAA-B70F-5277-6D38-D12DEE267220}"/>
              </a:ext>
            </a:extLst>
          </p:cNvPr>
          <p:cNvSpPr/>
          <p:nvPr/>
        </p:nvSpPr>
        <p:spPr>
          <a:xfrm>
            <a:off x="4060284" y="3591017"/>
            <a:ext cx="402535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2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B8509C1-BB1F-27F7-6446-FA1F7C212AAB}"/>
              </a:ext>
            </a:extLst>
          </p:cNvPr>
          <p:cNvSpPr/>
          <p:nvPr/>
        </p:nvSpPr>
        <p:spPr>
          <a:xfrm>
            <a:off x="6464483" y="3591630"/>
            <a:ext cx="402535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3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5DBB7F97-ACEE-BA56-1AB8-0C82201A8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Análisis: Metodo Entrada – Proceso - Salida</a:t>
            </a:r>
            <a:endParaRPr sz="2400"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ED3FB34C-C011-1742-A9C0-A24D19FD15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98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75B74D-1685-725C-9079-4B02FC2B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12" y="1746532"/>
            <a:ext cx="5258534" cy="1650437"/>
          </a:xfrm>
          <a:prstGeom prst="rect">
            <a:avLst/>
          </a:prstGeom>
        </p:spPr>
      </p:pic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546DDAA4-D6CD-AD12-C4A5-299AAF965D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8D0C5EC1-2158-057B-F414-8A5470A1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Diseño: Algoritmo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8841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F225B7-97F8-0C55-A5E9-A0A6A41A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49" y="1005355"/>
            <a:ext cx="4549033" cy="3779666"/>
          </a:xfrm>
          <a:prstGeom prst="rect">
            <a:avLst/>
          </a:prstGeom>
        </p:spPr>
      </p:pic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8C2FEE9D-93A9-6C63-8DB7-C1088AF2E7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79E8404E-5E2C-647C-5DF5-9425749DD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84552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Diseño: Diagrama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58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40"/>
          <p:cNvGrpSpPr/>
          <p:nvPr/>
        </p:nvGrpSpPr>
        <p:grpSpPr>
          <a:xfrm rot="1081312" flipH="1">
            <a:off x="2291600" y="1747084"/>
            <a:ext cx="4038284" cy="2140991"/>
            <a:chOff x="2894499" y="1996162"/>
            <a:chExt cx="4038023" cy="2140852"/>
          </a:xfrm>
        </p:grpSpPr>
        <p:sp>
          <p:nvSpPr>
            <p:cNvPr id="1434" name="Google Shape;1434;p40"/>
            <p:cNvSpPr/>
            <p:nvPr/>
          </p:nvSpPr>
          <p:spPr>
            <a:xfrm>
              <a:off x="3695890" y="2171152"/>
              <a:ext cx="213186" cy="250231"/>
            </a:xfrm>
            <a:custGeom>
              <a:avLst/>
              <a:gdLst/>
              <a:ahLst/>
              <a:cxnLst/>
              <a:rect l="l" t="t" r="r" b="b"/>
              <a:pathLst>
                <a:path w="11728" h="13732" extrusionOk="0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959265" y="2728378"/>
              <a:ext cx="273208" cy="176521"/>
            </a:xfrm>
            <a:custGeom>
              <a:avLst/>
              <a:gdLst/>
              <a:ahLst/>
              <a:cxnLst/>
              <a:rect l="l" t="t" r="r" b="b"/>
              <a:pathLst>
                <a:path w="15030" h="9687" extrusionOk="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247978" y="2733772"/>
              <a:ext cx="831766" cy="574155"/>
            </a:xfrm>
            <a:custGeom>
              <a:avLst/>
              <a:gdLst/>
              <a:ahLst/>
              <a:cxnLst/>
              <a:rect l="l" t="t" r="r" b="b"/>
              <a:pathLst>
                <a:path w="45758" h="31508" extrusionOk="0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089178" y="3234636"/>
              <a:ext cx="983548" cy="79523"/>
            </a:xfrm>
            <a:custGeom>
              <a:avLst/>
              <a:gdLst/>
              <a:ahLst/>
              <a:cxnLst/>
              <a:rect l="l" t="t" r="r" b="b"/>
              <a:pathLst>
                <a:path w="54108" h="4364" extrusionOk="0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rgbClr val="1B6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076071" y="3239611"/>
              <a:ext cx="862795" cy="311769"/>
            </a:xfrm>
            <a:custGeom>
              <a:avLst/>
              <a:gdLst/>
              <a:ahLst/>
              <a:cxnLst/>
              <a:rect l="l" t="t" r="r" b="b"/>
              <a:pathLst>
                <a:path w="47465" h="17109" extrusionOk="0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rgbClr val="3D3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944919" y="3464130"/>
              <a:ext cx="939704" cy="672884"/>
            </a:xfrm>
            <a:custGeom>
              <a:avLst/>
              <a:gdLst/>
              <a:ahLst/>
              <a:cxnLst/>
              <a:rect l="l" t="t" r="r" b="b"/>
              <a:pathLst>
                <a:path w="51696" h="36926" extrusionOk="0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rgbClr val="232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40" name="Google Shape;1440;p40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441" name="Google Shape;1441;p40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avLst/>
                <a:gdLst/>
                <a:ahLst/>
                <a:cxnLst/>
                <a:rect l="l" t="t" r="r" b="b"/>
                <a:pathLst>
                  <a:path w="222144" h="116477" extrusionOk="0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602" extrusionOk="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7" extrusionOk="0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282" extrusionOk="0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31" extrusionOk="0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2341" extrusionOk="0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743" extrusionOk="0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328" extrusionOk="0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929" extrusionOk="0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01" extrusionOk="0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1" name="Google Shape;1451;p40"/>
          <p:cNvSpPr/>
          <p:nvPr/>
        </p:nvSpPr>
        <p:spPr>
          <a:xfrm>
            <a:off x="5025797" y="2379350"/>
            <a:ext cx="380283" cy="37736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3D3D7F"/>
          </a:solidFill>
          <a:ln w="9525" cap="flat" cmpd="sng">
            <a:solidFill>
              <a:srgbClr val="3D3D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2" name="Google Shape;1452;p40"/>
          <p:cNvSpPr/>
          <p:nvPr/>
        </p:nvSpPr>
        <p:spPr>
          <a:xfrm rot="5400000">
            <a:off x="1197565" y="858847"/>
            <a:ext cx="566827" cy="1296044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3" name="Google Shape;1453;p40"/>
          <p:cNvSpPr/>
          <p:nvPr/>
        </p:nvSpPr>
        <p:spPr>
          <a:xfrm>
            <a:off x="2105022" y="1548996"/>
            <a:ext cx="1474399" cy="580491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54" name="Google Shape;1454;p40"/>
          <p:cNvSpPr txBox="1"/>
          <p:nvPr/>
        </p:nvSpPr>
        <p:spPr>
          <a:xfrm>
            <a:off x="784676" y="1308537"/>
            <a:ext cx="1328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Introucción a la Programación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9" name="Google Shape;1459;p40"/>
          <p:cNvSpPr/>
          <p:nvPr/>
        </p:nvSpPr>
        <p:spPr>
          <a:xfrm>
            <a:off x="3382380" y="2259125"/>
            <a:ext cx="380283" cy="34573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232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5" name="Google Shape;1465;p40"/>
          <p:cNvSpPr/>
          <p:nvPr/>
        </p:nvSpPr>
        <p:spPr>
          <a:xfrm rot="-5400000" flipH="1">
            <a:off x="6622926" y="847599"/>
            <a:ext cx="580490" cy="1343143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40"/>
          <p:cNvSpPr/>
          <p:nvPr/>
        </p:nvSpPr>
        <p:spPr>
          <a:xfrm flipH="1">
            <a:off x="5290079" y="1575650"/>
            <a:ext cx="920271" cy="773811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9" name="Google Shape;1469;p40"/>
          <p:cNvSpPr txBox="1">
            <a:spLocks noGrp="1"/>
          </p:cNvSpPr>
          <p:nvPr>
            <p:ph type="title"/>
          </p:nvPr>
        </p:nvSpPr>
        <p:spPr>
          <a:xfrm>
            <a:off x="559744" y="178950"/>
            <a:ext cx="3396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232347"/>
                </a:solidFill>
              </a:rPr>
              <a:t>Agenda</a:t>
            </a:r>
            <a:endParaRPr dirty="0">
              <a:solidFill>
                <a:srgbClr val="232347"/>
              </a:solidFill>
            </a:endParaRPr>
          </a:p>
        </p:txBody>
      </p:sp>
      <p:pic>
        <p:nvPicPr>
          <p:cNvPr id="1487" name="Google Shape;14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72;p40">
            <a:extLst>
              <a:ext uri="{FF2B5EF4-FFF2-40B4-BE49-F238E27FC236}">
                <a16:creationId xmlns:a16="http://schemas.microsoft.com/office/drawing/2014/main" id="{487A91F0-3513-6FF8-55C6-29B7BDA4C5B3}"/>
              </a:ext>
            </a:extLst>
          </p:cNvPr>
          <p:cNvSpPr txBox="1"/>
          <p:nvPr/>
        </p:nvSpPr>
        <p:spPr>
          <a:xfrm>
            <a:off x="6273663" y="1379735"/>
            <a:ext cx="1328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717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BD1717"/>
                </a:solidFill>
                <a:latin typeface="Open Sans"/>
                <a:ea typeface="Open Sans"/>
                <a:cs typeface="Open Sans"/>
                <a:sym typeface="Open Sans"/>
              </a:rPr>
              <a:t>Taller</a:t>
            </a:r>
            <a:endParaRPr sz="1400" b="1" i="0" u="none" strike="noStrike" cap="none" dirty="0">
              <a:solidFill>
                <a:srgbClr val="BD171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DBCDCF52-0198-0665-BA9F-BCE93505E50C}"/>
              </a:ext>
            </a:extLst>
          </p:cNvPr>
          <p:cNvSpPr txBox="1"/>
          <p:nvPr/>
        </p:nvSpPr>
        <p:spPr>
          <a:xfrm>
            <a:off x="1351976" y="2002134"/>
            <a:ext cx="1104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Entrada  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F6FEEB1-256A-DA83-1392-DB4203ED634E}"/>
              </a:ext>
            </a:extLst>
          </p:cNvPr>
          <p:cNvSpPr txBox="1"/>
          <p:nvPr/>
        </p:nvSpPr>
        <p:spPr>
          <a:xfrm>
            <a:off x="1351976" y="2921415"/>
            <a:ext cx="1368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Salida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34F0E1F-F5D1-8FE4-9F2E-E72EC1D2931E}"/>
              </a:ext>
            </a:extLst>
          </p:cNvPr>
          <p:cNvSpPr txBox="1"/>
          <p:nvPr/>
        </p:nvSpPr>
        <p:spPr>
          <a:xfrm>
            <a:off x="2550727" y="2002134"/>
            <a:ext cx="1368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Se debe leer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838795-4B2A-F4D0-4A8A-26E2E05C8634}"/>
              </a:ext>
            </a:extLst>
          </p:cNvPr>
          <p:cNvSpPr txBox="1"/>
          <p:nvPr/>
        </p:nvSpPr>
        <p:spPr>
          <a:xfrm>
            <a:off x="2550727" y="2921415"/>
            <a:ext cx="2597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Se debe escribir  o imprimir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4E070BA-D630-E325-20C1-362B91E511E1}"/>
              </a:ext>
            </a:extLst>
          </p:cNvPr>
          <p:cNvSpPr txBox="1"/>
          <p:nvPr/>
        </p:nvSpPr>
        <p:spPr>
          <a:xfrm>
            <a:off x="5173215" y="2002134"/>
            <a:ext cx="1368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rgbClr val="C00000"/>
                </a:solidFill>
                <a:latin typeface="Ubuntu" panose="020B0504030602030204" pitchFamily="34" charset="0"/>
              </a:rPr>
              <a:t>Instrucción: input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9B880E2-9D84-1019-CDD5-E7DD3EB9B12F}"/>
              </a:ext>
            </a:extLst>
          </p:cNvPr>
          <p:cNvSpPr txBox="1"/>
          <p:nvPr/>
        </p:nvSpPr>
        <p:spPr>
          <a:xfrm>
            <a:off x="5264550" y="2920807"/>
            <a:ext cx="1368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rgbClr val="C00000"/>
                </a:solidFill>
                <a:latin typeface="Ubuntu" panose="020B0504030602030204" pitchFamily="34" charset="0"/>
              </a:rPr>
              <a:t>Instrucción: print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F75999E9-7EAE-D77C-2D83-A02BE528BC9F}"/>
              </a:ext>
            </a:extLst>
          </p:cNvPr>
          <p:cNvSpPr/>
          <p:nvPr/>
        </p:nvSpPr>
        <p:spPr>
          <a:xfrm>
            <a:off x="2224679" y="2026432"/>
            <a:ext cx="326048" cy="252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2CB10D0-80FD-E87E-E087-B89718F5F0C3}"/>
              </a:ext>
            </a:extLst>
          </p:cNvPr>
          <p:cNvSpPr/>
          <p:nvPr/>
        </p:nvSpPr>
        <p:spPr>
          <a:xfrm>
            <a:off x="4761927" y="2043510"/>
            <a:ext cx="326048" cy="252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1950D504-C43A-7796-AD9D-18140746B012}"/>
              </a:ext>
            </a:extLst>
          </p:cNvPr>
          <p:cNvSpPr/>
          <p:nvPr/>
        </p:nvSpPr>
        <p:spPr>
          <a:xfrm>
            <a:off x="2224679" y="2899504"/>
            <a:ext cx="326048" cy="252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629679B4-1C17-BAC6-5623-95B6E6BC2557}"/>
              </a:ext>
            </a:extLst>
          </p:cNvPr>
          <p:cNvSpPr/>
          <p:nvPr/>
        </p:nvSpPr>
        <p:spPr>
          <a:xfrm>
            <a:off x="4747812" y="2921415"/>
            <a:ext cx="326048" cy="252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B2771D99-3697-B567-143F-2576FE7AB8D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4;p54">
            <a:extLst>
              <a:ext uri="{FF2B5EF4-FFF2-40B4-BE49-F238E27FC236}">
                <a16:creationId xmlns:a16="http://schemas.microsoft.com/office/drawing/2014/main" id="{49BFAA61-20D4-A49C-C065-73F24891F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291" y="250218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Construcción: </a:t>
            </a:r>
            <a:r>
              <a:rPr lang="es-CO" sz="2400" dirty="0"/>
              <a:t>Comandos para </a:t>
            </a:r>
            <a:r>
              <a:rPr lang="en" sz="2400" dirty="0"/>
              <a:t>Entrada y Salida en Python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815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1CA460C7-517A-3BF5-342F-F352296F030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BA40355A-7086-CB34-94E6-871AAC2E0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Construcción: Programa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E79341-2FA3-A0DF-CCC9-36D329F9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14" y="1553389"/>
            <a:ext cx="5404368" cy="20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8A0238C-80BF-EC19-EA61-7BC92C42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19" y="1782366"/>
            <a:ext cx="5803015" cy="1994504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504AA7E-0DA9-CDE4-1A89-34C5A4B7CA9E}"/>
              </a:ext>
            </a:extLst>
          </p:cNvPr>
          <p:cNvCxnSpPr>
            <a:cxnSpLocks/>
          </p:cNvCxnSpPr>
          <p:nvPr/>
        </p:nvCxnSpPr>
        <p:spPr>
          <a:xfrm flipV="1">
            <a:off x="3470563" y="1153392"/>
            <a:ext cx="1101437" cy="1506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427547-3609-FA94-8EF3-8E7184B1601F}"/>
              </a:ext>
            </a:extLst>
          </p:cNvPr>
          <p:cNvSpPr txBox="1"/>
          <p:nvPr/>
        </p:nvSpPr>
        <p:spPr>
          <a:xfrm>
            <a:off x="4091081" y="945713"/>
            <a:ext cx="2093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rgbClr val="7030A0"/>
                </a:solidFill>
                <a:latin typeface="Ubuntu" panose="020B0504030602030204" pitchFamily="34" charset="0"/>
              </a:rPr>
              <a:t>Función de Formateo de las salida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A3E3464-853B-D79C-BAEE-F8BFBE991FD7}"/>
              </a:ext>
            </a:extLst>
          </p:cNvPr>
          <p:cNvSpPr txBox="1"/>
          <p:nvPr/>
        </p:nvSpPr>
        <p:spPr>
          <a:xfrm>
            <a:off x="181655" y="4187676"/>
            <a:ext cx="2717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rgbClr val="7030A0"/>
                </a:solidFill>
                <a:latin typeface="Ubuntu" panose="020B0504030602030204" pitchFamily="34" charset="0"/>
              </a:rPr>
              <a:t>Visualizar la puntación de miles, millones, etc.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0EE9747-0954-533C-C688-57AFF9DB3BF2}"/>
              </a:ext>
            </a:extLst>
          </p:cNvPr>
          <p:cNvCxnSpPr>
            <a:cxnSpLocks/>
          </p:cNvCxnSpPr>
          <p:nvPr/>
        </p:nvCxnSpPr>
        <p:spPr>
          <a:xfrm flipH="1">
            <a:off x="1649119" y="3564082"/>
            <a:ext cx="983255" cy="6235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D579D4D-DA63-9C99-FC72-0E6BD9562605}"/>
              </a:ext>
            </a:extLst>
          </p:cNvPr>
          <p:cNvCxnSpPr>
            <a:cxnSpLocks/>
          </p:cNvCxnSpPr>
          <p:nvPr/>
        </p:nvCxnSpPr>
        <p:spPr>
          <a:xfrm>
            <a:off x="2899063" y="3564082"/>
            <a:ext cx="675410" cy="5301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E533D30-A83A-5F1D-BAFF-BDD8B626AE20}"/>
              </a:ext>
            </a:extLst>
          </p:cNvPr>
          <p:cNvSpPr txBox="1"/>
          <p:nvPr/>
        </p:nvSpPr>
        <p:spPr>
          <a:xfrm>
            <a:off x="3191921" y="4094227"/>
            <a:ext cx="1733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rgbClr val="7030A0"/>
                </a:solidFill>
                <a:latin typeface="Ubuntu" panose="020B0504030602030204" pitchFamily="34" charset="0"/>
              </a:rPr>
              <a:t>Cantidad de decimales</a:t>
            </a:r>
          </a:p>
        </p:txBody>
      </p:sp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3710C3A0-E9FB-971E-0A5F-6938089561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4;p54">
            <a:extLst>
              <a:ext uri="{FF2B5EF4-FFF2-40B4-BE49-F238E27FC236}">
                <a16:creationId xmlns:a16="http://schemas.microsoft.com/office/drawing/2014/main" id="{F2D42348-0921-CD24-A463-3CB4223B0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95870" y="50672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Formateo de las salida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714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C9E9DD-1B7D-6B35-610D-6A123F93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28" y="1600905"/>
            <a:ext cx="4694099" cy="1807621"/>
          </a:xfrm>
          <a:prstGeom prst="rect">
            <a:avLst/>
          </a:prstGeom>
        </p:spPr>
      </p:pic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2C7679E4-2888-2579-90E0-CC6D2D277C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34F99BB6-9E93-CDD2-B347-4F7A4038C9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450" y="2369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4;p54">
            <a:extLst>
              <a:ext uri="{FF2B5EF4-FFF2-40B4-BE49-F238E27FC236}">
                <a16:creationId xmlns:a16="http://schemas.microsoft.com/office/drawing/2014/main" id="{F30E708D-457D-F0BC-D2AB-5098AEDC4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8745" y="250218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Construcción: Programa con formateo de la salida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6360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1CA460C7-517A-3BF5-342F-F352296F030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BA40355A-7086-CB34-94E6-871AAC2E0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9467" y="250218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Construcción: Programa – Area Triángulo</a:t>
            </a:r>
            <a:endParaRPr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5C94A9-95F7-00CB-5C23-EFB67E8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82" y="1470485"/>
            <a:ext cx="5645317" cy="22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 descr="Imagen que contiene tabla&#10;&#10;Descripción generada automáticamente">
            <a:extLst>
              <a:ext uri="{FF2B5EF4-FFF2-40B4-BE49-F238E27FC236}">
                <a16:creationId xmlns:a16="http://schemas.microsoft.com/office/drawing/2014/main" id="{DC4B6E78-5360-2941-225A-6286C998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9" y="2080597"/>
            <a:ext cx="1050355" cy="117897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2F2E23-91EF-E122-56CB-7EA512623AF7}"/>
              </a:ext>
            </a:extLst>
          </p:cNvPr>
          <p:cNvSpPr txBox="1"/>
          <p:nvPr/>
        </p:nvSpPr>
        <p:spPr>
          <a:xfrm>
            <a:off x="1583980" y="1912071"/>
            <a:ext cx="6398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</a:t>
            </a:r>
            <a:r>
              <a:rPr lang="es-CO" sz="18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obre un estudiante conocemos las calificaciones parciales obtenidas en  los retos, nota reto 1, nota reto 2, nota reto 3 y nota de inglés y el nombre del estudiante. Si los porcentajes para cada reto e inglés son 20%, 25%, 35% y 20% respectivamente, calcular su calificación definitiva e imprimirla, además del nombre</a:t>
            </a: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DA73D2CF-818B-C8A0-C1F2-94361C9FD1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6669" y="185189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Estructura  Secuencia: Ejercicio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4399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8823BC6E-D3F6-365A-A37C-5BFAB336718C}"/>
              </a:ext>
            </a:extLst>
          </p:cNvPr>
          <p:cNvSpPr/>
          <p:nvPr/>
        </p:nvSpPr>
        <p:spPr>
          <a:xfrm>
            <a:off x="956845" y="1730866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  <a:highlight>
                  <a:srgbClr val="FFFF00"/>
                </a:highlight>
              </a:rPr>
              <a:t>Análisis</a:t>
            </a:r>
            <a:endParaRPr lang="es-CO" sz="1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1ADEF6D-C023-D3F9-AE5A-24B48D5B4C06}"/>
              </a:ext>
            </a:extLst>
          </p:cNvPr>
          <p:cNvSpPr/>
          <p:nvPr/>
        </p:nvSpPr>
        <p:spPr>
          <a:xfrm>
            <a:off x="3406841" y="1768757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  <a:highlight>
                  <a:srgbClr val="FFFF00"/>
                </a:highlight>
              </a:rPr>
              <a:t>Diseño</a:t>
            </a:r>
            <a:endParaRPr lang="es-CO" sz="1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4DEF597-EEA4-415D-CA5B-D9F00A2528D7}"/>
              </a:ext>
            </a:extLst>
          </p:cNvPr>
          <p:cNvSpPr/>
          <p:nvPr/>
        </p:nvSpPr>
        <p:spPr>
          <a:xfrm>
            <a:off x="5906299" y="1690441"/>
            <a:ext cx="1954126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2"/>
                </a:solidFill>
                <a:highlight>
                  <a:srgbClr val="FFFF00"/>
                </a:highlight>
              </a:rPr>
              <a:t>Construcción</a:t>
            </a:r>
            <a:endParaRPr lang="es-CO" sz="1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00E7D13-D2EF-B183-A0F0-B5A1769848E0}"/>
              </a:ext>
            </a:extLst>
          </p:cNvPr>
          <p:cNvSpPr/>
          <p:nvPr/>
        </p:nvSpPr>
        <p:spPr>
          <a:xfrm>
            <a:off x="2776678" y="2111083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1920076-086E-64C4-CB09-54CE9B615ACF}"/>
              </a:ext>
            </a:extLst>
          </p:cNvPr>
          <p:cNvSpPr/>
          <p:nvPr/>
        </p:nvSpPr>
        <p:spPr>
          <a:xfrm>
            <a:off x="5152753" y="2073192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3072FD5-1195-F95B-3FA7-B24533346CF1}"/>
              </a:ext>
            </a:extLst>
          </p:cNvPr>
          <p:cNvSpPr/>
          <p:nvPr/>
        </p:nvSpPr>
        <p:spPr>
          <a:xfrm>
            <a:off x="877333" y="2999299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Método </a:t>
            </a:r>
          </a:p>
          <a:p>
            <a:pPr algn="ctr"/>
            <a:r>
              <a:rPr lang="es-ES" sz="1050" dirty="0">
                <a:solidFill>
                  <a:schemeClr val="bg2"/>
                </a:solidFill>
              </a:rPr>
              <a:t>Entrada – Proceso - Salida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8E38A60-C82C-AA63-5572-6A83010A36F9}"/>
              </a:ext>
            </a:extLst>
          </p:cNvPr>
          <p:cNvSpPr/>
          <p:nvPr/>
        </p:nvSpPr>
        <p:spPr>
          <a:xfrm>
            <a:off x="3406841" y="2999299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Algoritmo</a:t>
            </a:r>
          </a:p>
          <a:p>
            <a:pPr algn="ctr"/>
            <a:r>
              <a:rPr lang="es-ES" sz="1050" dirty="0">
                <a:solidFill>
                  <a:schemeClr val="bg2"/>
                </a:solidFill>
              </a:rPr>
              <a:t>Diagrama de Flujo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F53117C-9841-CB5A-9B0E-BBA98CF34C95}"/>
              </a:ext>
            </a:extLst>
          </p:cNvPr>
          <p:cNvSpPr/>
          <p:nvPr/>
        </p:nvSpPr>
        <p:spPr>
          <a:xfrm>
            <a:off x="6015862" y="2971193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Programa</a:t>
            </a:r>
            <a:endParaRPr lang="es-CO" sz="1050" dirty="0">
              <a:solidFill>
                <a:schemeClr val="bg2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64A6EB8-8D77-9651-C736-FEAE3FA058E1}"/>
              </a:ext>
            </a:extLst>
          </p:cNvPr>
          <p:cNvCxnSpPr>
            <a:cxnSpLocks/>
          </p:cNvCxnSpPr>
          <p:nvPr/>
        </p:nvCxnSpPr>
        <p:spPr>
          <a:xfrm>
            <a:off x="1856337" y="2275607"/>
            <a:ext cx="0" cy="69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BB6D92-0B91-7848-DF3A-7AF40AC65D61}"/>
              </a:ext>
            </a:extLst>
          </p:cNvPr>
          <p:cNvCxnSpPr>
            <a:cxnSpLocks/>
          </p:cNvCxnSpPr>
          <p:nvPr/>
        </p:nvCxnSpPr>
        <p:spPr>
          <a:xfrm>
            <a:off x="4306332" y="2313498"/>
            <a:ext cx="0" cy="6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4BB6F76-19CC-9CDE-41AB-E1080122056D}"/>
              </a:ext>
            </a:extLst>
          </p:cNvPr>
          <p:cNvCxnSpPr>
            <a:cxnSpLocks/>
          </p:cNvCxnSpPr>
          <p:nvPr/>
        </p:nvCxnSpPr>
        <p:spPr>
          <a:xfrm>
            <a:off x="6883362" y="2275607"/>
            <a:ext cx="0" cy="65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40961073-3ADA-F20C-607B-A6BE95B7C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Metodología Pensamiento Lógico - Estructurado</a:t>
            </a:r>
            <a:endParaRPr sz="2400" dirty="0"/>
          </a:p>
        </p:txBody>
      </p:sp>
      <p:pic>
        <p:nvPicPr>
          <p:cNvPr id="47" name="Google Shape;1487;p40">
            <a:extLst>
              <a:ext uri="{FF2B5EF4-FFF2-40B4-BE49-F238E27FC236}">
                <a16:creationId xmlns:a16="http://schemas.microsoft.com/office/drawing/2014/main" id="{BCA7081F-D19E-2FD7-EB60-2A88BEE498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003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DB52B26A-4849-4BC3-B9BD-38D8F263BAAA}"/>
              </a:ext>
            </a:extLst>
          </p:cNvPr>
          <p:cNvSpPr/>
          <p:nvPr/>
        </p:nvSpPr>
        <p:spPr>
          <a:xfrm>
            <a:off x="782873" y="1674873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Entrada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96CBD9A-1AC4-EB28-8C6E-5C58079233C7}"/>
              </a:ext>
            </a:extLst>
          </p:cNvPr>
          <p:cNvSpPr/>
          <p:nvPr/>
        </p:nvSpPr>
        <p:spPr>
          <a:xfrm>
            <a:off x="3246877" y="1683348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Proceso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0852A77-73D1-9468-2055-2F907F0BFF1C}"/>
              </a:ext>
            </a:extLst>
          </p:cNvPr>
          <p:cNvSpPr/>
          <p:nvPr/>
        </p:nvSpPr>
        <p:spPr>
          <a:xfrm>
            <a:off x="5795889" y="1643579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Salida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FF468FB-E612-E3CE-67F6-A808F036FE03}"/>
              </a:ext>
            </a:extLst>
          </p:cNvPr>
          <p:cNvSpPr/>
          <p:nvPr/>
        </p:nvSpPr>
        <p:spPr>
          <a:xfrm>
            <a:off x="2581856" y="2055091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2721CCAD-DA68-089D-B89C-F72662E15792}"/>
              </a:ext>
            </a:extLst>
          </p:cNvPr>
          <p:cNvSpPr/>
          <p:nvPr/>
        </p:nvSpPr>
        <p:spPr>
          <a:xfrm>
            <a:off x="5095368" y="1966977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62936D-0B7B-E15F-F4A8-436E34A8A55A}"/>
              </a:ext>
            </a:extLst>
          </p:cNvPr>
          <p:cNvSpPr/>
          <p:nvPr/>
        </p:nvSpPr>
        <p:spPr>
          <a:xfrm>
            <a:off x="703360" y="2943306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2">
                    <a:lumMod val="75000"/>
                  </a:schemeClr>
                </a:solidFill>
              </a:rPr>
              <a:t>Información suministrada</a:t>
            </a:r>
            <a:endParaRPr lang="es-CO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2DB79B8-037B-182A-7F47-044EF981E371}"/>
              </a:ext>
            </a:extLst>
          </p:cNvPr>
          <p:cNvSpPr/>
          <p:nvPr/>
        </p:nvSpPr>
        <p:spPr>
          <a:xfrm>
            <a:off x="3232869" y="2943306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2">
                    <a:lumMod val="75000"/>
                  </a:schemeClr>
                </a:solidFill>
              </a:rPr>
              <a:t>Operaciones, estructuras de control</a:t>
            </a:r>
            <a:endParaRPr lang="es-CO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92E2007-1D79-8F2D-D771-092857ADF241}"/>
              </a:ext>
            </a:extLst>
          </p:cNvPr>
          <p:cNvSpPr/>
          <p:nvPr/>
        </p:nvSpPr>
        <p:spPr>
          <a:xfrm>
            <a:off x="5841890" y="2915200"/>
            <a:ext cx="187849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2">
                    <a:lumMod val="75000"/>
                  </a:schemeClr>
                </a:solidFill>
              </a:rPr>
              <a:t>Información que piden visualizar o imprimir</a:t>
            </a:r>
            <a:endParaRPr lang="es-CO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71FA2CE-FF68-078B-5676-9FDF42CAFF47}"/>
              </a:ext>
            </a:extLst>
          </p:cNvPr>
          <p:cNvCxnSpPr>
            <a:cxnSpLocks/>
          </p:cNvCxnSpPr>
          <p:nvPr/>
        </p:nvCxnSpPr>
        <p:spPr>
          <a:xfrm>
            <a:off x="1682364" y="2257506"/>
            <a:ext cx="0" cy="6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72E37AB-EC1D-2AC7-B86E-32F3FB11235D}"/>
              </a:ext>
            </a:extLst>
          </p:cNvPr>
          <p:cNvCxnSpPr>
            <a:cxnSpLocks/>
          </p:cNvCxnSpPr>
          <p:nvPr/>
        </p:nvCxnSpPr>
        <p:spPr>
          <a:xfrm>
            <a:off x="6695380" y="2169392"/>
            <a:ext cx="14009" cy="7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A69F04E6-697A-B60C-98D2-000CA1FA81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Análisis: Metodo Entrada – Proceso - Salida</a:t>
            </a:r>
            <a:endParaRPr sz="2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3B5507C-26E7-D422-51A1-EE943BABEF78}"/>
              </a:ext>
            </a:extLst>
          </p:cNvPr>
          <p:cNvCxnSpPr>
            <a:cxnSpLocks/>
          </p:cNvCxnSpPr>
          <p:nvPr/>
        </p:nvCxnSpPr>
        <p:spPr>
          <a:xfrm>
            <a:off x="4172117" y="2257506"/>
            <a:ext cx="0" cy="6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487;p40">
            <a:extLst>
              <a:ext uri="{FF2B5EF4-FFF2-40B4-BE49-F238E27FC236}">
                <a16:creationId xmlns:a16="http://schemas.microsoft.com/office/drawing/2014/main" id="{AE407305-FC28-08CC-100C-28EEE3144C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16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BE11AE80-E522-6065-5E4F-BD5BCF1652AE}"/>
              </a:ext>
            </a:extLst>
          </p:cNvPr>
          <p:cNvSpPr/>
          <p:nvPr/>
        </p:nvSpPr>
        <p:spPr>
          <a:xfrm>
            <a:off x="743117" y="2003710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Entrada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919270F-B67E-5682-0670-84057757A60F}"/>
              </a:ext>
            </a:extLst>
          </p:cNvPr>
          <p:cNvSpPr/>
          <p:nvPr/>
        </p:nvSpPr>
        <p:spPr>
          <a:xfrm>
            <a:off x="3232869" y="1940396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Proceso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98EF830-1054-CF17-AF54-3D0B5E12E365}"/>
              </a:ext>
            </a:extLst>
          </p:cNvPr>
          <p:cNvSpPr/>
          <p:nvPr/>
        </p:nvSpPr>
        <p:spPr>
          <a:xfrm>
            <a:off x="5766260" y="1940396"/>
            <a:ext cx="1798983" cy="887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</a:rPr>
              <a:t>Salida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88D21F5-83B4-6708-28AC-FE63E68EA2C4}"/>
              </a:ext>
            </a:extLst>
          </p:cNvPr>
          <p:cNvSpPr/>
          <p:nvPr/>
        </p:nvSpPr>
        <p:spPr>
          <a:xfrm>
            <a:off x="2581857" y="2383928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6D29CB30-B619-85E8-6229-41E2DB440986}"/>
              </a:ext>
            </a:extLst>
          </p:cNvPr>
          <p:cNvSpPr/>
          <p:nvPr/>
        </p:nvSpPr>
        <p:spPr>
          <a:xfrm>
            <a:off x="5095369" y="2295813"/>
            <a:ext cx="651013" cy="20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9CD5E64-2E16-919F-2E35-57B3227F5237}"/>
              </a:ext>
            </a:extLst>
          </p:cNvPr>
          <p:cNvSpPr/>
          <p:nvPr/>
        </p:nvSpPr>
        <p:spPr>
          <a:xfrm>
            <a:off x="496711" y="3105710"/>
            <a:ext cx="2118811" cy="457200"/>
          </a:xfrm>
          <a:prstGeom prst="roundRect">
            <a:avLst/>
          </a:prstGeom>
          <a:solidFill>
            <a:schemeClr val="accent5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nombre, nr1, nr2, nr3, ni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F92C3F8-35AE-715A-27AC-70F493653172}"/>
              </a:ext>
            </a:extLst>
          </p:cNvPr>
          <p:cNvSpPr/>
          <p:nvPr/>
        </p:nvSpPr>
        <p:spPr>
          <a:xfrm>
            <a:off x="2415822" y="3782346"/>
            <a:ext cx="5149421" cy="457200"/>
          </a:xfrm>
          <a:prstGeom prst="roundRect">
            <a:avLst/>
          </a:prstGeom>
          <a:solidFill>
            <a:schemeClr val="accent5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definitiva=nr1*0.2+nr2*0.25+nr3*0.35+ni*0.2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09877D4-D925-1C6B-5037-72552DA558C5}"/>
              </a:ext>
            </a:extLst>
          </p:cNvPr>
          <p:cNvSpPr/>
          <p:nvPr/>
        </p:nvSpPr>
        <p:spPr>
          <a:xfrm>
            <a:off x="5841891" y="3077603"/>
            <a:ext cx="1878496" cy="457200"/>
          </a:xfrm>
          <a:prstGeom prst="roundRect">
            <a:avLst/>
          </a:prstGeom>
          <a:solidFill>
            <a:schemeClr val="accent5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nombre, definitiva 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99A8D7D-065D-EC37-FEF8-227AFBB93189}"/>
              </a:ext>
            </a:extLst>
          </p:cNvPr>
          <p:cNvCxnSpPr>
            <a:cxnSpLocks/>
          </p:cNvCxnSpPr>
          <p:nvPr/>
        </p:nvCxnSpPr>
        <p:spPr>
          <a:xfrm>
            <a:off x="1682365" y="2724344"/>
            <a:ext cx="0" cy="35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C8749CF-2736-FECB-01D7-93069A130DAC}"/>
              </a:ext>
            </a:extLst>
          </p:cNvPr>
          <p:cNvCxnSpPr>
            <a:cxnSpLocks/>
          </p:cNvCxnSpPr>
          <p:nvPr/>
        </p:nvCxnSpPr>
        <p:spPr>
          <a:xfrm>
            <a:off x="4132361" y="2645138"/>
            <a:ext cx="0" cy="113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3E8B91D-0A1F-7D35-9308-79EE351747B2}"/>
              </a:ext>
            </a:extLst>
          </p:cNvPr>
          <p:cNvCxnSpPr>
            <a:cxnSpLocks/>
          </p:cNvCxnSpPr>
          <p:nvPr/>
        </p:nvCxnSpPr>
        <p:spPr>
          <a:xfrm>
            <a:off x="6709390" y="2680908"/>
            <a:ext cx="0" cy="35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44E6FB4-2755-6165-8D77-31DAED77BE29}"/>
              </a:ext>
            </a:extLst>
          </p:cNvPr>
          <p:cNvSpPr txBox="1"/>
          <p:nvPr/>
        </p:nvSpPr>
        <p:spPr>
          <a:xfrm>
            <a:off x="1065494" y="1904974"/>
            <a:ext cx="1186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Ubuntu" panose="020B0504030602030204" pitchFamily="34" charset="0"/>
              </a:rPr>
              <a:t>Se debe </a:t>
            </a:r>
            <a:r>
              <a:rPr lang="es-ES" sz="1050" b="1" dirty="0">
                <a:solidFill>
                  <a:srgbClr val="002060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LEER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0D7DE4-DF47-399D-C213-4B0C695A2507}"/>
              </a:ext>
            </a:extLst>
          </p:cNvPr>
          <p:cNvSpPr txBox="1"/>
          <p:nvPr/>
        </p:nvSpPr>
        <p:spPr>
          <a:xfrm>
            <a:off x="5806016" y="1908778"/>
            <a:ext cx="2411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Ubuntu" panose="020B0504030602030204" pitchFamily="34" charset="0"/>
              </a:rPr>
              <a:t>Se debe </a:t>
            </a:r>
            <a:r>
              <a:rPr lang="es-ES" sz="1050" b="1" dirty="0">
                <a:solidFill>
                  <a:srgbClr val="002060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Visualizar o imprimir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21461B9-D18B-DD57-B75B-E1F80D0FAA39}"/>
              </a:ext>
            </a:extLst>
          </p:cNvPr>
          <p:cNvSpPr/>
          <p:nvPr/>
        </p:nvSpPr>
        <p:spPr>
          <a:xfrm>
            <a:off x="1100513" y="3643823"/>
            <a:ext cx="402535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1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D0DECAA-B70F-5277-6D38-D12DEE267220}"/>
              </a:ext>
            </a:extLst>
          </p:cNvPr>
          <p:cNvSpPr/>
          <p:nvPr/>
        </p:nvSpPr>
        <p:spPr>
          <a:xfrm>
            <a:off x="4692834" y="4336363"/>
            <a:ext cx="402535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2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B8509C1-BB1F-27F7-6446-FA1F7C212AAB}"/>
              </a:ext>
            </a:extLst>
          </p:cNvPr>
          <p:cNvSpPr/>
          <p:nvPr/>
        </p:nvSpPr>
        <p:spPr>
          <a:xfrm>
            <a:off x="7030296" y="2725951"/>
            <a:ext cx="402535" cy="30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3</a:t>
            </a:r>
            <a:endParaRPr lang="es-CO" sz="105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5DBB7F97-ACEE-BA56-1AB8-0C82201A8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Análisis: Metodo Entrada – Proceso - Salida</a:t>
            </a:r>
            <a:endParaRPr sz="2400"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ED3FB34C-C011-1742-A9C0-A24D19FD15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12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546DDAA4-D6CD-AD12-C4A5-299AAF965D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8D0C5EC1-2158-057B-F414-8A5470A1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Diseño: Algoritmo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0D18D8-C47D-8D7A-1F4E-03EA1F6A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40" y="1014195"/>
            <a:ext cx="401058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C2215C6-043A-EA81-FFD7-EAA49BE6E582}"/>
              </a:ext>
            </a:extLst>
          </p:cNvPr>
          <p:cNvSpPr txBox="1">
            <a:spLocks/>
          </p:cNvSpPr>
          <p:nvPr/>
        </p:nvSpPr>
        <p:spPr>
          <a:xfrm>
            <a:off x="-193638" y="154849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Ciclo 1 – Fundamentos de Programación</a:t>
            </a:r>
          </a:p>
        </p:txBody>
      </p:sp>
      <p:sp>
        <p:nvSpPr>
          <p:cNvPr id="5" name="Google Shape;1454;p40">
            <a:extLst>
              <a:ext uri="{FF2B5EF4-FFF2-40B4-BE49-F238E27FC236}">
                <a16:creationId xmlns:a16="http://schemas.microsoft.com/office/drawing/2014/main" id="{14EBB565-F621-CA2C-4E9C-AD6E3361FC32}"/>
              </a:ext>
            </a:extLst>
          </p:cNvPr>
          <p:cNvSpPr txBox="1"/>
          <p:nvPr/>
        </p:nvSpPr>
        <p:spPr>
          <a:xfrm>
            <a:off x="2339657" y="1312727"/>
            <a:ext cx="4028869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Introducción a la programación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341AF6E-DB65-B3F0-6830-E4A676AA6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32093"/>
              </p:ext>
            </p:extLst>
          </p:nvPr>
        </p:nvGraphicFramePr>
        <p:xfrm>
          <a:off x="3083774" y="2697984"/>
          <a:ext cx="2344116" cy="1001715"/>
        </p:xfrm>
        <a:graphic>
          <a:graphicData uri="http://schemas.openxmlformats.org/drawingml/2006/table">
            <a:tbl>
              <a:tblPr firstRow="1" firstCol="1" bandRow="1">
                <a:tableStyleId>{6E8BCD5D-D7CC-41CA-9DC8-B328E5BED2F0}</a:tableStyleId>
              </a:tblPr>
              <a:tblGrid>
                <a:gridCol w="2344116">
                  <a:extLst>
                    <a:ext uri="{9D8B030D-6E8A-4147-A177-3AD203B41FA5}">
                      <a16:colId xmlns:a16="http://schemas.microsoft.com/office/drawing/2014/main" val="4116219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CO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2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Pensamiento lógico y estructurado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22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Constantes, variables y operadores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405605"/>
                  </a:ext>
                </a:extLst>
              </a:tr>
              <a:tr h="100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Algoritmos – Diagrama de flujo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219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CO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Programas - Python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737068"/>
                  </a:ext>
                </a:extLst>
              </a:tr>
            </a:tbl>
          </a:graphicData>
        </a:graphic>
      </p:graphicFrame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A71F4D4-0B40-04E5-D3F9-F20809CBE593}"/>
              </a:ext>
            </a:extLst>
          </p:cNvPr>
          <p:cNvSpPr/>
          <p:nvPr/>
        </p:nvSpPr>
        <p:spPr>
          <a:xfrm>
            <a:off x="4020604" y="1660292"/>
            <a:ext cx="580913" cy="98852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Google Shape;1487;p40">
            <a:extLst>
              <a:ext uri="{FF2B5EF4-FFF2-40B4-BE49-F238E27FC236}">
                <a16:creationId xmlns:a16="http://schemas.microsoft.com/office/drawing/2014/main" id="{72EF7186-CDCD-06CD-FBEC-9BF1E3189D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265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8C2FEE9D-93A9-6C63-8DB7-C1088AF2E74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79E8404E-5E2C-647C-5DF5-9425749DD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84552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Diseño: Diagrama de Flujo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F9C3EF-45F7-9C5D-8D26-4722CDDC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45" y="846144"/>
            <a:ext cx="2166588" cy="39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2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1CA460C7-517A-3BF5-342F-F352296F030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BA40355A-7086-CB34-94E6-871AAC2E0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/>
              <a:t>Construcción: Programa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3A2DFE-7275-5AFF-9BD2-F5E0F72A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10" y="1265027"/>
            <a:ext cx="613495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89D8D49-3CB5-C2B9-C8ED-DDFDB4931F23}"/>
              </a:ext>
            </a:extLst>
          </p:cNvPr>
          <p:cNvSpPr txBox="1"/>
          <p:nvPr/>
        </p:nvSpPr>
        <p:spPr>
          <a:xfrm>
            <a:off x="666974" y="1651093"/>
            <a:ext cx="74911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Se desea liquidar el valor a pagar a un conductor de una buseta de transporte intermunicipal. Se conoce el nombre, placa del vehículo, valor total por concepto de pasajes y el valor total por concepto de encomiendas. Si por el valor de los pasajes se le liquida el 25% y por el valor de encomiendas se le liquida el 15%, se pide calcular el valor total a pagar al conductor. Se debe visualizar, el nombre, placa del vehículo, valor total pasajes, valor a pagar por concepto de pasaje, valor total encomiendas, valor a pagar por concepto de encomiendas y el valor total a pagar al conductor.</a:t>
            </a:r>
          </a:p>
          <a:p>
            <a:pPr algn="ctr"/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7B611634-7D38-E43A-7482-1CF4CC1A2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8444" y="234345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 dirty="0"/>
              <a:t>Taller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532749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7" y="2716275"/>
            <a:ext cx="2911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Ciclo 1: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Fundamentos de Programación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20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4"/>
          <p:cNvSpPr txBox="1">
            <a:spLocks noGrp="1"/>
          </p:cNvSpPr>
          <p:nvPr>
            <p:ph type="title"/>
          </p:nvPr>
        </p:nvSpPr>
        <p:spPr>
          <a:xfrm>
            <a:off x="2064446" y="151226"/>
            <a:ext cx="5263464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Pensamiento Lógico y Estructurado</a:t>
            </a:r>
            <a:endParaRPr dirty="0"/>
          </a:p>
        </p:txBody>
      </p:sp>
      <p:sp>
        <p:nvSpPr>
          <p:cNvPr id="1975" name="Google Shape;1975;p54"/>
          <p:cNvSpPr txBox="1">
            <a:spLocks noGrp="1"/>
          </p:cNvSpPr>
          <p:nvPr>
            <p:ph type="subTitle" idx="1"/>
          </p:nvPr>
        </p:nvSpPr>
        <p:spPr>
          <a:xfrm>
            <a:off x="793098" y="1014691"/>
            <a:ext cx="8113835" cy="122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/>
            <a:r>
              <a:rPr lang="es-ES" dirty="0">
                <a:latin typeface="Calibri" panose="020F0502020204030204" pitchFamily="34" charset="0"/>
              </a:rPr>
              <a:t>Es una de las herramientas que utiliza el ser humano para enfrentar y solucionar   las situaciones y problemáticas de su vida. Se enmarca dentro del contexto del pensamiento computacional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Estructurado</a:t>
            </a:r>
            <a:r>
              <a:rPr lang="es-ES" dirty="0">
                <a:latin typeface="Calibri" panose="020F0502020204030204" pitchFamily="34" charset="0"/>
              </a:rPr>
              <a:t>: Manejo de estructuras mentales (Estructuras de Control):  Secuencia, condicional, Iterativas (Ciclos)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Lógico</a:t>
            </a:r>
            <a:r>
              <a:rPr lang="es-ES" dirty="0">
                <a:latin typeface="Calibri" panose="020F0502020204030204" pitchFamily="34" charset="0"/>
              </a:rPr>
              <a:t>: Secuencia lógica de pasos, existe un proceso1, luego proceso 2 , luego proceso 3  (Orden)</a:t>
            </a:r>
          </a:p>
          <a:p>
            <a:pPr indent="0" algn="just"/>
            <a:endParaRPr lang="es-CO" sz="1800" dirty="0">
              <a:latin typeface="Calibri" panose="020F0502020204030204" pitchFamily="34" charset="0"/>
            </a:endParaRP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0849C17C-4277-BBAB-A010-5EE1911D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02" y="2849353"/>
            <a:ext cx="2600325" cy="1762125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D51610D5-01F0-8F09-A9BA-AB6DEB5E5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370" y="3563727"/>
            <a:ext cx="1266825" cy="33337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HABILIDADES</a:t>
            </a:r>
            <a:endParaRPr kumimoji="0" lang="es-ES" altLang="es-CO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568B0C9-1208-5576-B6DC-0FDC80211A71}"/>
              </a:ext>
            </a:extLst>
          </p:cNvPr>
          <p:cNvSpPr/>
          <p:nvPr/>
        </p:nvSpPr>
        <p:spPr>
          <a:xfrm>
            <a:off x="3038120" y="3635860"/>
            <a:ext cx="1266825" cy="189108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Google Shape;1487;p40">
            <a:extLst>
              <a:ext uri="{FF2B5EF4-FFF2-40B4-BE49-F238E27FC236}">
                <a16:creationId xmlns:a16="http://schemas.microsoft.com/office/drawing/2014/main" id="{89282C41-0216-391F-F565-F221F53AEE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29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561E050B-2D99-DF73-184B-9C494870CA24}"/>
              </a:ext>
            </a:extLst>
          </p:cNvPr>
          <p:cNvSpPr txBox="1"/>
          <p:nvPr/>
        </p:nvSpPr>
        <p:spPr>
          <a:xfrm>
            <a:off x="1352008" y="1977012"/>
            <a:ext cx="617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Constante:   </a:t>
            </a:r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Algo que no cambia, que es fijo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      </a:t>
            </a:r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4E0DC8E-859D-5334-DDF9-251726DDC32E}"/>
              </a:ext>
            </a:extLst>
          </p:cNvPr>
          <p:cNvSpPr txBox="1"/>
          <p:nvPr/>
        </p:nvSpPr>
        <p:spPr>
          <a:xfrm>
            <a:off x="1352008" y="3042716"/>
            <a:ext cx="617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Variable:  </a:t>
            </a:r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Algo que cambia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99C2F3-EFC8-6AD5-8F03-E4B5CFAAA989}"/>
              </a:ext>
            </a:extLst>
          </p:cNvPr>
          <p:cNvSpPr txBox="1"/>
          <p:nvPr/>
        </p:nvSpPr>
        <p:spPr>
          <a:xfrm>
            <a:off x="2564404" y="2242469"/>
            <a:ext cx="1087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35 grados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F6039C-922C-E9D7-C999-A9BEB7F32FCF}"/>
              </a:ext>
            </a:extLst>
          </p:cNvPr>
          <p:cNvSpPr txBox="1"/>
          <p:nvPr/>
        </p:nvSpPr>
        <p:spPr>
          <a:xfrm>
            <a:off x="2288410" y="3377253"/>
            <a:ext cx="1472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Temperatura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6FED04-3430-59C0-B80B-5D4AAFEBD775}"/>
              </a:ext>
            </a:extLst>
          </p:cNvPr>
          <p:cNvSpPr txBox="1"/>
          <p:nvPr/>
        </p:nvSpPr>
        <p:spPr>
          <a:xfrm>
            <a:off x="3835959" y="3377253"/>
            <a:ext cx="1472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Velocidad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CF64CC-48BF-7345-A316-F201717E9318}"/>
              </a:ext>
            </a:extLst>
          </p:cNvPr>
          <p:cNvSpPr txBox="1"/>
          <p:nvPr/>
        </p:nvSpPr>
        <p:spPr>
          <a:xfrm>
            <a:off x="4083757" y="2253223"/>
            <a:ext cx="1472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100km/h    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CE65332-98E3-7E9B-EC08-1B6BB1E56DC2}"/>
              </a:ext>
            </a:extLst>
          </p:cNvPr>
          <p:cNvSpPr txBox="1"/>
          <p:nvPr/>
        </p:nvSpPr>
        <p:spPr>
          <a:xfrm>
            <a:off x="5077610" y="3328175"/>
            <a:ext cx="1878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nombre_persona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880BBE9-3CA4-45CF-B940-61923DE7C16C}"/>
              </a:ext>
            </a:extLst>
          </p:cNvPr>
          <p:cNvSpPr txBox="1"/>
          <p:nvPr/>
        </p:nvSpPr>
        <p:spPr>
          <a:xfrm>
            <a:off x="5174148" y="2294751"/>
            <a:ext cx="1878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“Sergio Medina”</a:t>
            </a:r>
          </a:p>
          <a:p>
            <a:pPr algn="just"/>
            <a:r>
              <a:rPr lang="es-CO" sz="15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                    </a:t>
            </a:r>
            <a:endParaRPr lang="es-CO" sz="1500" b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10702F62-4A19-6DD6-1785-28297BB945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036" y="226529"/>
            <a:ext cx="5263464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Constante - Variable</a:t>
            </a:r>
            <a:endParaRPr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5BA89D32-23A5-B019-277D-81A43FF929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65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CE2C8276-3232-3A1E-6FF5-5B65DBDA3E52}"/>
              </a:ext>
            </a:extLst>
          </p:cNvPr>
          <p:cNvSpPr txBox="1"/>
          <p:nvPr/>
        </p:nvSpPr>
        <p:spPr>
          <a:xfrm>
            <a:off x="529937" y="2555886"/>
            <a:ext cx="9819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Tipos</a:t>
            </a:r>
          </a:p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Datos</a:t>
            </a:r>
          </a:p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Básicos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61A4CE1-2C22-DE99-9FB0-06670BE06635}"/>
              </a:ext>
            </a:extLst>
          </p:cNvPr>
          <p:cNvSpPr txBox="1"/>
          <p:nvPr/>
        </p:nvSpPr>
        <p:spPr>
          <a:xfrm>
            <a:off x="1471965" y="2152184"/>
            <a:ext cx="1104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Numéricos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3648147-454D-3F74-11FC-73174E21E873}"/>
              </a:ext>
            </a:extLst>
          </p:cNvPr>
          <p:cNvSpPr txBox="1"/>
          <p:nvPr/>
        </p:nvSpPr>
        <p:spPr>
          <a:xfrm>
            <a:off x="1471965" y="3209964"/>
            <a:ext cx="1368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Alfanuméricos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C8DA52-6348-75B2-56DE-B4A7688E739E}"/>
              </a:ext>
            </a:extLst>
          </p:cNvPr>
          <p:cNvSpPr txBox="1"/>
          <p:nvPr/>
        </p:nvSpPr>
        <p:spPr>
          <a:xfrm>
            <a:off x="2966882" y="1727878"/>
            <a:ext cx="228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Enteros – </a:t>
            </a:r>
            <a:r>
              <a:rPr lang="es-CO" sz="1050" b="1" dirty="0">
                <a:solidFill>
                  <a:srgbClr val="C00000"/>
                </a:solidFill>
                <a:latin typeface="Ubuntu" panose="020B0504030602030204" pitchFamily="34" charset="0"/>
              </a:rPr>
              <a:t>(</a:t>
            </a:r>
            <a:r>
              <a:rPr lang="es-CO" sz="1050" b="1" dirty="0" err="1">
                <a:solidFill>
                  <a:srgbClr val="C00000"/>
                </a:solidFill>
                <a:latin typeface="Ubuntu" panose="020B0504030602030204" pitchFamily="34" charset="0"/>
              </a:rPr>
              <a:t>int</a:t>
            </a:r>
            <a:r>
              <a:rPr lang="es-CO" sz="1050" b="1" dirty="0">
                <a:solidFill>
                  <a:srgbClr val="C00000"/>
                </a:solidFill>
                <a:latin typeface="Ubuntu" panose="020B0504030602030204" pitchFamily="34" charset="0"/>
              </a:rPr>
              <a:t>) </a:t>
            </a:r>
            <a:r>
              <a:rPr lang="es-CO" sz="105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=&gt; Estrato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6E0B71-E535-8FF7-9337-A7BB970F2455}"/>
              </a:ext>
            </a:extLst>
          </p:cNvPr>
          <p:cNvSpPr txBox="1"/>
          <p:nvPr/>
        </p:nvSpPr>
        <p:spPr>
          <a:xfrm>
            <a:off x="2966882" y="2290683"/>
            <a:ext cx="309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Decimales – </a:t>
            </a:r>
            <a:r>
              <a:rPr lang="es-CO" sz="1050" b="1" dirty="0">
                <a:solidFill>
                  <a:srgbClr val="C00000"/>
                </a:solidFill>
                <a:latin typeface="Ubuntu" panose="020B0504030602030204" pitchFamily="34" charset="0"/>
              </a:rPr>
              <a:t>(</a:t>
            </a:r>
            <a:r>
              <a:rPr lang="es-CO" sz="1050" b="1" dirty="0" err="1">
                <a:solidFill>
                  <a:srgbClr val="C00000"/>
                </a:solidFill>
                <a:latin typeface="Ubuntu" panose="020B0504030602030204" pitchFamily="34" charset="0"/>
              </a:rPr>
              <a:t>float</a:t>
            </a:r>
            <a:r>
              <a:rPr lang="es-CO" sz="1050" b="1" dirty="0">
                <a:solidFill>
                  <a:srgbClr val="C00000"/>
                </a:solidFill>
                <a:latin typeface="Ubuntu" panose="020B0504030602030204" pitchFamily="34" charset="0"/>
              </a:rPr>
              <a:t>) </a:t>
            </a:r>
            <a:r>
              <a:rPr lang="es-CO" sz="105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=&gt; Temperatura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C9B3BB-6345-080D-B384-8EFC0E1054EA}"/>
              </a:ext>
            </a:extLst>
          </p:cNvPr>
          <p:cNvSpPr txBox="1"/>
          <p:nvPr/>
        </p:nvSpPr>
        <p:spPr>
          <a:xfrm>
            <a:off x="3049709" y="3232164"/>
            <a:ext cx="3131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Cadenas de caracteres </a:t>
            </a:r>
            <a:r>
              <a:rPr lang="es-CO" sz="1050" b="1" dirty="0">
                <a:solidFill>
                  <a:srgbClr val="FF0000"/>
                </a:solidFill>
                <a:latin typeface="Ubuntu" panose="020B0504030602030204" pitchFamily="34" charset="0"/>
              </a:rPr>
              <a:t>(</a:t>
            </a:r>
            <a:r>
              <a:rPr lang="es-CO" sz="1050" b="1" dirty="0" err="1">
                <a:solidFill>
                  <a:srgbClr val="FF0000"/>
                </a:solidFill>
                <a:latin typeface="Ubuntu" panose="020B0504030602030204" pitchFamily="34" charset="0"/>
              </a:rPr>
              <a:t>string</a:t>
            </a:r>
            <a:r>
              <a:rPr lang="es-CO" sz="1050" b="1" dirty="0">
                <a:solidFill>
                  <a:srgbClr val="FF0000"/>
                </a:solidFill>
                <a:latin typeface="Ubuntu" panose="020B0504030602030204" pitchFamily="34" charset="0"/>
              </a:rPr>
              <a:t>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04E7467-5ACB-1E7D-EB66-2777617965DB}"/>
              </a:ext>
            </a:extLst>
          </p:cNvPr>
          <p:cNvCxnSpPr>
            <a:cxnSpLocks/>
          </p:cNvCxnSpPr>
          <p:nvPr/>
        </p:nvCxnSpPr>
        <p:spPr>
          <a:xfrm flipV="1">
            <a:off x="1314529" y="2416513"/>
            <a:ext cx="157436" cy="292851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1884108-983C-1AB9-F331-5EA1631069CD}"/>
              </a:ext>
            </a:extLst>
          </p:cNvPr>
          <p:cNvCxnSpPr>
            <a:cxnSpLocks/>
          </p:cNvCxnSpPr>
          <p:nvPr/>
        </p:nvCxnSpPr>
        <p:spPr>
          <a:xfrm>
            <a:off x="1314528" y="2986363"/>
            <a:ext cx="187997" cy="264311"/>
          </a:xfrm>
          <a:prstGeom prst="straightConnector1">
            <a:avLst/>
          </a:prstGeom>
          <a:ln w="444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CAADA1B-1BEC-33BB-1E2D-8384CDE9FC6A}"/>
              </a:ext>
            </a:extLst>
          </p:cNvPr>
          <p:cNvCxnSpPr>
            <a:cxnSpLocks/>
          </p:cNvCxnSpPr>
          <p:nvPr/>
        </p:nvCxnSpPr>
        <p:spPr>
          <a:xfrm flipV="1">
            <a:off x="2535679" y="2004877"/>
            <a:ext cx="396215" cy="189285"/>
          </a:xfrm>
          <a:prstGeom prst="straightConnector1">
            <a:avLst/>
          </a:prstGeom>
          <a:ln w="444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01637E5-0DFF-A056-11AB-0A7292A4388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557602" y="2320242"/>
            <a:ext cx="409280" cy="97399"/>
          </a:xfrm>
          <a:prstGeom prst="straightConnector1">
            <a:avLst/>
          </a:prstGeom>
          <a:ln w="444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C8927FD-61FA-C8A8-A4B6-EC5C80BF158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840555" y="3336922"/>
            <a:ext cx="209154" cy="22200"/>
          </a:xfrm>
          <a:prstGeom prst="straightConnector1">
            <a:avLst/>
          </a:prstGeom>
          <a:ln w="444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DC3576-FEF1-F139-1346-6FE3B6B817CA}"/>
              </a:ext>
            </a:extLst>
          </p:cNvPr>
          <p:cNvSpPr txBox="1"/>
          <p:nvPr/>
        </p:nvSpPr>
        <p:spPr>
          <a:xfrm>
            <a:off x="1471964" y="2581964"/>
            <a:ext cx="7259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Almacena números, se puede realizar operaciones matemáticas (Sumar, restar, etc.), SALARIO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916B745-0AA0-08E0-3429-A490CABE7369}"/>
              </a:ext>
            </a:extLst>
          </p:cNvPr>
          <p:cNvSpPr txBox="1"/>
          <p:nvPr/>
        </p:nvSpPr>
        <p:spPr>
          <a:xfrm>
            <a:off x="1393246" y="3527168"/>
            <a:ext cx="6016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Almacena letras, números, símbolos, etc. =&gt; caracteres  El: DIRECCION </a:t>
            </a:r>
          </a:p>
        </p:txBody>
      </p:sp>
      <p:sp>
        <p:nvSpPr>
          <p:cNvPr id="6" name="Google Shape;1974;p54">
            <a:extLst>
              <a:ext uri="{FF2B5EF4-FFF2-40B4-BE49-F238E27FC236}">
                <a16:creationId xmlns:a16="http://schemas.microsoft.com/office/drawing/2014/main" id="{8E1D3A78-5A75-3265-61E9-209A920D03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036" y="226529"/>
            <a:ext cx="5263464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Tipos de Datos</a:t>
            </a:r>
            <a:endParaRPr dirty="0"/>
          </a:p>
        </p:txBody>
      </p:sp>
      <p:pic>
        <p:nvPicPr>
          <p:cNvPr id="7" name="Google Shape;1487;p40">
            <a:extLst>
              <a:ext uri="{FF2B5EF4-FFF2-40B4-BE49-F238E27FC236}">
                <a16:creationId xmlns:a16="http://schemas.microsoft.com/office/drawing/2014/main" id="{739FB31B-7531-4EE0-D232-03A8A70C4E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92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CD4D8DA-76BB-BBF9-D524-31B8AEA5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72" y="1102042"/>
            <a:ext cx="2298635" cy="3304772"/>
          </a:xfrm>
          <a:prstGeom prst="rect">
            <a:avLst/>
          </a:prstGeom>
        </p:spPr>
      </p:pic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07D038C9-19B5-8A48-1581-219D58D4E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09" y="175616"/>
            <a:ext cx="5263464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Tipos de Datos – Práctica Python</a:t>
            </a:r>
            <a:endParaRPr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0F276FCF-054E-5041-1F44-750E75CB72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6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6A09B4D-5699-015F-9C01-D17D05CE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02" y="1729384"/>
            <a:ext cx="4526176" cy="246219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7E4C9F1-8160-4FD1-CBD0-D4E93F9E7CDF}"/>
              </a:ext>
            </a:extLst>
          </p:cNvPr>
          <p:cNvSpPr/>
          <p:nvPr/>
        </p:nvSpPr>
        <p:spPr>
          <a:xfrm>
            <a:off x="3379113" y="2117530"/>
            <a:ext cx="685800" cy="3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( )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F14BEC7-1421-ABCE-67BB-1CE83A4FEFFF}"/>
              </a:ext>
            </a:extLst>
          </p:cNvPr>
          <p:cNvSpPr/>
          <p:nvPr/>
        </p:nvSpPr>
        <p:spPr>
          <a:xfrm>
            <a:off x="3379113" y="2468488"/>
            <a:ext cx="685800" cy="337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**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7671BDE-98F1-3EA3-D958-0AD2FDF1F80C}"/>
              </a:ext>
            </a:extLst>
          </p:cNvPr>
          <p:cNvSpPr/>
          <p:nvPr/>
        </p:nvSpPr>
        <p:spPr>
          <a:xfrm>
            <a:off x="3379113" y="2822688"/>
            <a:ext cx="685800" cy="3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*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BD5A9EE-B082-14F9-2D1C-A47B18B17174}"/>
              </a:ext>
            </a:extLst>
          </p:cNvPr>
          <p:cNvSpPr/>
          <p:nvPr/>
        </p:nvSpPr>
        <p:spPr>
          <a:xfrm>
            <a:off x="3384536" y="3163505"/>
            <a:ext cx="685800" cy="3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/  //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4D677F3-9E9C-268D-4622-B409214EC7F3}"/>
              </a:ext>
            </a:extLst>
          </p:cNvPr>
          <p:cNvSpPr/>
          <p:nvPr/>
        </p:nvSpPr>
        <p:spPr>
          <a:xfrm>
            <a:off x="3374145" y="3501280"/>
            <a:ext cx="685800" cy="3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+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0214603-3310-9475-277D-818B5703ACA3}"/>
              </a:ext>
            </a:extLst>
          </p:cNvPr>
          <p:cNvSpPr/>
          <p:nvPr/>
        </p:nvSpPr>
        <p:spPr>
          <a:xfrm>
            <a:off x="3379113" y="3832158"/>
            <a:ext cx="685800" cy="3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-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51565CC-1A28-3D8E-00CE-EE06C6BAF92B}"/>
              </a:ext>
            </a:extLst>
          </p:cNvPr>
          <p:cNvSpPr/>
          <p:nvPr/>
        </p:nvSpPr>
        <p:spPr>
          <a:xfrm>
            <a:off x="2155477" y="1437281"/>
            <a:ext cx="955925" cy="5203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endParaRPr lang="es-CO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D5CE72C-1C4F-36B1-74AA-32E4A06B9B42}"/>
              </a:ext>
            </a:extLst>
          </p:cNvPr>
          <p:cNvSpPr/>
          <p:nvPr/>
        </p:nvSpPr>
        <p:spPr>
          <a:xfrm>
            <a:off x="1951337" y="2960481"/>
            <a:ext cx="875654" cy="42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8A72E2E-A38C-D402-039D-57048B2A25DC}"/>
              </a:ext>
            </a:extLst>
          </p:cNvPr>
          <p:cNvSpPr txBox="1"/>
          <p:nvPr/>
        </p:nvSpPr>
        <p:spPr>
          <a:xfrm>
            <a:off x="1666926" y="3512192"/>
            <a:ext cx="151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9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De izquierda a derecha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16EA741-8FA0-381E-87CB-9132AA7CE122}"/>
              </a:ext>
            </a:extLst>
          </p:cNvPr>
          <p:cNvSpPr/>
          <p:nvPr/>
        </p:nvSpPr>
        <p:spPr>
          <a:xfrm>
            <a:off x="2921801" y="4483681"/>
            <a:ext cx="685800" cy="3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2"/>
                </a:solidFill>
              </a:rPr>
              <a:t>%</a:t>
            </a:r>
            <a:endParaRPr lang="es-CO" sz="1050" dirty="0">
              <a:solidFill>
                <a:schemeClr val="bg2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F100B-B9AF-D724-B4FA-554C9A2995B2}"/>
              </a:ext>
            </a:extLst>
          </p:cNvPr>
          <p:cNvSpPr txBox="1"/>
          <p:nvPr/>
        </p:nvSpPr>
        <p:spPr>
          <a:xfrm>
            <a:off x="3590755" y="4578158"/>
            <a:ext cx="151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9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Módulo (Residuo)</a:t>
            </a:r>
          </a:p>
        </p:txBody>
      </p:sp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DC303B76-2C80-E33C-36E5-1309EC3C3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036" y="226529"/>
            <a:ext cx="5263464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Operadores: Aritméticos</a:t>
            </a:r>
            <a:endParaRPr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4CB94E2E-FC37-90BB-BD28-F33EB4ECBE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83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31F90D2-04AE-D9C9-08F0-465AE2F0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10" y="1149718"/>
            <a:ext cx="1815707" cy="3559229"/>
          </a:xfrm>
          <a:prstGeom prst="rect">
            <a:avLst/>
          </a:prstGeom>
        </p:spPr>
      </p:pic>
      <p:sp>
        <p:nvSpPr>
          <p:cNvPr id="4" name="Google Shape;1974;p54">
            <a:extLst>
              <a:ext uri="{FF2B5EF4-FFF2-40B4-BE49-F238E27FC236}">
                <a16:creationId xmlns:a16="http://schemas.microsoft.com/office/drawing/2014/main" id="{A4D3C67D-32E3-4C96-0928-573EECC915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77732" y="183499"/>
            <a:ext cx="7562626" cy="7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Operadores Aritméticos – Práctica Python</a:t>
            </a:r>
            <a:endParaRPr dirty="0"/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B92EC707-BF17-0ED8-DBC3-5A510142A8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83259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of Human Space Flight! by Slidesgo">
  <a:themeElements>
    <a:clrScheme name="Simple Light">
      <a:dk1>
        <a:srgbClr val="FFFFFF"/>
      </a:dk1>
      <a:lt1>
        <a:srgbClr val="E8E5C3"/>
      </a:lt1>
      <a:dk2>
        <a:srgbClr val="BD1717"/>
      </a:dk2>
      <a:lt2>
        <a:srgbClr val="232347"/>
      </a:lt2>
      <a:accent1>
        <a:srgbClr val="FFFFFF"/>
      </a:accent1>
      <a:accent2>
        <a:srgbClr val="D1CEA6"/>
      </a:accent2>
      <a:accent3>
        <a:srgbClr val="BD1717"/>
      </a:accent3>
      <a:accent4>
        <a:srgbClr val="1A1A36"/>
      </a:accent4>
      <a:accent5>
        <a:srgbClr val="FFFFFF"/>
      </a:accent5>
      <a:accent6>
        <a:srgbClr val="E8E5C3"/>
      </a:accent6>
      <a:hlink>
        <a:srgbClr val="23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822</Words>
  <Application>Microsoft Office PowerPoint</Application>
  <PresentationFormat>Presentación en pantalla (16:9)</PresentationFormat>
  <Paragraphs>161</Paragraphs>
  <Slides>33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Calibri Light</vt:lpstr>
      <vt:lpstr>Ubuntu</vt:lpstr>
      <vt:lpstr>Pathway Gothic One</vt:lpstr>
      <vt:lpstr>Calibri</vt:lpstr>
      <vt:lpstr>Open Sans</vt:lpstr>
      <vt:lpstr>Palanquin Dark</vt:lpstr>
      <vt:lpstr>Montserrat</vt:lpstr>
      <vt:lpstr>Arial</vt:lpstr>
      <vt:lpstr>International Day of Human Space Flight! by Slidesgo</vt:lpstr>
      <vt:lpstr>Programa académico CAMPUS</vt:lpstr>
      <vt:lpstr>Agenda</vt:lpstr>
      <vt:lpstr>Presentación de PowerPoint</vt:lpstr>
      <vt:lpstr>Pensamiento Lógico y Estructurado</vt:lpstr>
      <vt:lpstr>Constante - Variable</vt:lpstr>
      <vt:lpstr>Tipos de Datos</vt:lpstr>
      <vt:lpstr>Tipos de Datos – Práctica Python</vt:lpstr>
      <vt:lpstr>Operadores: Aritméticos</vt:lpstr>
      <vt:lpstr>Operadores Aritméticos – Práctica Python</vt:lpstr>
      <vt:lpstr>Metodología Pensamiento Lógico - Estructurado</vt:lpstr>
      <vt:lpstr>Algoritmos – Diagramas de flujo</vt:lpstr>
      <vt:lpstr>Programa – Lenguaje de Programación</vt:lpstr>
      <vt:lpstr>Estructura -&gt; Secuencia</vt:lpstr>
      <vt:lpstr>Estructura  Secuencia: Ejercicio</vt:lpstr>
      <vt:lpstr>Metodología Pensamiento Lógico - Estructurado</vt:lpstr>
      <vt:lpstr>Análisis: Metodo Entrada – Proceso - Salida</vt:lpstr>
      <vt:lpstr>Análisis: Metodo Entrada – Proceso - Salida</vt:lpstr>
      <vt:lpstr>Diseño: Algoritmo</vt:lpstr>
      <vt:lpstr>Diseño: Diagrama de Flujo</vt:lpstr>
      <vt:lpstr>Construcción: Comandos para Entrada y Salida en Python</vt:lpstr>
      <vt:lpstr>Construcción: Programa</vt:lpstr>
      <vt:lpstr>Formateo de las salida</vt:lpstr>
      <vt:lpstr>Construcción: Programa con formateo de la salida</vt:lpstr>
      <vt:lpstr>Construcción: Programa – Area Triángulo</vt:lpstr>
      <vt:lpstr>Estructura  Secuencia: Ejercicio</vt:lpstr>
      <vt:lpstr>Metodología Pensamiento Lógico - Estructurado</vt:lpstr>
      <vt:lpstr>Análisis: Metodo Entrada – Proceso - Salida</vt:lpstr>
      <vt:lpstr>Análisis: Metodo Entrada – Proceso - Salida</vt:lpstr>
      <vt:lpstr>Diseño: Algoritmo</vt:lpstr>
      <vt:lpstr>Diseño: Diagrama de Flujo</vt:lpstr>
      <vt:lpstr>Construcción: Programa</vt:lpstr>
      <vt:lpstr>Taller</vt:lpstr>
      <vt:lpstr>Programa académico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académico CAMPUS</dc:title>
  <dc:creator>SERGIO</dc:creator>
  <cp:lastModifiedBy>Sergio Arturo Medina Castillo</cp:lastModifiedBy>
  <cp:revision>109</cp:revision>
  <dcterms:modified xsi:type="dcterms:W3CDTF">2023-04-06T22:13:23Z</dcterms:modified>
</cp:coreProperties>
</file>