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0.jpg" ContentType="image/jpg"/>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63"/>
  </p:notesMasterIdLst>
  <p:sldIdLst>
    <p:sldId id="256" r:id="rId2"/>
    <p:sldId id="260" r:id="rId3"/>
    <p:sldId id="257" r:id="rId4"/>
    <p:sldId id="310" r:id="rId5"/>
    <p:sldId id="35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80" r:id="rId26"/>
    <p:sldId id="381" r:id="rId27"/>
    <p:sldId id="330" r:id="rId28"/>
    <p:sldId id="331" r:id="rId29"/>
    <p:sldId id="332" r:id="rId30"/>
    <p:sldId id="333" r:id="rId31"/>
    <p:sldId id="334" r:id="rId32"/>
    <p:sldId id="335" r:id="rId33"/>
    <p:sldId id="336" r:id="rId34"/>
    <p:sldId id="337" r:id="rId35"/>
    <p:sldId id="338" r:id="rId36"/>
    <p:sldId id="351" r:id="rId37"/>
    <p:sldId id="352" r:id="rId38"/>
    <p:sldId id="353" r:id="rId39"/>
    <p:sldId id="366" r:id="rId40"/>
    <p:sldId id="377" r:id="rId41"/>
    <p:sldId id="375" r:id="rId42"/>
    <p:sldId id="369" r:id="rId43"/>
    <p:sldId id="370" r:id="rId44"/>
    <p:sldId id="371" r:id="rId45"/>
    <p:sldId id="372" r:id="rId46"/>
    <p:sldId id="354" r:id="rId47"/>
    <p:sldId id="355" r:id="rId48"/>
    <p:sldId id="356" r:id="rId49"/>
    <p:sldId id="357" r:id="rId50"/>
    <p:sldId id="376" r:id="rId51"/>
    <p:sldId id="359" r:id="rId52"/>
    <p:sldId id="360" r:id="rId53"/>
    <p:sldId id="362" r:id="rId54"/>
    <p:sldId id="307" r:id="rId55"/>
    <p:sldId id="373" r:id="rId56"/>
    <p:sldId id="363" r:id="rId57"/>
    <p:sldId id="364" r:id="rId58"/>
    <p:sldId id="365" r:id="rId59"/>
    <p:sldId id="374" r:id="rId60"/>
    <p:sldId id="379" r:id="rId61"/>
    <p:sldId id="349" r:id="rId62"/>
  </p:sldIdLst>
  <p:sldSz cx="9144000" cy="5143500" type="screen16x9"/>
  <p:notesSz cx="6858000" cy="9144000"/>
  <p:embeddedFontLst>
    <p:embeddedFont>
      <p:font typeface="Arial Black" panose="020B0A04020102020204" pitchFamily="34" charset="0"/>
      <p:bold r:id="rId64"/>
    </p:embeddedFont>
    <p:embeddedFont>
      <p:font typeface="Calibri" panose="020F0502020204030204" pitchFamily="34" charset="0"/>
      <p:regular r:id="rId65"/>
      <p:bold r:id="rId66"/>
      <p:italic r:id="rId67"/>
      <p:boldItalic r:id="rId68"/>
    </p:embeddedFont>
    <p:embeddedFont>
      <p:font typeface="Montserrat" panose="020B0604020202020204" charset="0"/>
      <p:regular r:id="rId69"/>
      <p:bold r:id="rId70"/>
      <p:italic r:id="rId71"/>
      <p:boldItalic r:id="rId72"/>
    </p:embeddedFont>
    <p:embeddedFont>
      <p:font typeface="Open Sans" panose="020B0604020202020204" charset="0"/>
      <p:regular r:id="rId73"/>
      <p:bold r:id="rId74"/>
      <p:italic r:id="rId75"/>
      <p:boldItalic r:id="rId76"/>
    </p:embeddedFont>
    <p:embeddedFont>
      <p:font typeface="Oxygen" panose="020B0604020202020204" charset="0"/>
      <p:regular r:id="rId77"/>
      <p:bold r:id="rId78"/>
    </p:embeddedFont>
    <p:embeddedFont>
      <p:font typeface="Palanquin Dark" panose="020B0604020202020204" charset="0"/>
      <p:regular r:id="rId79"/>
      <p:bold r:id="rId80"/>
    </p:embeddedFont>
    <p:embeddedFont>
      <p:font typeface="Pathway Gothic One" panose="020B0604020202020204" charset="0"/>
      <p:regular r:id="rId81"/>
    </p:embeddedFont>
    <p:embeddedFont>
      <p:font typeface="Tahoma" panose="020B0604030504040204" pitchFamily="34" charset="0"/>
      <p:regular r:id="rId82"/>
      <p:bold r:id="rId83"/>
    </p:embeddedFont>
    <p:embeddedFont>
      <p:font typeface="Ubuntu" panose="020B060402020202020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FAF1E-30A1-495F-AF6C-402AE73BEA27}" v="1" dt="2023-06-23T02:06:05.183"/>
  </p1510:revLst>
</p1510:revInfo>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84" Type="http://schemas.openxmlformats.org/officeDocument/2006/relationships/font" Target="fonts/font21.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font" Target="fonts/font17.fntdata"/><Relationship Id="rId85" Type="http://schemas.openxmlformats.org/officeDocument/2006/relationships/font" Target="fonts/font22.fntdata"/><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font" Target="fonts/font20.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font" Target="fonts/font18.fntdata"/><Relationship Id="rId86"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 Id="rId87" Type="http://schemas.openxmlformats.org/officeDocument/2006/relationships/font" Target="fonts/font24.fntdata"/><Relationship Id="rId61" Type="http://schemas.openxmlformats.org/officeDocument/2006/relationships/slide" Target="slides/slide60.xml"/><Relationship Id="rId82"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Rueda" userId="db6194f46a8d4985" providerId="LiveId" clId="{5FDFAF1E-30A1-495F-AF6C-402AE73BEA27}"/>
    <pc:docChg chg="custSel addSld modSld">
      <pc:chgData name="Carlos Rueda" userId="db6194f46a8d4985" providerId="LiveId" clId="{5FDFAF1E-30A1-495F-AF6C-402AE73BEA27}" dt="2023-06-23T02:08:05.964" v="253"/>
      <pc:docMkLst>
        <pc:docMk/>
      </pc:docMkLst>
      <pc:sldChg chg="addSp delSp modSp add mod">
        <pc:chgData name="Carlos Rueda" userId="db6194f46a8d4985" providerId="LiveId" clId="{5FDFAF1E-30A1-495F-AF6C-402AE73BEA27}" dt="2023-06-23T02:07:08.371" v="251" actId="403"/>
        <pc:sldMkLst>
          <pc:docMk/>
          <pc:sldMk cId="3402871286" sldId="380"/>
        </pc:sldMkLst>
        <pc:spChg chg="add mod">
          <ac:chgData name="Carlos Rueda" userId="db6194f46a8d4985" providerId="LiveId" clId="{5FDFAF1E-30A1-495F-AF6C-402AE73BEA27}" dt="2023-06-23T02:07:08.371" v="251" actId="403"/>
          <ac:spMkLst>
            <pc:docMk/>
            <pc:sldMk cId="3402871286" sldId="380"/>
            <ac:spMk id="4" creationId="{BE7011A5-2B8A-AE40-63AA-EDB9296FE94A}"/>
          </ac:spMkLst>
        </pc:spChg>
        <pc:spChg chg="del">
          <ac:chgData name="Carlos Rueda" userId="db6194f46a8d4985" providerId="LiveId" clId="{5FDFAF1E-30A1-495F-AF6C-402AE73BEA27}" dt="2023-06-23T02:06:03.955" v="2" actId="478"/>
          <ac:spMkLst>
            <pc:docMk/>
            <pc:sldMk cId="3402871286" sldId="380"/>
            <ac:spMk id="10" creationId="{596C9E20-79DA-55E5-4D59-B41665F1E4B5}"/>
          </ac:spMkLst>
        </pc:spChg>
        <pc:picChg chg="del">
          <ac:chgData name="Carlos Rueda" userId="db6194f46a8d4985" providerId="LiveId" clId="{5FDFAF1E-30A1-495F-AF6C-402AE73BEA27}" dt="2023-06-23T02:06:01.502" v="1" actId="478"/>
          <ac:picMkLst>
            <pc:docMk/>
            <pc:sldMk cId="3402871286" sldId="380"/>
            <ac:picMk id="6" creationId="{AF099B5A-FDF2-E6B0-DC02-F3803C6CFB68}"/>
          </ac:picMkLst>
        </pc:picChg>
      </pc:sldChg>
      <pc:sldChg chg="modSp add mod">
        <pc:chgData name="Carlos Rueda" userId="db6194f46a8d4985" providerId="LiveId" clId="{5FDFAF1E-30A1-495F-AF6C-402AE73BEA27}" dt="2023-06-23T02:08:05.964" v="253"/>
        <pc:sldMkLst>
          <pc:docMk/>
          <pc:sldMk cId="1167923983" sldId="381"/>
        </pc:sldMkLst>
        <pc:spChg chg="mod">
          <ac:chgData name="Carlos Rueda" userId="db6194f46a8d4985" providerId="LiveId" clId="{5FDFAF1E-30A1-495F-AF6C-402AE73BEA27}" dt="2023-06-23T02:08:05.964" v="253"/>
          <ac:spMkLst>
            <pc:docMk/>
            <pc:sldMk cId="1167923983" sldId="381"/>
            <ac:spMk id="4" creationId="{BE7011A5-2B8A-AE40-63AA-EDB9296FE9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397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pic>
        <p:nvPicPr>
          <p:cNvPr id="12" name="Imagen 11">
            <a:extLst>
              <a:ext uri="{FF2B5EF4-FFF2-40B4-BE49-F238E27FC236}">
                <a16:creationId xmlns:a16="http://schemas.microsoft.com/office/drawing/2014/main" id="{A963B082-CCBA-1145-0407-F5A9A9FD3838}"/>
              </a:ext>
            </a:extLst>
          </p:cNvPr>
          <p:cNvPicPr>
            <a:picLocks noChangeAspect="1"/>
          </p:cNvPicPr>
          <p:nvPr/>
        </p:nvPicPr>
        <p:blipFill>
          <a:blip r:embed="rId2"/>
          <a:stretch>
            <a:fillRect/>
          </a:stretch>
        </p:blipFill>
        <p:spPr>
          <a:xfrm>
            <a:off x="1116476" y="1577145"/>
            <a:ext cx="6438873" cy="2625320"/>
          </a:xfrm>
          <a:prstGeom prst="rect">
            <a:avLst/>
          </a:prstGeom>
        </p:spPr>
      </p:pic>
      <p:sp>
        <p:nvSpPr>
          <p:cNvPr id="13" name="CuadroTexto 12">
            <a:extLst>
              <a:ext uri="{FF2B5EF4-FFF2-40B4-BE49-F238E27FC236}">
                <a16:creationId xmlns:a16="http://schemas.microsoft.com/office/drawing/2014/main" id="{09A9C6C6-4E6B-F785-E8D6-C675F5A1993B}"/>
              </a:ext>
            </a:extLst>
          </p:cNvPr>
          <p:cNvSpPr txBox="1"/>
          <p:nvPr/>
        </p:nvSpPr>
        <p:spPr>
          <a:xfrm>
            <a:off x="1116476" y="1212064"/>
            <a:ext cx="7357737" cy="253916"/>
          </a:xfrm>
          <a:prstGeom prst="rect">
            <a:avLst/>
          </a:prstGeom>
          <a:noFill/>
        </p:spPr>
        <p:txBody>
          <a:bodyPr wrap="square" rtlCol="0">
            <a:spAutoFit/>
          </a:bodyPr>
          <a:lstStyle/>
          <a:p>
            <a:pPr algn="just"/>
            <a:r>
              <a:rPr lang="es-ES" sz="1050" b="1" dirty="0">
                <a:solidFill>
                  <a:srgbClr val="7030A0"/>
                </a:solidFill>
                <a:latin typeface="Ubuntu" panose="020B0504030602030204" pitchFamily="34" charset="0"/>
              </a:rPr>
              <a:t>Situaciones o problemas de manejo de información con UNA sola condición</a:t>
            </a:r>
            <a:endParaRPr lang="es-CO" sz="1050" b="1" dirty="0">
              <a:solidFill>
                <a:srgbClr val="7030A0"/>
              </a:solidFill>
              <a:latin typeface="Ubuntu" panose="020B0504030602030204" pitchFamily="34" charset="0"/>
            </a:endParaRPr>
          </a:p>
        </p:txBody>
      </p:sp>
      <p:sp>
        <p:nvSpPr>
          <p:cNvPr id="2" name="CuadroTexto 1">
            <a:extLst>
              <a:ext uri="{FF2B5EF4-FFF2-40B4-BE49-F238E27FC236}">
                <a16:creationId xmlns:a16="http://schemas.microsoft.com/office/drawing/2014/main" id="{5FAA0745-70DB-EA27-19BF-2B81790BF81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6AB41C3F-8387-5DD6-8813-A315DD0515D4}"/>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10927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pic>
        <p:nvPicPr>
          <p:cNvPr id="11" name="Imagen 10">
            <a:extLst>
              <a:ext uri="{FF2B5EF4-FFF2-40B4-BE49-F238E27FC236}">
                <a16:creationId xmlns:a16="http://schemas.microsoft.com/office/drawing/2014/main" id="{31EE26AD-307D-2B79-B4C9-D6860D9A5705}"/>
              </a:ext>
            </a:extLst>
          </p:cNvPr>
          <p:cNvPicPr>
            <a:picLocks noChangeAspect="1"/>
          </p:cNvPicPr>
          <p:nvPr/>
        </p:nvPicPr>
        <p:blipFill>
          <a:blip r:embed="rId2"/>
          <a:stretch>
            <a:fillRect/>
          </a:stretch>
        </p:blipFill>
        <p:spPr>
          <a:xfrm>
            <a:off x="1921188" y="1595776"/>
            <a:ext cx="4678171" cy="2223416"/>
          </a:xfrm>
          <a:prstGeom prst="rect">
            <a:avLst/>
          </a:prstGeom>
        </p:spPr>
      </p:pic>
      <p:sp>
        <p:nvSpPr>
          <p:cNvPr id="2" name="CuadroTexto 1">
            <a:extLst>
              <a:ext uri="{FF2B5EF4-FFF2-40B4-BE49-F238E27FC236}">
                <a16:creationId xmlns:a16="http://schemas.microsoft.com/office/drawing/2014/main" id="{BF0DA0E8-3F3A-C7FF-1821-9E243C26D972}"/>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587D2E11-1DA7-13D1-2CA0-67D64CB603A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6077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2" name="CuadroTexto 11">
            <a:extLst>
              <a:ext uri="{FF2B5EF4-FFF2-40B4-BE49-F238E27FC236}">
                <a16:creationId xmlns:a16="http://schemas.microsoft.com/office/drawing/2014/main" id="{60DA8BD4-F400-4FE4-D77E-BC815B214591}"/>
              </a:ext>
            </a:extLst>
          </p:cNvPr>
          <p:cNvSpPr txBox="1"/>
          <p:nvPr/>
        </p:nvSpPr>
        <p:spPr>
          <a:xfrm>
            <a:off x="1777863" y="1905779"/>
            <a:ext cx="6398704" cy="2031325"/>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y salario de un empleado, calcular el subsidio de transporte, teniendo en cuenta que si el salario es menor o igual a $1.200.000 entonces tiene derecho a un subsidio de transporte por valor de $120.000, de lo contrario no tiene derecho al subsidio de transporte.  Se debe visualizar el nombre, salario y subsidio de transporte </a:t>
            </a:r>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128A67FF-CCC1-54CD-F19D-85369FC2C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4" y="1951956"/>
            <a:ext cx="1400175" cy="1571625"/>
          </a:xfrm>
          <a:prstGeom prst="rect">
            <a:avLst/>
          </a:prstGeom>
        </p:spPr>
      </p:pic>
      <p:sp>
        <p:nvSpPr>
          <p:cNvPr id="2" name="CuadroTexto 1">
            <a:extLst>
              <a:ext uri="{FF2B5EF4-FFF2-40B4-BE49-F238E27FC236}">
                <a16:creationId xmlns:a16="http://schemas.microsoft.com/office/drawing/2014/main" id="{4C83097E-5162-3F57-3B0F-6405DCCAF78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315E08D5-93D4-B866-6F53-A05CD977511F}"/>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7850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1" name="Elipse 10">
            <a:extLst>
              <a:ext uri="{FF2B5EF4-FFF2-40B4-BE49-F238E27FC236}">
                <a16:creationId xmlns:a16="http://schemas.microsoft.com/office/drawing/2014/main" id="{F5E3A1A9-6325-FB84-6D6C-4D8144087F45}"/>
              </a:ext>
            </a:extLst>
          </p:cNvPr>
          <p:cNvSpPr/>
          <p:nvPr/>
        </p:nvSpPr>
        <p:spPr>
          <a:xfrm>
            <a:off x="1080290" y="2410757"/>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75000"/>
                  </a:schemeClr>
                </a:solidFill>
                <a:highlight>
                  <a:srgbClr val="FFFF00"/>
                </a:highlight>
              </a:rPr>
              <a:t>Análisis</a:t>
            </a:r>
            <a:endParaRPr lang="es-CO" sz="1050" dirty="0">
              <a:solidFill>
                <a:schemeClr val="tx2">
                  <a:lumMod val="75000"/>
                </a:schemeClr>
              </a:solidFill>
              <a:highlight>
                <a:srgbClr val="FFFF00"/>
              </a:highlight>
            </a:endParaRPr>
          </a:p>
        </p:txBody>
      </p:sp>
      <p:sp>
        <p:nvSpPr>
          <p:cNvPr id="14" name="Elipse 13">
            <a:extLst>
              <a:ext uri="{FF2B5EF4-FFF2-40B4-BE49-F238E27FC236}">
                <a16:creationId xmlns:a16="http://schemas.microsoft.com/office/drawing/2014/main" id="{4CC39FC0-476E-00CE-2030-5D5C08078E29}"/>
              </a:ext>
            </a:extLst>
          </p:cNvPr>
          <p:cNvSpPr/>
          <p:nvPr/>
        </p:nvSpPr>
        <p:spPr>
          <a:xfrm>
            <a:off x="3530286" y="234744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75000"/>
                  </a:schemeClr>
                </a:solidFill>
                <a:highlight>
                  <a:srgbClr val="FFFF00"/>
                </a:highlight>
              </a:rPr>
              <a:t>Diseño</a:t>
            </a:r>
            <a:endParaRPr lang="es-CO" sz="1050" dirty="0">
              <a:solidFill>
                <a:schemeClr val="tx2">
                  <a:lumMod val="75000"/>
                </a:schemeClr>
              </a:solidFill>
              <a:highlight>
                <a:srgbClr val="FFFF00"/>
              </a:highlight>
            </a:endParaRPr>
          </a:p>
        </p:txBody>
      </p:sp>
      <p:sp>
        <p:nvSpPr>
          <p:cNvPr id="15" name="Elipse 14">
            <a:extLst>
              <a:ext uri="{FF2B5EF4-FFF2-40B4-BE49-F238E27FC236}">
                <a16:creationId xmlns:a16="http://schemas.microsoft.com/office/drawing/2014/main" id="{7ED264EC-5164-E3C4-461E-A4CA7E604CBF}"/>
              </a:ext>
            </a:extLst>
          </p:cNvPr>
          <p:cNvSpPr/>
          <p:nvPr/>
        </p:nvSpPr>
        <p:spPr>
          <a:xfrm>
            <a:off x="6063677" y="234744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75000"/>
                  </a:schemeClr>
                </a:solidFill>
                <a:highlight>
                  <a:srgbClr val="FFFF00"/>
                </a:highlight>
              </a:rPr>
              <a:t>Construcción</a:t>
            </a:r>
            <a:endParaRPr lang="es-CO" sz="1050" dirty="0">
              <a:solidFill>
                <a:schemeClr val="tx2">
                  <a:lumMod val="75000"/>
                </a:schemeClr>
              </a:solidFill>
              <a:highlight>
                <a:srgbClr val="FFFF00"/>
              </a:highlight>
            </a:endParaRPr>
          </a:p>
        </p:txBody>
      </p:sp>
      <p:sp>
        <p:nvSpPr>
          <p:cNvPr id="16" name="Rectángulo: esquinas redondeadas 15">
            <a:extLst>
              <a:ext uri="{FF2B5EF4-FFF2-40B4-BE49-F238E27FC236}">
                <a16:creationId xmlns:a16="http://schemas.microsoft.com/office/drawing/2014/main" id="{E989C410-AB9F-02FD-3497-E114DC607BD0}"/>
              </a:ext>
            </a:extLst>
          </p:cNvPr>
          <p:cNvSpPr/>
          <p:nvPr/>
        </p:nvSpPr>
        <p:spPr>
          <a:xfrm>
            <a:off x="2272986" y="1413265"/>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Metodología -&gt; Pensamiento lógico estructurado</a:t>
            </a:r>
            <a:endParaRPr lang="es-CO" sz="1050" dirty="0">
              <a:solidFill>
                <a:srgbClr val="C00000"/>
              </a:solidFill>
            </a:endParaRPr>
          </a:p>
        </p:txBody>
      </p:sp>
      <p:sp>
        <p:nvSpPr>
          <p:cNvPr id="17" name="Flecha: a la derecha 16">
            <a:extLst>
              <a:ext uri="{FF2B5EF4-FFF2-40B4-BE49-F238E27FC236}">
                <a16:creationId xmlns:a16="http://schemas.microsoft.com/office/drawing/2014/main" id="{9FA3AF8E-28DB-E10D-DA36-ED0C3D68D923}"/>
              </a:ext>
            </a:extLst>
          </p:cNvPr>
          <p:cNvSpPr/>
          <p:nvPr/>
        </p:nvSpPr>
        <p:spPr>
          <a:xfrm>
            <a:off x="2879274" y="2790975"/>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8" name="Flecha: a la derecha 17">
            <a:extLst>
              <a:ext uri="{FF2B5EF4-FFF2-40B4-BE49-F238E27FC236}">
                <a16:creationId xmlns:a16="http://schemas.microsoft.com/office/drawing/2014/main" id="{DF67A5FC-8F23-614C-235B-94B4AACEA797}"/>
              </a:ext>
            </a:extLst>
          </p:cNvPr>
          <p:cNvSpPr/>
          <p:nvPr/>
        </p:nvSpPr>
        <p:spPr>
          <a:xfrm>
            <a:off x="5392786" y="2702860"/>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9" name="Rectángulo: esquinas redondeadas 18">
            <a:extLst>
              <a:ext uri="{FF2B5EF4-FFF2-40B4-BE49-F238E27FC236}">
                <a16:creationId xmlns:a16="http://schemas.microsoft.com/office/drawing/2014/main" id="{878CDE9F-0180-8294-823E-75D68825F1BE}"/>
              </a:ext>
            </a:extLst>
          </p:cNvPr>
          <p:cNvSpPr/>
          <p:nvPr/>
        </p:nvSpPr>
        <p:spPr>
          <a:xfrm>
            <a:off x="1000778"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Método </a:t>
            </a:r>
          </a:p>
          <a:p>
            <a:pPr algn="ctr"/>
            <a:r>
              <a:rPr lang="es-ES" sz="1050" dirty="0">
                <a:solidFill>
                  <a:srgbClr val="C00000"/>
                </a:solidFill>
              </a:rPr>
              <a:t>Entrada – Proceso - Salida</a:t>
            </a:r>
            <a:endParaRPr lang="es-CO" sz="1050" dirty="0">
              <a:solidFill>
                <a:srgbClr val="C00000"/>
              </a:solidFill>
            </a:endParaRPr>
          </a:p>
        </p:txBody>
      </p:sp>
      <p:sp>
        <p:nvSpPr>
          <p:cNvPr id="20" name="Rectángulo: esquinas redondeadas 19">
            <a:extLst>
              <a:ext uri="{FF2B5EF4-FFF2-40B4-BE49-F238E27FC236}">
                <a16:creationId xmlns:a16="http://schemas.microsoft.com/office/drawing/2014/main" id="{87C8E36F-2DC3-4A7E-B77F-B6B5BD73222B}"/>
              </a:ext>
            </a:extLst>
          </p:cNvPr>
          <p:cNvSpPr/>
          <p:nvPr/>
        </p:nvSpPr>
        <p:spPr>
          <a:xfrm>
            <a:off x="3530286"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Algoritmo</a:t>
            </a:r>
          </a:p>
          <a:p>
            <a:pPr algn="ctr"/>
            <a:r>
              <a:rPr lang="es-ES" sz="1050" dirty="0">
                <a:solidFill>
                  <a:srgbClr val="C00000"/>
                </a:solidFill>
              </a:rPr>
              <a:t>Diagrama de Flujo</a:t>
            </a:r>
            <a:endParaRPr lang="es-CO" sz="1050" dirty="0">
              <a:solidFill>
                <a:srgbClr val="C00000"/>
              </a:solidFill>
            </a:endParaRPr>
          </a:p>
        </p:txBody>
      </p:sp>
      <p:sp>
        <p:nvSpPr>
          <p:cNvPr id="21" name="Rectángulo: esquinas redondeadas 20">
            <a:extLst>
              <a:ext uri="{FF2B5EF4-FFF2-40B4-BE49-F238E27FC236}">
                <a16:creationId xmlns:a16="http://schemas.microsoft.com/office/drawing/2014/main" id="{28798BA4-93AA-C249-C550-41AB6918B08A}"/>
              </a:ext>
            </a:extLst>
          </p:cNvPr>
          <p:cNvSpPr/>
          <p:nvPr/>
        </p:nvSpPr>
        <p:spPr>
          <a:xfrm>
            <a:off x="6139308" y="3651083"/>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a:t>
            </a:r>
            <a:endParaRPr lang="es-CO" sz="1050" dirty="0">
              <a:solidFill>
                <a:srgbClr val="C00000"/>
              </a:solidFill>
            </a:endParaRPr>
          </a:p>
        </p:txBody>
      </p:sp>
      <p:cxnSp>
        <p:nvCxnSpPr>
          <p:cNvPr id="22" name="Conector recto de flecha 21">
            <a:extLst>
              <a:ext uri="{FF2B5EF4-FFF2-40B4-BE49-F238E27FC236}">
                <a16:creationId xmlns:a16="http://schemas.microsoft.com/office/drawing/2014/main" id="{782BE059-FF58-DEFD-D5DD-046183ACBCFD}"/>
              </a:ext>
            </a:extLst>
          </p:cNvPr>
          <p:cNvCxnSpPr>
            <a:cxnSpLocks/>
          </p:cNvCxnSpPr>
          <p:nvPr/>
        </p:nvCxnSpPr>
        <p:spPr>
          <a:xfrm>
            <a:off x="1979782" y="2993390"/>
            <a:ext cx="0" cy="65769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A01C6366-4C75-C2D3-41D0-C777281EB82C}"/>
              </a:ext>
            </a:extLst>
          </p:cNvPr>
          <p:cNvCxnSpPr>
            <a:cxnSpLocks/>
          </p:cNvCxnSpPr>
          <p:nvPr/>
        </p:nvCxnSpPr>
        <p:spPr>
          <a:xfrm>
            <a:off x="4429778" y="2993390"/>
            <a:ext cx="0" cy="65769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5CACCC39-9BF9-64A6-2533-C11A606DF4C4}"/>
              </a:ext>
            </a:extLst>
          </p:cNvPr>
          <p:cNvCxnSpPr>
            <a:cxnSpLocks/>
          </p:cNvCxnSpPr>
          <p:nvPr/>
        </p:nvCxnSpPr>
        <p:spPr>
          <a:xfrm>
            <a:off x="7006807" y="2993390"/>
            <a:ext cx="0" cy="61425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FA195CAC-EE6F-3D67-250E-EEB70C4657C4}"/>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C4B05FB7-1A14-DBBB-8405-BD96B258476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0743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25" name="Elipse 24">
            <a:extLst>
              <a:ext uri="{FF2B5EF4-FFF2-40B4-BE49-F238E27FC236}">
                <a16:creationId xmlns:a16="http://schemas.microsoft.com/office/drawing/2014/main" id="{11D1AB95-64CF-9D5C-0944-C83DEB5559B3}"/>
              </a:ext>
            </a:extLst>
          </p:cNvPr>
          <p:cNvSpPr/>
          <p:nvPr/>
        </p:nvSpPr>
        <p:spPr>
          <a:xfrm>
            <a:off x="1006607" y="2176836"/>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26" name="Elipse 25">
            <a:extLst>
              <a:ext uri="{FF2B5EF4-FFF2-40B4-BE49-F238E27FC236}">
                <a16:creationId xmlns:a16="http://schemas.microsoft.com/office/drawing/2014/main" id="{87BFB917-81DA-F3C5-CED2-C836051AAF73}"/>
              </a:ext>
            </a:extLst>
          </p:cNvPr>
          <p:cNvSpPr/>
          <p:nvPr/>
        </p:nvSpPr>
        <p:spPr>
          <a:xfrm>
            <a:off x="3456602" y="211352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27" name="Elipse 26">
            <a:extLst>
              <a:ext uri="{FF2B5EF4-FFF2-40B4-BE49-F238E27FC236}">
                <a16:creationId xmlns:a16="http://schemas.microsoft.com/office/drawing/2014/main" id="{94BC1359-FE88-698D-EE27-99DE3BBBFBB0}"/>
              </a:ext>
            </a:extLst>
          </p:cNvPr>
          <p:cNvSpPr/>
          <p:nvPr/>
        </p:nvSpPr>
        <p:spPr>
          <a:xfrm>
            <a:off x="5989993" y="211352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28" name="Rectángulo: esquinas redondeadas 27">
            <a:extLst>
              <a:ext uri="{FF2B5EF4-FFF2-40B4-BE49-F238E27FC236}">
                <a16:creationId xmlns:a16="http://schemas.microsoft.com/office/drawing/2014/main" id="{D0B7A1E2-6F85-E89E-E80E-87DBDB872F32}"/>
              </a:ext>
            </a:extLst>
          </p:cNvPr>
          <p:cNvSpPr/>
          <p:nvPr/>
        </p:nvSpPr>
        <p:spPr>
          <a:xfrm>
            <a:off x="2199302" y="1179345"/>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Análisis –&gt; Método Entrada-Proceso-Salida</a:t>
            </a:r>
            <a:endParaRPr lang="es-CO" sz="1050" dirty="0">
              <a:solidFill>
                <a:srgbClr val="C00000"/>
              </a:solidFill>
            </a:endParaRPr>
          </a:p>
        </p:txBody>
      </p:sp>
      <p:sp>
        <p:nvSpPr>
          <p:cNvPr id="29" name="Flecha: a la derecha 28">
            <a:extLst>
              <a:ext uri="{FF2B5EF4-FFF2-40B4-BE49-F238E27FC236}">
                <a16:creationId xmlns:a16="http://schemas.microsoft.com/office/drawing/2014/main" id="{A54B8690-3440-38A1-0640-1E9B492C4A58}"/>
              </a:ext>
            </a:extLst>
          </p:cNvPr>
          <p:cNvSpPr/>
          <p:nvPr/>
        </p:nvSpPr>
        <p:spPr>
          <a:xfrm>
            <a:off x="2805590" y="2557054"/>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30" name="Flecha: a la derecha 29">
            <a:extLst>
              <a:ext uri="{FF2B5EF4-FFF2-40B4-BE49-F238E27FC236}">
                <a16:creationId xmlns:a16="http://schemas.microsoft.com/office/drawing/2014/main" id="{BFA48709-D327-FA58-68B2-DF834BAED5A3}"/>
              </a:ext>
            </a:extLst>
          </p:cNvPr>
          <p:cNvSpPr/>
          <p:nvPr/>
        </p:nvSpPr>
        <p:spPr>
          <a:xfrm>
            <a:off x="5319102" y="2468940"/>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31" name="Rectángulo: esquinas redondeadas 30">
            <a:extLst>
              <a:ext uri="{FF2B5EF4-FFF2-40B4-BE49-F238E27FC236}">
                <a16:creationId xmlns:a16="http://schemas.microsoft.com/office/drawing/2014/main" id="{222E11A9-E594-A3B0-6B70-9EF6885B08CC}"/>
              </a:ext>
            </a:extLst>
          </p:cNvPr>
          <p:cNvSpPr/>
          <p:nvPr/>
        </p:nvSpPr>
        <p:spPr>
          <a:xfrm>
            <a:off x="530046" y="3463518"/>
            <a:ext cx="1878496"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nombre, salario </a:t>
            </a:r>
            <a:endParaRPr lang="es-CO" sz="1050" dirty="0">
              <a:solidFill>
                <a:srgbClr val="FF0000"/>
              </a:solidFill>
            </a:endParaRPr>
          </a:p>
        </p:txBody>
      </p:sp>
      <p:sp>
        <p:nvSpPr>
          <p:cNvPr id="32" name="Rectángulo: esquinas redondeadas 31">
            <a:extLst>
              <a:ext uri="{FF2B5EF4-FFF2-40B4-BE49-F238E27FC236}">
                <a16:creationId xmlns:a16="http://schemas.microsoft.com/office/drawing/2014/main" id="{5ED1DC71-9A4A-C075-1D2B-639367E7E798}"/>
              </a:ext>
            </a:extLst>
          </p:cNvPr>
          <p:cNvSpPr/>
          <p:nvPr/>
        </p:nvSpPr>
        <p:spPr>
          <a:xfrm>
            <a:off x="2717225" y="3498913"/>
            <a:ext cx="3252890" cy="43246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Condicional: Para calcular subsidio </a:t>
            </a:r>
            <a:endParaRPr lang="es-CO" sz="1050" dirty="0">
              <a:solidFill>
                <a:schemeClr val="bg2"/>
              </a:solidFill>
            </a:endParaRPr>
          </a:p>
        </p:txBody>
      </p:sp>
      <p:sp>
        <p:nvSpPr>
          <p:cNvPr id="33" name="Rectángulo: esquinas redondeadas 32">
            <a:extLst>
              <a:ext uri="{FF2B5EF4-FFF2-40B4-BE49-F238E27FC236}">
                <a16:creationId xmlns:a16="http://schemas.microsoft.com/office/drawing/2014/main" id="{AF2AA652-3837-A801-7A03-E6493103148D}"/>
              </a:ext>
            </a:extLst>
          </p:cNvPr>
          <p:cNvSpPr/>
          <p:nvPr/>
        </p:nvSpPr>
        <p:spPr>
          <a:xfrm>
            <a:off x="6065624" y="3417163"/>
            <a:ext cx="1878496"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  nombre, salario, subsidio</a:t>
            </a:r>
            <a:endParaRPr lang="es-CO" sz="1050" dirty="0">
              <a:solidFill>
                <a:schemeClr val="bg2"/>
              </a:solidFill>
            </a:endParaRPr>
          </a:p>
        </p:txBody>
      </p:sp>
      <p:cxnSp>
        <p:nvCxnSpPr>
          <p:cNvPr id="34" name="Conector recto de flecha 33">
            <a:extLst>
              <a:ext uri="{FF2B5EF4-FFF2-40B4-BE49-F238E27FC236}">
                <a16:creationId xmlns:a16="http://schemas.microsoft.com/office/drawing/2014/main" id="{2055AB21-582D-87BE-ADF3-AEA4E471509B}"/>
              </a:ext>
            </a:extLst>
          </p:cNvPr>
          <p:cNvCxnSpPr>
            <a:cxnSpLocks/>
          </p:cNvCxnSpPr>
          <p:nvPr/>
        </p:nvCxnSpPr>
        <p:spPr>
          <a:xfrm flipH="1">
            <a:off x="1494867" y="3063904"/>
            <a:ext cx="411232"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02669BC3-9561-3C21-20F4-9DAE07682D55}"/>
              </a:ext>
            </a:extLst>
          </p:cNvPr>
          <p:cNvCxnSpPr>
            <a:cxnSpLocks/>
          </p:cNvCxnSpPr>
          <p:nvPr/>
        </p:nvCxnSpPr>
        <p:spPr>
          <a:xfrm>
            <a:off x="4364666" y="2984697"/>
            <a:ext cx="0" cy="4324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A0CC364-5C96-FD7E-B2A1-5C1F8E585742}"/>
              </a:ext>
            </a:extLst>
          </p:cNvPr>
          <p:cNvCxnSpPr>
            <a:cxnSpLocks/>
          </p:cNvCxnSpPr>
          <p:nvPr/>
        </p:nvCxnSpPr>
        <p:spPr>
          <a:xfrm>
            <a:off x="6933123" y="3020468"/>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0CC217B5-4D0E-67B7-C016-0F893F5DDB3C}"/>
              </a:ext>
            </a:extLst>
          </p:cNvPr>
          <p:cNvSpPr/>
          <p:nvPr/>
        </p:nvSpPr>
        <p:spPr>
          <a:xfrm>
            <a:off x="1327611" y="393137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38" name="Elipse 37">
            <a:extLst>
              <a:ext uri="{FF2B5EF4-FFF2-40B4-BE49-F238E27FC236}">
                <a16:creationId xmlns:a16="http://schemas.microsoft.com/office/drawing/2014/main" id="{4175058C-41DB-07AF-CC86-8B343EB594E6}"/>
              </a:ext>
            </a:extLst>
          </p:cNvPr>
          <p:cNvSpPr/>
          <p:nvPr/>
        </p:nvSpPr>
        <p:spPr>
          <a:xfrm>
            <a:off x="4307875" y="4042402"/>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39" name="Elipse 38">
            <a:extLst>
              <a:ext uri="{FF2B5EF4-FFF2-40B4-BE49-F238E27FC236}">
                <a16:creationId xmlns:a16="http://schemas.microsoft.com/office/drawing/2014/main" id="{F4BF9F26-BB1E-FCEA-6D08-011DE4F76C30}"/>
              </a:ext>
            </a:extLst>
          </p:cNvPr>
          <p:cNvSpPr/>
          <p:nvPr/>
        </p:nvSpPr>
        <p:spPr>
          <a:xfrm>
            <a:off x="6889484" y="396695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40" name="CuadroTexto 39">
            <a:extLst>
              <a:ext uri="{FF2B5EF4-FFF2-40B4-BE49-F238E27FC236}">
                <a16:creationId xmlns:a16="http://schemas.microsoft.com/office/drawing/2014/main" id="{0C865EC9-C115-293F-3813-ED558B5753BB}"/>
              </a:ext>
            </a:extLst>
          </p:cNvPr>
          <p:cNvSpPr txBox="1"/>
          <p:nvPr/>
        </p:nvSpPr>
        <p:spPr>
          <a:xfrm>
            <a:off x="2805590" y="1782800"/>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 name="CuadroTexto 1">
            <a:extLst>
              <a:ext uri="{FF2B5EF4-FFF2-40B4-BE49-F238E27FC236}">
                <a16:creationId xmlns:a16="http://schemas.microsoft.com/office/drawing/2014/main" id="{22B6BEBE-D77B-9601-23A5-6F5B3D95EBF4}"/>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6A22296-93F7-46E3-E670-64737C904021}"/>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5213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24" name="Rectángulo: esquinas redondeadas 23">
            <a:extLst>
              <a:ext uri="{FF2B5EF4-FFF2-40B4-BE49-F238E27FC236}">
                <a16:creationId xmlns:a16="http://schemas.microsoft.com/office/drawing/2014/main" id="{2889D7FD-917B-7A31-8F3D-B3E2FE5EF5D3}"/>
              </a:ext>
            </a:extLst>
          </p:cNvPr>
          <p:cNvSpPr/>
          <p:nvPr/>
        </p:nvSpPr>
        <p:spPr>
          <a:xfrm>
            <a:off x="3045248" y="965274"/>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Algoritmo</a:t>
            </a:r>
            <a:endParaRPr lang="es-CO" sz="1050" dirty="0">
              <a:solidFill>
                <a:schemeClr val="bg2"/>
              </a:solidFill>
            </a:endParaRPr>
          </a:p>
        </p:txBody>
      </p:sp>
      <p:pic>
        <p:nvPicPr>
          <p:cNvPr id="5" name="Imagen 4">
            <a:extLst>
              <a:ext uri="{FF2B5EF4-FFF2-40B4-BE49-F238E27FC236}">
                <a16:creationId xmlns:a16="http://schemas.microsoft.com/office/drawing/2014/main" id="{41FFEE0C-4089-FABD-B2AD-4A9DF83A4876}"/>
              </a:ext>
            </a:extLst>
          </p:cNvPr>
          <p:cNvPicPr>
            <a:picLocks noChangeAspect="1"/>
          </p:cNvPicPr>
          <p:nvPr/>
        </p:nvPicPr>
        <p:blipFill>
          <a:blip r:embed="rId2"/>
          <a:stretch>
            <a:fillRect/>
          </a:stretch>
        </p:blipFill>
        <p:spPr>
          <a:xfrm>
            <a:off x="1276160" y="1778172"/>
            <a:ext cx="4965599" cy="2707859"/>
          </a:xfrm>
          <a:prstGeom prst="rect">
            <a:avLst/>
          </a:prstGeom>
        </p:spPr>
      </p:pic>
      <p:sp>
        <p:nvSpPr>
          <p:cNvPr id="2" name="CuadroTexto 1">
            <a:extLst>
              <a:ext uri="{FF2B5EF4-FFF2-40B4-BE49-F238E27FC236}">
                <a16:creationId xmlns:a16="http://schemas.microsoft.com/office/drawing/2014/main" id="{DF1FADB8-D152-4DC4-5040-BC4AD8156DB3}"/>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8235CC1-37EE-8F67-7A05-A0ED7DE8CBBD}"/>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399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0" name="Rectángulo: esquinas redondeadas 9">
            <a:extLst>
              <a:ext uri="{FF2B5EF4-FFF2-40B4-BE49-F238E27FC236}">
                <a16:creationId xmlns:a16="http://schemas.microsoft.com/office/drawing/2014/main" id="{4374B6BE-5C7B-4C89-D5DA-DEC39811D6B1}"/>
              </a:ext>
            </a:extLst>
          </p:cNvPr>
          <p:cNvSpPr/>
          <p:nvPr/>
        </p:nvSpPr>
        <p:spPr>
          <a:xfrm>
            <a:off x="234378" y="2665452"/>
            <a:ext cx="277259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Diagrama de flujo</a:t>
            </a:r>
            <a:endParaRPr lang="es-CO" sz="1050" dirty="0">
              <a:solidFill>
                <a:schemeClr val="bg2"/>
              </a:solidFill>
            </a:endParaRPr>
          </a:p>
        </p:txBody>
      </p:sp>
      <p:pic>
        <p:nvPicPr>
          <p:cNvPr id="5" name="Imagen 4">
            <a:extLst>
              <a:ext uri="{FF2B5EF4-FFF2-40B4-BE49-F238E27FC236}">
                <a16:creationId xmlns:a16="http://schemas.microsoft.com/office/drawing/2014/main" id="{6AC57E87-A2B1-AC18-43AD-9A9F1A827C01}"/>
              </a:ext>
            </a:extLst>
          </p:cNvPr>
          <p:cNvPicPr>
            <a:picLocks noChangeAspect="1"/>
          </p:cNvPicPr>
          <p:nvPr/>
        </p:nvPicPr>
        <p:blipFill>
          <a:blip r:embed="rId2"/>
          <a:stretch>
            <a:fillRect/>
          </a:stretch>
        </p:blipFill>
        <p:spPr>
          <a:xfrm>
            <a:off x="3198155" y="850537"/>
            <a:ext cx="3812245" cy="3976077"/>
          </a:xfrm>
          <a:prstGeom prst="rect">
            <a:avLst/>
          </a:prstGeom>
        </p:spPr>
      </p:pic>
      <p:sp>
        <p:nvSpPr>
          <p:cNvPr id="2" name="CuadroTexto 1">
            <a:extLst>
              <a:ext uri="{FF2B5EF4-FFF2-40B4-BE49-F238E27FC236}">
                <a16:creationId xmlns:a16="http://schemas.microsoft.com/office/drawing/2014/main" id="{B45DECAB-D7B6-10DE-AE6E-A0B6D17B15F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7916C600-159E-2FEC-41F3-2C313A8FA378}"/>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12924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2" name="Rectángulo: esquinas redondeadas 11">
            <a:extLst>
              <a:ext uri="{FF2B5EF4-FFF2-40B4-BE49-F238E27FC236}">
                <a16:creationId xmlns:a16="http://schemas.microsoft.com/office/drawing/2014/main" id="{52EE8289-50E2-30FA-E0D2-AD7913229C2A}"/>
              </a:ext>
            </a:extLst>
          </p:cNvPr>
          <p:cNvSpPr/>
          <p:nvPr/>
        </p:nvSpPr>
        <p:spPr>
          <a:xfrm>
            <a:off x="2378568" y="1405698"/>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Construcción –&gt; Programa</a:t>
            </a:r>
            <a:endParaRPr lang="es-CO" sz="1050" dirty="0">
              <a:solidFill>
                <a:schemeClr val="bg2"/>
              </a:solidFill>
            </a:endParaRPr>
          </a:p>
        </p:txBody>
      </p:sp>
      <p:sp>
        <p:nvSpPr>
          <p:cNvPr id="2" name="CuadroTexto 1">
            <a:extLst>
              <a:ext uri="{FF2B5EF4-FFF2-40B4-BE49-F238E27FC236}">
                <a16:creationId xmlns:a16="http://schemas.microsoft.com/office/drawing/2014/main" id="{DF7CA6C3-DD0F-7819-C855-0A539CCD42F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3503A800-2E57-6705-1604-8335FCFF9083}"/>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985710C2-8EDA-F441-9FEC-AB0080A5E7D4}"/>
              </a:ext>
            </a:extLst>
          </p:cNvPr>
          <p:cNvPicPr>
            <a:picLocks noChangeAspect="1"/>
          </p:cNvPicPr>
          <p:nvPr/>
        </p:nvPicPr>
        <p:blipFill>
          <a:blip r:embed="rId3"/>
          <a:stretch>
            <a:fillRect/>
          </a:stretch>
        </p:blipFill>
        <p:spPr>
          <a:xfrm>
            <a:off x="1288664" y="1953219"/>
            <a:ext cx="5943220" cy="2801685"/>
          </a:xfrm>
          <a:prstGeom prst="rect">
            <a:avLst/>
          </a:prstGeom>
        </p:spPr>
      </p:pic>
    </p:spTree>
    <p:extLst>
      <p:ext uri="{BB962C8B-B14F-4D97-AF65-F5344CB8AC3E}">
        <p14:creationId xmlns:p14="http://schemas.microsoft.com/office/powerpoint/2010/main" val="15006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CuadroTexto 9">
            <a:extLst>
              <a:ext uri="{FF2B5EF4-FFF2-40B4-BE49-F238E27FC236}">
                <a16:creationId xmlns:a16="http://schemas.microsoft.com/office/drawing/2014/main" id="{809CE636-E249-AA81-CC00-BA102EE55ED9}"/>
              </a:ext>
            </a:extLst>
          </p:cNvPr>
          <p:cNvSpPr txBox="1"/>
          <p:nvPr/>
        </p:nvSpPr>
        <p:spPr>
          <a:xfrm>
            <a:off x="938432" y="1186587"/>
            <a:ext cx="7357737" cy="253916"/>
          </a:xfrm>
          <a:prstGeom prst="rect">
            <a:avLst/>
          </a:prstGeom>
          <a:noFill/>
        </p:spPr>
        <p:txBody>
          <a:bodyPr wrap="square" rtlCol="0">
            <a:spAutoFit/>
          </a:bodyPr>
          <a:lstStyle/>
          <a:p>
            <a:pPr algn="just"/>
            <a:r>
              <a:rPr lang="es-ES" sz="1050" b="1" dirty="0">
                <a:solidFill>
                  <a:srgbClr val="7030A0"/>
                </a:solidFill>
                <a:latin typeface="Ubuntu" panose="020B0504030602030204" pitchFamily="34" charset="0"/>
              </a:rPr>
              <a:t>Situaciones o problemas de manejo de información con varias condiciones, unas dentro de otras.</a:t>
            </a:r>
            <a:endParaRPr lang="es-CO" sz="1050" b="1" dirty="0">
              <a:solidFill>
                <a:srgbClr val="7030A0"/>
              </a:solidFill>
              <a:latin typeface="Ubuntu" panose="020B0504030602030204" pitchFamily="34" charset="0"/>
            </a:endParaRPr>
          </a:p>
        </p:txBody>
      </p:sp>
      <p:pic>
        <p:nvPicPr>
          <p:cNvPr id="11" name="Imagen 10">
            <a:extLst>
              <a:ext uri="{FF2B5EF4-FFF2-40B4-BE49-F238E27FC236}">
                <a16:creationId xmlns:a16="http://schemas.microsoft.com/office/drawing/2014/main" id="{70E08AAF-3F2C-FE43-8EE8-70EACB31CE5D}"/>
              </a:ext>
            </a:extLst>
          </p:cNvPr>
          <p:cNvPicPr>
            <a:picLocks noChangeAspect="1"/>
          </p:cNvPicPr>
          <p:nvPr/>
        </p:nvPicPr>
        <p:blipFill>
          <a:blip r:embed="rId2"/>
          <a:stretch>
            <a:fillRect/>
          </a:stretch>
        </p:blipFill>
        <p:spPr>
          <a:xfrm>
            <a:off x="2115537" y="1480112"/>
            <a:ext cx="4787957" cy="3362821"/>
          </a:xfrm>
          <a:prstGeom prst="rect">
            <a:avLst/>
          </a:prstGeom>
        </p:spPr>
      </p:pic>
      <p:sp>
        <p:nvSpPr>
          <p:cNvPr id="2" name="CuadroTexto 1">
            <a:extLst>
              <a:ext uri="{FF2B5EF4-FFF2-40B4-BE49-F238E27FC236}">
                <a16:creationId xmlns:a16="http://schemas.microsoft.com/office/drawing/2014/main" id="{24361733-92F2-03B7-1B84-9EBD48655F5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4F940FF5-A34B-EC76-5421-05B2855A0192}"/>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8923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2" name="CuadroTexto 11">
            <a:extLst>
              <a:ext uri="{FF2B5EF4-FFF2-40B4-BE49-F238E27FC236}">
                <a16:creationId xmlns:a16="http://schemas.microsoft.com/office/drawing/2014/main" id="{4453CFFF-0798-A726-9E93-9EA25C90E5E2}"/>
              </a:ext>
            </a:extLst>
          </p:cNvPr>
          <p:cNvSpPr txBox="1"/>
          <p:nvPr/>
        </p:nvSpPr>
        <p:spPr>
          <a:xfrm>
            <a:off x="1502825" y="1233492"/>
            <a:ext cx="7179101" cy="3693319"/>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del estudiante y la calificación cuantitativa  de una evaluación (0-100), se pide hallar la calificación cualitativa, de acuerdo a la siguiente información</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Rango Evaluación          Evaluación cualitativa</a:t>
            </a:r>
          </a:p>
          <a:p>
            <a:pPr algn="just"/>
            <a:r>
              <a:rPr lang="es-ES" sz="1800" b="1" dirty="0">
                <a:solidFill>
                  <a:schemeClr val="accent1">
                    <a:lumMod val="50000"/>
                  </a:schemeClr>
                </a:solidFill>
                <a:latin typeface="Ubuntu" panose="020B0504030602030204" pitchFamily="34" charset="0"/>
              </a:rPr>
              <a:t>      0   - 59                                           D</a:t>
            </a:r>
          </a:p>
          <a:p>
            <a:pPr algn="just"/>
            <a:r>
              <a:rPr lang="es-ES" sz="1800" b="1" dirty="0">
                <a:solidFill>
                  <a:schemeClr val="accent1">
                    <a:lumMod val="50000"/>
                  </a:schemeClr>
                </a:solidFill>
                <a:latin typeface="Ubuntu" panose="020B0504030602030204" pitchFamily="34" charset="0"/>
              </a:rPr>
              <a:t>      60 - 79                                           C                 </a:t>
            </a:r>
          </a:p>
          <a:p>
            <a:pPr algn="just"/>
            <a:r>
              <a:rPr lang="es-ES" sz="1800" b="1" dirty="0">
                <a:solidFill>
                  <a:schemeClr val="accent1">
                    <a:lumMod val="50000"/>
                  </a:schemeClr>
                </a:solidFill>
                <a:latin typeface="Ubuntu" panose="020B0504030602030204" pitchFamily="34" charset="0"/>
              </a:rPr>
              <a:t>      80 - 89                                           B</a:t>
            </a:r>
          </a:p>
          <a:p>
            <a:pPr algn="just"/>
            <a:r>
              <a:rPr lang="es-ES" sz="1800" b="1" dirty="0">
                <a:solidFill>
                  <a:schemeClr val="accent1">
                    <a:lumMod val="50000"/>
                  </a:schemeClr>
                </a:solidFill>
                <a:latin typeface="Ubuntu" panose="020B0504030602030204" pitchFamily="34" charset="0"/>
              </a:rPr>
              <a:t>      90 - 100                                         A</a:t>
            </a:r>
          </a:p>
          <a:p>
            <a:pPr algn="just"/>
            <a:r>
              <a:rPr lang="es-ES" sz="1800" b="1" dirty="0">
                <a:solidFill>
                  <a:schemeClr val="accent1">
                    <a:lumMod val="50000"/>
                  </a:schemeClr>
                </a:solidFill>
                <a:latin typeface="Ubuntu" panose="020B0504030602030204" pitchFamily="34" charset="0"/>
              </a:rPr>
              <a:t>      </a:t>
            </a:r>
          </a:p>
          <a:p>
            <a:pPr algn="just"/>
            <a:r>
              <a:rPr lang="es-ES" sz="1800" b="1" dirty="0">
                <a:solidFill>
                  <a:schemeClr val="accent1">
                    <a:lumMod val="50000"/>
                  </a:schemeClr>
                </a:solidFill>
                <a:latin typeface="Ubuntu" panose="020B0504030602030204" pitchFamily="34" charset="0"/>
              </a:rPr>
              <a:t>Se pide visualizar, nombre, calificación</a:t>
            </a:r>
          </a:p>
          <a:p>
            <a:pPr algn="just"/>
            <a:r>
              <a:rPr lang="es-ES" sz="1800" b="1" dirty="0">
                <a:solidFill>
                  <a:schemeClr val="accent1">
                    <a:lumMod val="50000"/>
                  </a:schemeClr>
                </a:solidFill>
                <a:latin typeface="Ubuntu" panose="020B0504030602030204" pitchFamily="34" charset="0"/>
              </a:rPr>
              <a:t>cuantitativa y cualitativa.</a:t>
            </a:r>
          </a:p>
          <a:p>
            <a:pPr algn="just"/>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25DD8005-394B-F845-0445-D99F3E8E6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57" y="2187605"/>
            <a:ext cx="987798" cy="1108752"/>
          </a:xfrm>
          <a:prstGeom prst="rect">
            <a:avLst/>
          </a:prstGeom>
        </p:spPr>
      </p:pic>
      <p:sp>
        <p:nvSpPr>
          <p:cNvPr id="2" name="CuadroTexto 1">
            <a:extLst>
              <a:ext uri="{FF2B5EF4-FFF2-40B4-BE49-F238E27FC236}">
                <a16:creationId xmlns:a16="http://schemas.microsoft.com/office/drawing/2014/main" id="{524913C3-43C6-D94E-4FB9-E70870A33E94}"/>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7B1328-FE28-96F9-46B5-D6E0DB5C8FF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01495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916566" y="210781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40269" y="1506869"/>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84676" y="1308537"/>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Estructuras de Control</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336494" y="3635206"/>
            <a:ext cx="1484797"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n" sz="1200" b="1" dirty="0">
                <a:solidFill>
                  <a:schemeClr val="bg2">
                    <a:lumMod val="75000"/>
                  </a:schemeClr>
                </a:solidFill>
                <a:latin typeface="Open Sans"/>
                <a:ea typeface="Open Sans"/>
                <a:cs typeface="Open Sans"/>
                <a:sym typeface="Open Sans"/>
              </a:rPr>
              <a:t>Operadores</a:t>
            </a:r>
            <a:endParaRPr sz="12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34356" y="3174705"/>
            <a:ext cx="874033" cy="566828"/>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dirty="0">
                <a:solidFill>
                  <a:srgbClr val="FFFFFF"/>
                </a:solidFill>
                <a:latin typeface="Open Sans"/>
                <a:ea typeface="Open Sans"/>
                <a:cs typeface="Open Sans"/>
                <a:sym typeface="Open Sans"/>
              </a:rPr>
              <a:t>3</a:t>
            </a:r>
            <a:endParaRPr sz="1800" b="0" i="0" u="none" strike="noStrike" cap="none" dirty="0">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Agenda</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graphicFrame>
        <p:nvGraphicFramePr>
          <p:cNvPr id="3" name="Tabla 2">
            <a:extLst>
              <a:ext uri="{FF2B5EF4-FFF2-40B4-BE49-F238E27FC236}">
                <a16:creationId xmlns:a16="http://schemas.microsoft.com/office/drawing/2014/main" id="{A8B2C9FB-5EA0-EE87-1A41-8BF6B6EB7DD5}"/>
              </a:ext>
            </a:extLst>
          </p:cNvPr>
          <p:cNvGraphicFramePr>
            <a:graphicFrameLocks noGrp="1"/>
          </p:cNvGraphicFramePr>
          <p:nvPr>
            <p:extLst>
              <p:ext uri="{D42A27DB-BD31-4B8C-83A1-F6EECF244321}">
                <p14:modId xmlns:p14="http://schemas.microsoft.com/office/powerpoint/2010/main" val="1619283743"/>
              </p:ext>
            </p:extLst>
          </p:nvPr>
        </p:nvGraphicFramePr>
        <p:xfrm>
          <a:off x="2770416" y="3861858"/>
          <a:ext cx="1574399" cy="801372"/>
        </p:xfrm>
        <a:graphic>
          <a:graphicData uri="http://schemas.openxmlformats.org/drawingml/2006/table">
            <a:tbl>
              <a:tblPr firstRow="1" firstCol="1" bandRow="1">
                <a:tableStyleId>{6E8BCD5D-D7CC-41CA-9DC8-B328E5BED2F0}</a:tableStyleId>
              </a:tblPr>
              <a:tblGrid>
                <a:gridCol w="1574399">
                  <a:extLst>
                    <a:ext uri="{9D8B030D-6E8A-4147-A177-3AD203B41FA5}">
                      <a16:colId xmlns:a16="http://schemas.microsoft.com/office/drawing/2014/main" val="4116219493"/>
                    </a:ext>
                  </a:extLst>
                </a:gridCol>
              </a:tblGrid>
              <a:tr h="0">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167551">
                <a:tc>
                  <a:txBody>
                    <a:bodyPr/>
                    <a:lstStyle/>
                    <a:p>
                      <a:pPr algn="ctr">
                        <a:lnSpc>
                          <a:spcPct val="150000"/>
                        </a:lnSpc>
                      </a:pPr>
                      <a:r>
                        <a:rPr lang="es-ES_tradnl" sz="1000" dirty="0">
                          <a:solidFill>
                            <a:schemeClr val="tx2">
                              <a:lumMod val="75000"/>
                            </a:schemeClr>
                          </a:solidFill>
                          <a:effectLst/>
                        </a:rPr>
                        <a:t>Aritméticos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167551">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Relacionales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167551">
                <a:tc>
                  <a:txBody>
                    <a:bodyPr/>
                    <a:lstStyle/>
                    <a:p>
                      <a:pPr algn="ctr">
                        <a:lnSpc>
                          <a:spcPct val="150000"/>
                        </a:lnSpc>
                      </a:pPr>
                      <a:r>
                        <a:rPr lang="es-CO" sz="1000" dirty="0">
                          <a:solidFill>
                            <a:schemeClr val="tx2">
                              <a:lumMod val="75000"/>
                            </a:schemeClr>
                          </a:solidFill>
                          <a:effectLst/>
                          <a:latin typeface="Arial" panose="020B0604020202020204" pitchFamily="34" charset="0"/>
                          <a:cs typeface="Times New Roman" panose="02020603050405020304" pitchFamily="18" charset="0"/>
                        </a:rPr>
                        <a:t>Lógicos</a:t>
                      </a:r>
                    </a:p>
                  </a:txBody>
                  <a:tcPr marL="68580" marR="68580" marT="0" marB="0"/>
                </a:tc>
                <a:extLst>
                  <a:ext uri="{0D108BD9-81ED-4DB2-BD59-A6C34878D82A}">
                    <a16:rowId xmlns:a16="http://schemas.microsoft.com/office/drawing/2014/main" val="3470072400"/>
                  </a:ext>
                </a:extLst>
              </a:tr>
            </a:tbl>
          </a:graphicData>
        </a:graphic>
      </p:graphicFrame>
      <p:cxnSp>
        <p:nvCxnSpPr>
          <p:cNvPr id="5" name="Conector recto de flecha 4">
            <a:extLst>
              <a:ext uri="{FF2B5EF4-FFF2-40B4-BE49-F238E27FC236}">
                <a16:creationId xmlns:a16="http://schemas.microsoft.com/office/drawing/2014/main" id="{D236C0CC-8D67-FAC2-9306-1EAA3DCAD135}"/>
              </a:ext>
            </a:extLst>
          </p:cNvPr>
          <p:cNvCxnSpPr>
            <a:cxnSpLocks/>
            <a:endCxn id="3" idx="1"/>
          </p:cNvCxnSpPr>
          <p:nvPr/>
        </p:nvCxnSpPr>
        <p:spPr>
          <a:xfrm>
            <a:off x="1713978" y="4042192"/>
            <a:ext cx="1056438" cy="22035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a 3">
            <a:extLst>
              <a:ext uri="{FF2B5EF4-FFF2-40B4-BE49-F238E27FC236}">
                <a16:creationId xmlns:a16="http://schemas.microsoft.com/office/drawing/2014/main" id="{8FB70276-1AFF-5337-4BA4-7C6015D27775}"/>
              </a:ext>
            </a:extLst>
          </p:cNvPr>
          <p:cNvGraphicFramePr>
            <a:graphicFrameLocks noGrp="1"/>
          </p:cNvGraphicFramePr>
          <p:nvPr>
            <p:extLst>
              <p:ext uri="{D42A27DB-BD31-4B8C-83A1-F6EECF244321}">
                <p14:modId xmlns:p14="http://schemas.microsoft.com/office/powerpoint/2010/main" val="1259213445"/>
              </p:ext>
            </p:extLst>
          </p:nvPr>
        </p:nvGraphicFramePr>
        <p:xfrm>
          <a:off x="2729922" y="386633"/>
          <a:ext cx="1524437" cy="603940"/>
        </p:xfrm>
        <a:graphic>
          <a:graphicData uri="http://schemas.openxmlformats.org/drawingml/2006/table">
            <a:tbl>
              <a:tblPr firstRow="1" firstCol="1" bandRow="1">
                <a:tableStyleId>{6E8BCD5D-D7CC-41CA-9DC8-B328E5BED2F0}</a:tableStyleId>
              </a:tblPr>
              <a:tblGrid>
                <a:gridCol w="1524437">
                  <a:extLst>
                    <a:ext uri="{9D8B030D-6E8A-4147-A177-3AD203B41FA5}">
                      <a16:colId xmlns:a16="http://schemas.microsoft.com/office/drawing/2014/main" val="4116219493"/>
                    </a:ext>
                  </a:extLst>
                </a:gridCol>
              </a:tblGrid>
              <a:tr h="203254">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dirty="0">
                          <a:solidFill>
                            <a:schemeClr val="tx2">
                              <a:lumMod val="75000"/>
                            </a:schemeClr>
                          </a:solidFill>
                          <a:effectLst/>
                        </a:rPr>
                        <a:t>Condicionales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Iterativas – Ciclos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bl>
          </a:graphicData>
        </a:graphic>
      </p:graphicFrame>
      <p:cxnSp>
        <p:nvCxnSpPr>
          <p:cNvPr id="6" name="Conector recto de flecha 5">
            <a:extLst>
              <a:ext uri="{FF2B5EF4-FFF2-40B4-BE49-F238E27FC236}">
                <a16:creationId xmlns:a16="http://schemas.microsoft.com/office/drawing/2014/main" id="{8A89491C-FB81-9342-88EA-0AF1783C41A8}"/>
              </a:ext>
            </a:extLst>
          </p:cNvPr>
          <p:cNvCxnSpPr>
            <a:cxnSpLocks/>
          </p:cNvCxnSpPr>
          <p:nvPr/>
        </p:nvCxnSpPr>
        <p:spPr>
          <a:xfrm flipV="1">
            <a:off x="2129001" y="954478"/>
            <a:ext cx="559954" cy="41160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Elipse 9">
            <a:extLst>
              <a:ext uri="{FF2B5EF4-FFF2-40B4-BE49-F238E27FC236}">
                <a16:creationId xmlns:a16="http://schemas.microsoft.com/office/drawing/2014/main" id="{F541BC3B-29B1-809D-D155-E488342B4E30}"/>
              </a:ext>
            </a:extLst>
          </p:cNvPr>
          <p:cNvSpPr/>
          <p:nvPr/>
        </p:nvSpPr>
        <p:spPr>
          <a:xfrm>
            <a:off x="934278" y="2521768"/>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1" name="Elipse 10">
            <a:extLst>
              <a:ext uri="{FF2B5EF4-FFF2-40B4-BE49-F238E27FC236}">
                <a16:creationId xmlns:a16="http://schemas.microsoft.com/office/drawing/2014/main" id="{8D2BAF9C-43A9-FB2C-BE67-B97D128C990C}"/>
              </a:ext>
            </a:extLst>
          </p:cNvPr>
          <p:cNvSpPr/>
          <p:nvPr/>
        </p:nvSpPr>
        <p:spPr>
          <a:xfrm>
            <a:off x="3384274" y="2458454"/>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Diseño</a:t>
            </a:r>
            <a:endParaRPr lang="es-CO" sz="1050" dirty="0">
              <a:solidFill>
                <a:schemeClr val="tx2">
                  <a:lumMod val="50000"/>
                </a:schemeClr>
              </a:solidFill>
            </a:endParaRPr>
          </a:p>
        </p:txBody>
      </p:sp>
      <p:sp>
        <p:nvSpPr>
          <p:cNvPr id="14" name="Elipse 13">
            <a:extLst>
              <a:ext uri="{FF2B5EF4-FFF2-40B4-BE49-F238E27FC236}">
                <a16:creationId xmlns:a16="http://schemas.microsoft.com/office/drawing/2014/main" id="{6875A3F7-158D-B04C-523B-2466E9E698F3}"/>
              </a:ext>
            </a:extLst>
          </p:cNvPr>
          <p:cNvSpPr/>
          <p:nvPr/>
        </p:nvSpPr>
        <p:spPr>
          <a:xfrm>
            <a:off x="5917664" y="2458454"/>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Construcción</a:t>
            </a:r>
            <a:endParaRPr lang="es-CO" sz="1050" dirty="0">
              <a:solidFill>
                <a:schemeClr val="tx2">
                  <a:lumMod val="50000"/>
                </a:schemeClr>
              </a:solidFill>
            </a:endParaRPr>
          </a:p>
        </p:txBody>
      </p:sp>
      <p:sp>
        <p:nvSpPr>
          <p:cNvPr id="15" name="Rectángulo: esquinas redondeadas 14">
            <a:extLst>
              <a:ext uri="{FF2B5EF4-FFF2-40B4-BE49-F238E27FC236}">
                <a16:creationId xmlns:a16="http://schemas.microsoft.com/office/drawing/2014/main" id="{4AE33E87-2425-6411-4492-D229904155A0}"/>
              </a:ext>
            </a:extLst>
          </p:cNvPr>
          <p:cNvSpPr/>
          <p:nvPr/>
        </p:nvSpPr>
        <p:spPr>
          <a:xfrm>
            <a:off x="2126974" y="152427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6" name="Flecha: a la derecha 15">
            <a:extLst>
              <a:ext uri="{FF2B5EF4-FFF2-40B4-BE49-F238E27FC236}">
                <a16:creationId xmlns:a16="http://schemas.microsoft.com/office/drawing/2014/main" id="{4243E1CE-4656-F541-48E9-B9888120D195}"/>
              </a:ext>
            </a:extLst>
          </p:cNvPr>
          <p:cNvSpPr/>
          <p:nvPr/>
        </p:nvSpPr>
        <p:spPr>
          <a:xfrm>
            <a:off x="2733261" y="290198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Flecha: a la derecha 16">
            <a:extLst>
              <a:ext uri="{FF2B5EF4-FFF2-40B4-BE49-F238E27FC236}">
                <a16:creationId xmlns:a16="http://schemas.microsoft.com/office/drawing/2014/main" id="{1A9B9B13-7FF9-D9EE-4F71-DF0EC9B4DAF7}"/>
              </a:ext>
            </a:extLst>
          </p:cNvPr>
          <p:cNvSpPr/>
          <p:nvPr/>
        </p:nvSpPr>
        <p:spPr>
          <a:xfrm>
            <a:off x="5246774" y="2813872"/>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8" name="Rectángulo: esquinas redondeadas 17">
            <a:extLst>
              <a:ext uri="{FF2B5EF4-FFF2-40B4-BE49-F238E27FC236}">
                <a16:creationId xmlns:a16="http://schemas.microsoft.com/office/drawing/2014/main" id="{2623BECA-433B-BF52-74A0-EC66FB12FF57}"/>
              </a:ext>
            </a:extLst>
          </p:cNvPr>
          <p:cNvSpPr/>
          <p:nvPr/>
        </p:nvSpPr>
        <p:spPr>
          <a:xfrm>
            <a:off x="854766" y="3790201"/>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Método </a:t>
            </a:r>
          </a:p>
          <a:p>
            <a:pPr algn="ctr"/>
            <a:r>
              <a:rPr lang="es-ES" sz="1050" dirty="0">
                <a:solidFill>
                  <a:srgbClr val="C00000"/>
                </a:solidFill>
              </a:rPr>
              <a:t>Entrada – Proceso - Salida</a:t>
            </a:r>
            <a:endParaRPr lang="es-CO" sz="1050" dirty="0">
              <a:solidFill>
                <a:srgbClr val="C00000"/>
              </a:solidFill>
            </a:endParaRPr>
          </a:p>
        </p:txBody>
      </p:sp>
      <p:sp>
        <p:nvSpPr>
          <p:cNvPr id="19" name="Rectángulo: esquinas redondeadas 18">
            <a:extLst>
              <a:ext uri="{FF2B5EF4-FFF2-40B4-BE49-F238E27FC236}">
                <a16:creationId xmlns:a16="http://schemas.microsoft.com/office/drawing/2014/main" id="{A2DF37D9-961E-4988-E524-F3294117B564}"/>
              </a:ext>
            </a:extLst>
          </p:cNvPr>
          <p:cNvSpPr/>
          <p:nvPr/>
        </p:nvSpPr>
        <p:spPr>
          <a:xfrm>
            <a:off x="3384274" y="3790201"/>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Algoritmo</a:t>
            </a:r>
          </a:p>
          <a:p>
            <a:pPr algn="ctr"/>
            <a:r>
              <a:rPr lang="es-ES" sz="1050" dirty="0">
                <a:solidFill>
                  <a:srgbClr val="C00000"/>
                </a:solidFill>
              </a:rPr>
              <a:t>Diagrama de Flujo</a:t>
            </a:r>
            <a:endParaRPr lang="es-CO" sz="1050" dirty="0">
              <a:solidFill>
                <a:srgbClr val="C00000"/>
              </a:solidFill>
            </a:endParaRPr>
          </a:p>
        </p:txBody>
      </p:sp>
      <p:sp>
        <p:nvSpPr>
          <p:cNvPr id="20" name="Rectángulo: esquinas redondeadas 19">
            <a:extLst>
              <a:ext uri="{FF2B5EF4-FFF2-40B4-BE49-F238E27FC236}">
                <a16:creationId xmlns:a16="http://schemas.microsoft.com/office/drawing/2014/main" id="{CDF0AECF-B254-8D5E-A237-EB201EB57E53}"/>
              </a:ext>
            </a:extLst>
          </p:cNvPr>
          <p:cNvSpPr/>
          <p:nvPr/>
        </p:nvSpPr>
        <p:spPr>
          <a:xfrm>
            <a:off x="5993295" y="3762095"/>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a:t>
            </a:r>
            <a:endParaRPr lang="es-CO" sz="1050" dirty="0">
              <a:solidFill>
                <a:srgbClr val="C00000"/>
              </a:solidFill>
            </a:endParaRPr>
          </a:p>
        </p:txBody>
      </p:sp>
      <p:cxnSp>
        <p:nvCxnSpPr>
          <p:cNvPr id="21" name="Conector recto de flecha 20">
            <a:extLst>
              <a:ext uri="{FF2B5EF4-FFF2-40B4-BE49-F238E27FC236}">
                <a16:creationId xmlns:a16="http://schemas.microsoft.com/office/drawing/2014/main" id="{1203D111-6678-BE81-8FCE-20A544258D00}"/>
              </a:ext>
            </a:extLst>
          </p:cNvPr>
          <p:cNvCxnSpPr>
            <a:cxnSpLocks/>
          </p:cNvCxnSpPr>
          <p:nvPr/>
        </p:nvCxnSpPr>
        <p:spPr>
          <a:xfrm>
            <a:off x="1833770" y="3188769"/>
            <a:ext cx="0" cy="35325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F1A9F540-144E-C347-C882-8B5C84260B32}"/>
              </a:ext>
            </a:extLst>
          </p:cNvPr>
          <p:cNvCxnSpPr>
            <a:cxnSpLocks/>
          </p:cNvCxnSpPr>
          <p:nvPr/>
        </p:nvCxnSpPr>
        <p:spPr>
          <a:xfrm>
            <a:off x="4260274" y="3188769"/>
            <a:ext cx="0" cy="43246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BE099AC-32D6-1E71-251F-8CFBE6007A99}"/>
              </a:ext>
            </a:extLst>
          </p:cNvPr>
          <p:cNvCxnSpPr>
            <a:cxnSpLocks/>
          </p:cNvCxnSpPr>
          <p:nvPr/>
        </p:nvCxnSpPr>
        <p:spPr>
          <a:xfrm>
            <a:off x="6849507" y="3188769"/>
            <a:ext cx="0" cy="35325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28C2E3E1-35AA-AA20-A29F-421A51AD5F0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8E37446-0770-DB14-8E39-D80FAE0FBEAB}"/>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044633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24" name="Elipse 23">
            <a:extLst>
              <a:ext uri="{FF2B5EF4-FFF2-40B4-BE49-F238E27FC236}">
                <a16:creationId xmlns:a16="http://schemas.microsoft.com/office/drawing/2014/main" id="{CB83D215-96A1-B3CA-7487-C970A189CA04}"/>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25" name="Elipse 24">
            <a:extLst>
              <a:ext uri="{FF2B5EF4-FFF2-40B4-BE49-F238E27FC236}">
                <a16:creationId xmlns:a16="http://schemas.microsoft.com/office/drawing/2014/main" id="{DA306F5E-7B29-1091-17D9-33744DED367F}"/>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26" name="Elipse 25">
            <a:extLst>
              <a:ext uri="{FF2B5EF4-FFF2-40B4-BE49-F238E27FC236}">
                <a16:creationId xmlns:a16="http://schemas.microsoft.com/office/drawing/2014/main" id="{51A9F18C-1F1C-D982-190F-22EEC0A970BA}"/>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27" name="Rectángulo: esquinas redondeadas 26">
            <a:extLst>
              <a:ext uri="{FF2B5EF4-FFF2-40B4-BE49-F238E27FC236}">
                <a16:creationId xmlns:a16="http://schemas.microsoft.com/office/drawing/2014/main" id="{9773F22F-36FF-1D3C-C548-F1080556C34D}"/>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28" name="Flecha: a la derecha 27">
            <a:extLst>
              <a:ext uri="{FF2B5EF4-FFF2-40B4-BE49-F238E27FC236}">
                <a16:creationId xmlns:a16="http://schemas.microsoft.com/office/drawing/2014/main" id="{E3FB5E5F-9F20-2EB9-0C82-70F8E5E24DC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9" name="Flecha: a la derecha 28">
            <a:extLst>
              <a:ext uri="{FF2B5EF4-FFF2-40B4-BE49-F238E27FC236}">
                <a16:creationId xmlns:a16="http://schemas.microsoft.com/office/drawing/2014/main" id="{E17BEAF7-9935-FAE3-FA70-D56D930B16F0}"/>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30" name="Rectángulo: esquinas redondeadas 29">
            <a:extLst>
              <a:ext uri="{FF2B5EF4-FFF2-40B4-BE49-F238E27FC236}">
                <a16:creationId xmlns:a16="http://schemas.microsoft.com/office/drawing/2014/main" id="{3D0DD610-BED6-F074-969C-BF97FEDAB075}"/>
              </a:ext>
            </a:extLst>
          </p:cNvPr>
          <p:cNvSpPr/>
          <p:nvPr/>
        </p:nvSpPr>
        <p:spPr>
          <a:xfrm>
            <a:off x="339483" y="3725545"/>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bg2"/>
                </a:solidFill>
              </a:rPr>
              <a:t> nombre, cuantitativa</a:t>
            </a:r>
          </a:p>
        </p:txBody>
      </p:sp>
      <p:sp>
        <p:nvSpPr>
          <p:cNvPr id="31" name="Rectángulo: esquinas redondeadas 30">
            <a:extLst>
              <a:ext uri="{FF2B5EF4-FFF2-40B4-BE49-F238E27FC236}">
                <a16:creationId xmlns:a16="http://schemas.microsoft.com/office/drawing/2014/main" id="{7CC468F0-1796-86FC-CB6F-C74D33273AD7}"/>
              </a:ext>
            </a:extLst>
          </p:cNvPr>
          <p:cNvSpPr/>
          <p:nvPr/>
        </p:nvSpPr>
        <p:spPr>
          <a:xfrm>
            <a:off x="2558945" y="3598596"/>
            <a:ext cx="3252890" cy="644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Condicional </a:t>
            </a:r>
            <a:r>
              <a:rPr lang="es-ES" sz="1050">
                <a:solidFill>
                  <a:srgbClr val="C00000"/>
                </a:solidFill>
              </a:rPr>
              <a:t>Anidado: </a:t>
            </a:r>
            <a:r>
              <a:rPr lang="es-ES" sz="1050" dirty="0">
                <a:solidFill>
                  <a:srgbClr val="C00000"/>
                </a:solidFill>
              </a:rPr>
              <a:t>Hallar la nota cualitativa  </a:t>
            </a:r>
            <a:endParaRPr lang="es-CO" sz="1050" dirty="0">
              <a:solidFill>
                <a:srgbClr val="C00000"/>
              </a:solidFill>
            </a:endParaRPr>
          </a:p>
        </p:txBody>
      </p:sp>
      <p:sp>
        <p:nvSpPr>
          <p:cNvPr id="32" name="Rectángulo: esquinas redondeadas 31">
            <a:extLst>
              <a:ext uri="{FF2B5EF4-FFF2-40B4-BE49-F238E27FC236}">
                <a16:creationId xmlns:a16="http://schemas.microsoft.com/office/drawing/2014/main" id="{D80D9D8A-EE18-368E-A625-E0E4275AB2F3}"/>
              </a:ext>
            </a:extLst>
          </p:cNvPr>
          <p:cNvSpPr/>
          <p:nvPr/>
        </p:nvSpPr>
        <p:spPr>
          <a:xfrm>
            <a:off x="5892483" y="3616131"/>
            <a:ext cx="2475329" cy="704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bg2"/>
                </a:solidFill>
              </a:rPr>
              <a:t>nombre, cuantitativa, cualitativa </a:t>
            </a:r>
          </a:p>
        </p:txBody>
      </p:sp>
      <p:cxnSp>
        <p:nvCxnSpPr>
          <p:cNvPr id="33" name="Conector recto de flecha 32">
            <a:extLst>
              <a:ext uri="{FF2B5EF4-FFF2-40B4-BE49-F238E27FC236}">
                <a16:creationId xmlns:a16="http://schemas.microsoft.com/office/drawing/2014/main" id="{12B55AE4-5093-F515-9425-821FAEB1114C}"/>
              </a:ext>
            </a:extLst>
          </p:cNvPr>
          <p:cNvCxnSpPr>
            <a:cxnSpLocks/>
          </p:cNvCxnSpPr>
          <p:nvPr/>
        </p:nvCxnSpPr>
        <p:spPr>
          <a:xfrm flipH="1">
            <a:off x="1343025" y="3325931"/>
            <a:ext cx="411232"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09D6260F-D3C2-71ED-C9C3-FC71A030BE17}"/>
              </a:ext>
            </a:extLst>
          </p:cNvPr>
          <p:cNvCxnSpPr>
            <a:cxnSpLocks/>
          </p:cNvCxnSpPr>
          <p:nvPr/>
        </p:nvCxnSpPr>
        <p:spPr>
          <a:xfrm>
            <a:off x="4204253" y="3246724"/>
            <a:ext cx="0" cy="4324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08CD5062-CC21-7672-AB9B-3CFCB617EA90}"/>
              </a:ext>
            </a:extLst>
          </p:cNvPr>
          <p:cNvCxnSpPr>
            <a:cxnSpLocks/>
          </p:cNvCxnSpPr>
          <p:nvPr/>
        </p:nvCxnSpPr>
        <p:spPr>
          <a:xfrm>
            <a:off x="6781282" y="3282494"/>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C4F56CB1-6B21-2995-D29D-20C989446062}"/>
              </a:ext>
            </a:extLst>
          </p:cNvPr>
          <p:cNvSpPr/>
          <p:nvPr/>
        </p:nvSpPr>
        <p:spPr>
          <a:xfrm>
            <a:off x="1157152" y="423986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37" name="Elipse 36">
            <a:extLst>
              <a:ext uri="{FF2B5EF4-FFF2-40B4-BE49-F238E27FC236}">
                <a16:creationId xmlns:a16="http://schemas.microsoft.com/office/drawing/2014/main" id="{087096FE-198C-48CE-7C94-A995B23D9187}"/>
              </a:ext>
            </a:extLst>
          </p:cNvPr>
          <p:cNvSpPr/>
          <p:nvPr/>
        </p:nvSpPr>
        <p:spPr>
          <a:xfrm>
            <a:off x="4094922" y="4342338"/>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38" name="Elipse 37">
            <a:extLst>
              <a:ext uri="{FF2B5EF4-FFF2-40B4-BE49-F238E27FC236}">
                <a16:creationId xmlns:a16="http://schemas.microsoft.com/office/drawing/2014/main" id="{780CB0AE-3FD9-20E1-99F1-D2A08A9B5495}"/>
              </a:ext>
            </a:extLst>
          </p:cNvPr>
          <p:cNvSpPr/>
          <p:nvPr/>
        </p:nvSpPr>
        <p:spPr>
          <a:xfrm>
            <a:off x="6962891" y="4350013"/>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39" name="CuadroTexto 38">
            <a:extLst>
              <a:ext uri="{FF2B5EF4-FFF2-40B4-BE49-F238E27FC236}">
                <a16:creationId xmlns:a16="http://schemas.microsoft.com/office/drawing/2014/main" id="{C8CD1116-E667-61B8-5418-31D224E7E4AB}"/>
              </a:ext>
            </a:extLst>
          </p:cNvPr>
          <p:cNvSpPr txBox="1"/>
          <p:nvPr/>
        </p:nvSpPr>
        <p:spPr>
          <a:xfrm>
            <a:off x="2653749" y="2044826"/>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 name="CuadroTexto 1">
            <a:extLst>
              <a:ext uri="{FF2B5EF4-FFF2-40B4-BE49-F238E27FC236}">
                <a16:creationId xmlns:a16="http://schemas.microsoft.com/office/drawing/2014/main" id="{A85CF70C-5A56-A9BA-64B2-D9D7F1BEF17F}"/>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0B813D8-6B10-B1B5-E013-75FF4BB01044}"/>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32842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Rectángulo: esquinas redondeadas 9">
            <a:extLst>
              <a:ext uri="{FF2B5EF4-FFF2-40B4-BE49-F238E27FC236}">
                <a16:creationId xmlns:a16="http://schemas.microsoft.com/office/drawing/2014/main" id="{D67141EC-5BD9-1908-33DC-56966825D91C}"/>
              </a:ext>
            </a:extLst>
          </p:cNvPr>
          <p:cNvSpPr/>
          <p:nvPr/>
        </p:nvSpPr>
        <p:spPr>
          <a:xfrm>
            <a:off x="6639724" y="2773160"/>
            <a:ext cx="230804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Algoritmo</a:t>
            </a:r>
            <a:endParaRPr lang="es-CO" sz="1050" dirty="0">
              <a:solidFill>
                <a:schemeClr val="bg2"/>
              </a:solidFill>
            </a:endParaRPr>
          </a:p>
        </p:txBody>
      </p:sp>
      <p:pic>
        <p:nvPicPr>
          <p:cNvPr id="5" name="Imagen 4">
            <a:extLst>
              <a:ext uri="{FF2B5EF4-FFF2-40B4-BE49-F238E27FC236}">
                <a16:creationId xmlns:a16="http://schemas.microsoft.com/office/drawing/2014/main" id="{94A22507-3517-6753-481A-6C115906C8DE}"/>
              </a:ext>
            </a:extLst>
          </p:cNvPr>
          <p:cNvPicPr>
            <a:picLocks noChangeAspect="1"/>
          </p:cNvPicPr>
          <p:nvPr/>
        </p:nvPicPr>
        <p:blipFill>
          <a:blip r:embed="rId2"/>
          <a:stretch>
            <a:fillRect/>
          </a:stretch>
        </p:blipFill>
        <p:spPr>
          <a:xfrm>
            <a:off x="1098410" y="1442368"/>
            <a:ext cx="5065626" cy="3379466"/>
          </a:xfrm>
          <a:prstGeom prst="rect">
            <a:avLst/>
          </a:prstGeom>
        </p:spPr>
      </p:pic>
      <p:sp>
        <p:nvSpPr>
          <p:cNvPr id="2" name="CuadroTexto 1">
            <a:extLst>
              <a:ext uri="{FF2B5EF4-FFF2-40B4-BE49-F238E27FC236}">
                <a16:creationId xmlns:a16="http://schemas.microsoft.com/office/drawing/2014/main" id="{2D4D37FB-D99D-6920-5655-95CB41BE42E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F9278812-FF61-F879-5BC7-81918995F10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75942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Rectángulo: esquinas redondeadas 9">
            <a:extLst>
              <a:ext uri="{FF2B5EF4-FFF2-40B4-BE49-F238E27FC236}">
                <a16:creationId xmlns:a16="http://schemas.microsoft.com/office/drawing/2014/main" id="{8C4C1048-7B5D-291D-2697-77A300F0B144}"/>
              </a:ext>
            </a:extLst>
          </p:cNvPr>
          <p:cNvSpPr/>
          <p:nvPr/>
        </p:nvSpPr>
        <p:spPr>
          <a:xfrm>
            <a:off x="3056315" y="1042649"/>
            <a:ext cx="2416316"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Diagrama de flujo</a:t>
            </a:r>
            <a:endParaRPr lang="es-CO" sz="1050" dirty="0">
              <a:solidFill>
                <a:schemeClr val="bg2"/>
              </a:solidFill>
            </a:endParaRPr>
          </a:p>
        </p:txBody>
      </p:sp>
      <p:pic>
        <p:nvPicPr>
          <p:cNvPr id="5" name="Imagen 4">
            <a:extLst>
              <a:ext uri="{FF2B5EF4-FFF2-40B4-BE49-F238E27FC236}">
                <a16:creationId xmlns:a16="http://schemas.microsoft.com/office/drawing/2014/main" id="{AE633FFA-B7CE-3F97-1A50-453031D29541}"/>
              </a:ext>
            </a:extLst>
          </p:cNvPr>
          <p:cNvPicPr>
            <a:picLocks noChangeAspect="1"/>
          </p:cNvPicPr>
          <p:nvPr/>
        </p:nvPicPr>
        <p:blipFill>
          <a:blip r:embed="rId2"/>
          <a:stretch>
            <a:fillRect/>
          </a:stretch>
        </p:blipFill>
        <p:spPr>
          <a:xfrm>
            <a:off x="1923941" y="1604369"/>
            <a:ext cx="4672664" cy="3129399"/>
          </a:xfrm>
          <a:prstGeom prst="rect">
            <a:avLst/>
          </a:prstGeom>
        </p:spPr>
      </p:pic>
      <p:sp>
        <p:nvSpPr>
          <p:cNvPr id="2" name="CuadroTexto 1">
            <a:extLst>
              <a:ext uri="{FF2B5EF4-FFF2-40B4-BE49-F238E27FC236}">
                <a16:creationId xmlns:a16="http://schemas.microsoft.com/office/drawing/2014/main" id="{A237FC5A-2B67-06C2-4575-989F4B6EF22F}"/>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9AF2E58E-569B-EE32-DC21-633039E8075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729304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Rectángulo: esquinas redondeadas 9">
            <a:extLst>
              <a:ext uri="{FF2B5EF4-FFF2-40B4-BE49-F238E27FC236}">
                <a16:creationId xmlns:a16="http://schemas.microsoft.com/office/drawing/2014/main" id="{596C9E20-79DA-55E5-4D59-B41665F1E4B5}"/>
              </a:ext>
            </a:extLst>
          </p:cNvPr>
          <p:cNvSpPr/>
          <p:nvPr/>
        </p:nvSpPr>
        <p:spPr>
          <a:xfrm>
            <a:off x="3175283" y="887783"/>
            <a:ext cx="231493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Construcción –&gt; Programa</a:t>
            </a:r>
            <a:endParaRPr lang="es-CO" sz="1050" dirty="0">
              <a:solidFill>
                <a:schemeClr val="bg2"/>
              </a:solidFill>
            </a:endParaRPr>
          </a:p>
        </p:txBody>
      </p:sp>
      <p:sp>
        <p:nvSpPr>
          <p:cNvPr id="2" name="CuadroTexto 1">
            <a:extLst>
              <a:ext uri="{FF2B5EF4-FFF2-40B4-BE49-F238E27FC236}">
                <a16:creationId xmlns:a16="http://schemas.microsoft.com/office/drawing/2014/main" id="{C264FADB-98F7-61FE-E054-936A5585EA7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A762F6-F00A-29B1-23ED-4C30ED33009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AF099B5A-FDF2-E6B0-DC02-F3803C6CFB68}"/>
              </a:ext>
            </a:extLst>
          </p:cNvPr>
          <p:cNvPicPr>
            <a:picLocks noChangeAspect="1"/>
          </p:cNvPicPr>
          <p:nvPr/>
        </p:nvPicPr>
        <p:blipFill>
          <a:blip r:embed="rId3"/>
          <a:stretch>
            <a:fillRect/>
          </a:stretch>
        </p:blipFill>
        <p:spPr>
          <a:xfrm>
            <a:off x="2403479" y="1328651"/>
            <a:ext cx="4166655" cy="3586186"/>
          </a:xfrm>
          <a:prstGeom prst="rect">
            <a:avLst/>
          </a:prstGeom>
        </p:spPr>
      </p:pic>
    </p:spTree>
    <p:extLst>
      <p:ext uri="{BB962C8B-B14F-4D97-AF65-F5344CB8AC3E}">
        <p14:creationId xmlns:p14="http://schemas.microsoft.com/office/powerpoint/2010/main" val="256995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2" name="CuadroTexto 1">
            <a:extLst>
              <a:ext uri="{FF2B5EF4-FFF2-40B4-BE49-F238E27FC236}">
                <a16:creationId xmlns:a16="http://schemas.microsoft.com/office/drawing/2014/main" id="{C264FADB-98F7-61FE-E054-936A5585EA7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A762F6-F00A-29B1-23ED-4C30ED33009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4" name="CuadroTexto 3">
            <a:extLst>
              <a:ext uri="{FF2B5EF4-FFF2-40B4-BE49-F238E27FC236}">
                <a16:creationId xmlns:a16="http://schemas.microsoft.com/office/drawing/2014/main" id="{BE7011A5-2B8A-AE40-63AA-EDB9296FE94A}"/>
              </a:ext>
            </a:extLst>
          </p:cNvPr>
          <p:cNvSpPr txBox="1"/>
          <p:nvPr/>
        </p:nvSpPr>
        <p:spPr>
          <a:xfrm>
            <a:off x="1502825" y="1233492"/>
            <a:ext cx="7179101" cy="1631216"/>
          </a:xfrm>
          <a:prstGeom prst="rect">
            <a:avLst/>
          </a:prstGeom>
          <a:noFill/>
        </p:spPr>
        <p:txBody>
          <a:bodyPr wrap="square" rtlCol="0">
            <a:spAutoFit/>
          </a:bodyPr>
          <a:lstStyle/>
          <a:p>
            <a:pPr algn="just"/>
            <a:r>
              <a:rPr lang="es-ES" sz="2800" b="1" dirty="0">
                <a:solidFill>
                  <a:srgbClr val="FF0000"/>
                </a:solidFill>
                <a:latin typeface="Ubuntu" panose="020B0504030602030204" pitchFamily="34" charset="0"/>
              </a:rPr>
              <a:t>Ejercicio.</a:t>
            </a:r>
          </a:p>
          <a:p>
            <a:pPr algn="just"/>
            <a:r>
              <a:rPr lang="es-ES" sz="1800" b="1" dirty="0">
                <a:solidFill>
                  <a:schemeClr val="accent1">
                    <a:lumMod val="50000"/>
                  </a:schemeClr>
                </a:solidFill>
                <a:latin typeface="Ubuntu" panose="020B0504030602030204" pitchFamily="34" charset="0"/>
              </a:rPr>
              <a:t>Diseñe y escriba un programa que solicite tres números enteros (pueden ser positivos o negativos) y como salida los muestre en orden de mayor a menor.</a:t>
            </a:r>
          </a:p>
          <a:p>
            <a:pPr algn="just"/>
            <a:endParaRPr lang="es-CO" sz="1800" b="1" dirty="0">
              <a:solidFill>
                <a:schemeClr val="accent1">
                  <a:lumMod val="50000"/>
                </a:schemeClr>
              </a:solidFill>
              <a:latin typeface="Ubuntu" panose="020B0504030602030204" pitchFamily="34" charset="0"/>
            </a:endParaRPr>
          </a:p>
        </p:txBody>
      </p:sp>
    </p:spTree>
    <p:extLst>
      <p:ext uri="{BB962C8B-B14F-4D97-AF65-F5344CB8AC3E}">
        <p14:creationId xmlns:p14="http://schemas.microsoft.com/office/powerpoint/2010/main" val="3402871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2" name="CuadroTexto 1">
            <a:extLst>
              <a:ext uri="{FF2B5EF4-FFF2-40B4-BE49-F238E27FC236}">
                <a16:creationId xmlns:a16="http://schemas.microsoft.com/office/drawing/2014/main" id="{C264FADB-98F7-61FE-E054-936A5585EA7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A762F6-F00A-29B1-23ED-4C30ED33009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4" name="CuadroTexto 3">
            <a:extLst>
              <a:ext uri="{FF2B5EF4-FFF2-40B4-BE49-F238E27FC236}">
                <a16:creationId xmlns:a16="http://schemas.microsoft.com/office/drawing/2014/main" id="{BE7011A5-2B8A-AE40-63AA-EDB9296FE94A}"/>
              </a:ext>
            </a:extLst>
          </p:cNvPr>
          <p:cNvSpPr txBox="1"/>
          <p:nvPr/>
        </p:nvSpPr>
        <p:spPr>
          <a:xfrm>
            <a:off x="1502825" y="1233492"/>
            <a:ext cx="7179101" cy="3293209"/>
          </a:xfrm>
          <a:prstGeom prst="rect">
            <a:avLst/>
          </a:prstGeom>
          <a:noFill/>
        </p:spPr>
        <p:txBody>
          <a:bodyPr wrap="square" rtlCol="0">
            <a:spAutoFit/>
          </a:bodyPr>
          <a:lstStyle/>
          <a:p>
            <a:pPr algn="just"/>
            <a:r>
              <a:rPr lang="es-ES" sz="2800" b="1" dirty="0">
                <a:solidFill>
                  <a:srgbClr val="FF0000"/>
                </a:solidFill>
                <a:latin typeface="Ubuntu" panose="020B0504030602030204" pitchFamily="34" charset="0"/>
              </a:rPr>
              <a:t>Ejercicio.</a:t>
            </a:r>
          </a:p>
          <a:p>
            <a:pPr algn="just"/>
            <a:r>
              <a:rPr lang="es-ES" sz="1800" b="1" dirty="0">
                <a:solidFill>
                  <a:schemeClr val="accent1">
                    <a:lumMod val="50000"/>
                  </a:schemeClr>
                </a:solidFill>
                <a:latin typeface="Ubuntu" panose="020B0504030602030204" pitchFamily="34" charset="0"/>
              </a:rPr>
              <a:t>Escribe un programa en Python que determine si un año ingresado por el usuario es bisiesto o no. Un año bisiesto es aquel que es divisible entre 4, excepto aquellos divisibles entre 100 pero no entre 400.</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El programa debe realizar lo siguiente:</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Solicitar al usuario que ingrese un año.</a:t>
            </a:r>
          </a:p>
          <a:p>
            <a:pPr algn="just"/>
            <a:r>
              <a:rPr lang="es-ES" sz="1800" b="1" dirty="0">
                <a:solidFill>
                  <a:schemeClr val="accent1">
                    <a:lumMod val="50000"/>
                  </a:schemeClr>
                </a:solidFill>
                <a:latin typeface="Ubuntu" panose="020B0504030602030204" pitchFamily="34" charset="0"/>
              </a:rPr>
              <a:t>Verificar si el año cumple con las condiciones para ser bisiesto.</a:t>
            </a:r>
          </a:p>
          <a:p>
            <a:pPr algn="just"/>
            <a:r>
              <a:rPr lang="es-ES" sz="1800" b="1" dirty="0">
                <a:solidFill>
                  <a:schemeClr val="accent1">
                    <a:lumMod val="50000"/>
                  </a:schemeClr>
                </a:solidFill>
                <a:latin typeface="Ubuntu" panose="020B0504030602030204" pitchFamily="34" charset="0"/>
              </a:rPr>
              <a:t>Mostrar un mensaje indicando si el año es bisiesto o no.</a:t>
            </a:r>
            <a:endParaRPr lang="es-CO" sz="1800" b="1" dirty="0">
              <a:solidFill>
                <a:schemeClr val="accent1">
                  <a:lumMod val="50000"/>
                </a:schemeClr>
              </a:solidFill>
              <a:latin typeface="Ubuntu" panose="020B0504030602030204" pitchFamily="34" charset="0"/>
            </a:endParaRPr>
          </a:p>
        </p:txBody>
      </p:sp>
    </p:spTree>
    <p:extLst>
      <p:ext uri="{BB962C8B-B14F-4D97-AF65-F5344CB8AC3E}">
        <p14:creationId xmlns:p14="http://schemas.microsoft.com/office/powerpoint/2010/main" val="116792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Ciclos - Iterativas - Conceptualización</a:t>
            </a:r>
          </a:p>
        </p:txBody>
      </p:sp>
      <p:sp>
        <p:nvSpPr>
          <p:cNvPr id="13" name="CuadroTexto 12">
            <a:extLst>
              <a:ext uri="{FF2B5EF4-FFF2-40B4-BE49-F238E27FC236}">
                <a16:creationId xmlns:a16="http://schemas.microsoft.com/office/drawing/2014/main" id="{95C011DD-C713-91E7-1941-49780BF4A6CF}"/>
              </a:ext>
            </a:extLst>
          </p:cNvPr>
          <p:cNvSpPr txBox="1"/>
          <p:nvPr/>
        </p:nvSpPr>
        <p:spPr>
          <a:xfrm>
            <a:off x="962181" y="1532765"/>
            <a:ext cx="7585222" cy="2544286"/>
          </a:xfrm>
          <a:prstGeom prst="rect">
            <a:avLst/>
          </a:prstGeom>
          <a:noFill/>
        </p:spPr>
        <p:txBody>
          <a:bodyPr wrap="square">
            <a:spAutoFit/>
          </a:bodyPr>
          <a:lstStyle/>
          <a:p>
            <a:pPr marL="9525" marR="3810" algn="just">
              <a:spcBef>
                <a:spcPts val="75"/>
              </a:spcBef>
            </a:pPr>
            <a:r>
              <a:rPr lang="es-ES" sz="1200" spc="-4" dirty="0">
                <a:latin typeface="Tahoma"/>
                <a:cs typeface="Tahoma"/>
              </a:rPr>
              <a:t>En la vida </a:t>
            </a:r>
            <a:r>
              <a:rPr lang="es-ES" sz="1200" dirty="0">
                <a:latin typeface="Tahoma"/>
                <a:cs typeface="Tahoma"/>
              </a:rPr>
              <a:t>diaria se manejan con mucha frecuencia las estructuras iterativas, en donde se encuentra </a:t>
            </a:r>
            <a:r>
              <a:rPr lang="es-ES" sz="1200" spc="-4" dirty="0">
                <a:latin typeface="Tahoma"/>
                <a:cs typeface="Tahoma"/>
              </a:rPr>
              <a:t> </a:t>
            </a:r>
            <a:r>
              <a:rPr lang="es-ES" sz="1200" b="1" spc="-4" dirty="0">
                <a:latin typeface="Tahoma"/>
                <a:cs typeface="Tahoma"/>
              </a:rPr>
              <a:t>procesos</a:t>
            </a:r>
            <a:r>
              <a:rPr lang="es-ES" sz="1200" b="1" spc="4" dirty="0">
                <a:latin typeface="Tahoma"/>
                <a:cs typeface="Tahoma"/>
              </a:rPr>
              <a:t> </a:t>
            </a:r>
            <a:r>
              <a:rPr lang="es-ES" sz="1200" b="1" spc="-4" dirty="0">
                <a:latin typeface="Tahoma"/>
                <a:cs typeface="Tahoma"/>
              </a:rPr>
              <a:t>que se repiten una cantidad de veces, </a:t>
            </a:r>
            <a:r>
              <a:rPr lang="es-ES" sz="1200" spc="-4" dirty="0">
                <a:latin typeface="Tahoma"/>
                <a:cs typeface="Tahoma"/>
              </a:rPr>
              <a:t>por ejemplo:</a:t>
            </a:r>
          </a:p>
          <a:p>
            <a:pPr marL="9525" marR="3810" algn="just">
              <a:spcBef>
                <a:spcPts val="75"/>
              </a:spcBef>
            </a:pPr>
            <a:endParaRPr lang="es-ES" sz="1200" spc="-4" dirty="0">
              <a:latin typeface="Tahoma"/>
              <a:cs typeface="Tahoma"/>
            </a:endParaRPr>
          </a:p>
          <a:p>
            <a:pPr marL="9525" marR="3810" algn="just">
              <a:spcBef>
                <a:spcPts val="75"/>
              </a:spcBef>
            </a:pPr>
            <a:r>
              <a:rPr lang="es-ES" sz="1200" spc="-4" dirty="0">
                <a:latin typeface="Tahoma"/>
                <a:cs typeface="Tahoma"/>
              </a:rPr>
              <a:t>Ejemplo 1: En un entrenamiento con el equipo de baloncesto, el profesor – entrenador nos invita a realizar 5 vueltas a la cancha como calentamiento. En este ejemplo, el proceso que se repite es la vuelta y se debe realizar una cantidad de veces determinada (5). En términos de programación, se le denomina la estructura iterativa contralada por cantidad – FOR.</a:t>
            </a:r>
          </a:p>
          <a:p>
            <a:pPr marL="9525" marR="3810" algn="just">
              <a:spcBef>
                <a:spcPts val="75"/>
              </a:spcBef>
            </a:pPr>
            <a:endParaRPr lang="es-ES" sz="1200" spc="-4" dirty="0">
              <a:latin typeface="Tahoma"/>
              <a:cs typeface="Tahoma"/>
            </a:endParaRPr>
          </a:p>
          <a:p>
            <a:pPr marL="9525" marR="3810" algn="just">
              <a:spcBef>
                <a:spcPts val="75"/>
              </a:spcBef>
            </a:pPr>
            <a:r>
              <a:rPr lang="es-ES" sz="1200" spc="-4" dirty="0">
                <a:latin typeface="Tahoma"/>
                <a:cs typeface="Tahoma"/>
              </a:rPr>
              <a:t>Ejemplo 2:  En una clase de educación  física, el profesor es llamado desde la coordinación y nos invita a realizar vueltas a la cancha mientras regresa . En este ejemplo, el proceso que se repite es la vuelta y no se conoce la cantidad a realizar, depende de la condición del regreso del docente, es decir mientras el docente no regrese, debo dar vuelta. En términos de programación, se le denomina la estructura iterativa controlada por condición – WHILE.</a:t>
            </a:r>
          </a:p>
        </p:txBody>
      </p:sp>
      <p:pic>
        <p:nvPicPr>
          <p:cNvPr id="2" name="Google Shape;1487;p40">
            <a:extLst>
              <a:ext uri="{FF2B5EF4-FFF2-40B4-BE49-F238E27FC236}">
                <a16:creationId xmlns:a16="http://schemas.microsoft.com/office/drawing/2014/main" id="{996C0C51-7DD2-4CD6-2B93-BF0541306F9E}"/>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33621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42749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 - FOR</a:t>
            </a:r>
          </a:p>
        </p:txBody>
      </p:sp>
      <p:pic>
        <p:nvPicPr>
          <p:cNvPr id="14" name="Imagen 13">
            <a:extLst>
              <a:ext uri="{FF2B5EF4-FFF2-40B4-BE49-F238E27FC236}">
                <a16:creationId xmlns:a16="http://schemas.microsoft.com/office/drawing/2014/main" id="{44E6BEF0-9CC4-7940-13D7-A754463C8F23}"/>
              </a:ext>
            </a:extLst>
          </p:cNvPr>
          <p:cNvPicPr>
            <a:picLocks noChangeAspect="1"/>
          </p:cNvPicPr>
          <p:nvPr/>
        </p:nvPicPr>
        <p:blipFill>
          <a:blip r:embed="rId2"/>
          <a:stretch>
            <a:fillRect/>
          </a:stretch>
        </p:blipFill>
        <p:spPr>
          <a:xfrm>
            <a:off x="145297" y="2231683"/>
            <a:ext cx="3681744" cy="1379597"/>
          </a:xfrm>
          <a:prstGeom prst="rect">
            <a:avLst/>
          </a:prstGeom>
        </p:spPr>
      </p:pic>
      <p:pic>
        <p:nvPicPr>
          <p:cNvPr id="15" name="Imagen 14">
            <a:extLst>
              <a:ext uri="{FF2B5EF4-FFF2-40B4-BE49-F238E27FC236}">
                <a16:creationId xmlns:a16="http://schemas.microsoft.com/office/drawing/2014/main" id="{3BF87815-6CF4-BE09-78CC-A7FF5E9B94AB}"/>
              </a:ext>
            </a:extLst>
          </p:cNvPr>
          <p:cNvPicPr>
            <a:picLocks noChangeAspect="1"/>
          </p:cNvPicPr>
          <p:nvPr/>
        </p:nvPicPr>
        <p:blipFill>
          <a:blip r:embed="rId3"/>
          <a:stretch>
            <a:fillRect/>
          </a:stretch>
        </p:blipFill>
        <p:spPr>
          <a:xfrm>
            <a:off x="3850789" y="1724270"/>
            <a:ext cx="5026013" cy="2478932"/>
          </a:xfrm>
          <a:prstGeom prst="rect">
            <a:avLst/>
          </a:prstGeom>
        </p:spPr>
      </p:pic>
      <p:pic>
        <p:nvPicPr>
          <p:cNvPr id="4" name="Google Shape;1487;p40">
            <a:extLst>
              <a:ext uri="{FF2B5EF4-FFF2-40B4-BE49-F238E27FC236}">
                <a16:creationId xmlns:a16="http://schemas.microsoft.com/office/drawing/2014/main" id="{73488753-4AC6-C98A-B223-0431AD928A78}"/>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277282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11" name="Imagen 10">
            <a:extLst>
              <a:ext uri="{FF2B5EF4-FFF2-40B4-BE49-F238E27FC236}">
                <a16:creationId xmlns:a16="http://schemas.microsoft.com/office/drawing/2014/main" id="{5BBA4393-8C4F-0C10-14EC-6C2FBAF6DCFD}"/>
              </a:ext>
            </a:extLst>
          </p:cNvPr>
          <p:cNvPicPr>
            <a:picLocks noChangeAspect="1"/>
          </p:cNvPicPr>
          <p:nvPr/>
        </p:nvPicPr>
        <p:blipFill>
          <a:blip r:embed="rId2"/>
          <a:stretch>
            <a:fillRect/>
          </a:stretch>
        </p:blipFill>
        <p:spPr>
          <a:xfrm>
            <a:off x="1045344" y="1734928"/>
            <a:ext cx="6864781" cy="1673645"/>
          </a:xfrm>
          <a:prstGeom prst="rect">
            <a:avLst/>
          </a:prstGeom>
        </p:spPr>
      </p:pic>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80472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Aritméticos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13" name="Imagen 12">
            <a:extLst>
              <a:ext uri="{FF2B5EF4-FFF2-40B4-BE49-F238E27FC236}">
                <a16:creationId xmlns:a16="http://schemas.microsoft.com/office/drawing/2014/main" id="{30256CF9-4CCF-DAFB-7337-0A715B31099A}"/>
              </a:ext>
            </a:extLst>
          </p:cNvPr>
          <p:cNvPicPr>
            <a:picLocks noChangeAspect="1"/>
          </p:cNvPicPr>
          <p:nvPr/>
        </p:nvPicPr>
        <p:blipFill>
          <a:blip r:embed="rId2"/>
          <a:stretch>
            <a:fillRect/>
          </a:stretch>
        </p:blipFill>
        <p:spPr>
          <a:xfrm>
            <a:off x="2924682" y="1404601"/>
            <a:ext cx="4526176" cy="2462195"/>
          </a:xfrm>
          <a:prstGeom prst="rect">
            <a:avLst/>
          </a:prstGeom>
        </p:spPr>
      </p:pic>
      <p:sp>
        <p:nvSpPr>
          <p:cNvPr id="14" name="Rectángulo: esquinas redondeadas 13">
            <a:extLst>
              <a:ext uri="{FF2B5EF4-FFF2-40B4-BE49-F238E27FC236}">
                <a16:creationId xmlns:a16="http://schemas.microsoft.com/office/drawing/2014/main" id="{F9C7914A-CE10-D836-8C74-6A1CD0F7D839}"/>
              </a:ext>
            </a:extLst>
          </p:cNvPr>
          <p:cNvSpPr/>
          <p:nvPr/>
        </p:nvSpPr>
        <p:spPr>
          <a:xfrm>
            <a:off x="3192393" y="1792748"/>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a:t>
            </a:r>
            <a:endParaRPr lang="es-CO" sz="1050" dirty="0">
              <a:solidFill>
                <a:srgbClr val="C00000"/>
              </a:solidFill>
            </a:endParaRPr>
          </a:p>
        </p:txBody>
      </p:sp>
      <p:sp>
        <p:nvSpPr>
          <p:cNvPr id="15" name="Rectángulo: esquinas redondeadas 14">
            <a:extLst>
              <a:ext uri="{FF2B5EF4-FFF2-40B4-BE49-F238E27FC236}">
                <a16:creationId xmlns:a16="http://schemas.microsoft.com/office/drawing/2014/main" id="{8F721752-5E15-08CE-270A-0FFB33349504}"/>
              </a:ext>
            </a:extLst>
          </p:cNvPr>
          <p:cNvSpPr/>
          <p:nvPr/>
        </p:nvSpPr>
        <p:spPr>
          <a:xfrm>
            <a:off x="3192393" y="2143706"/>
            <a:ext cx="685800" cy="3377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16" name="Rectángulo: esquinas redondeadas 15">
            <a:extLst>
              <a:ext uri="{FF2B5EF4-FFF2-40B4-BE49-F238E27FC236}">
                <a16:creationId xmlns:a16="http://schemas.microsoft.com/office/drawing/2014/main" id="{9F5954A9-7DED-8FB9-DED1-6339F9D935F8}"/>
              </a:ext>
            </a:extLst>
          </p:cNvPr>
          <p:cNvSpPr/>
          <p:nvPr/>
        </p:nvSpPr>
        <p:spPr>
          <a:xfrm>
            <a:off x="3192393" y="2497906"/>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17" name="Rectángulo: esquinas redondeadas 16">
            <a:extLst>
              <a:ext uri="{FF2B5EF4-FFF2-40B4-BE49-F238E27FC236}">
                <a16:creationId xmlns:a16="http://schemas.microsoft.com/office/drawing/2014/main" id="{0CF7C097-FCF8-12CE-5A1A-1809391768D8}"/>
              </a:ext>
            </a:extLst>
          </p:cNvPr>
          <p:cNvSpPr/>
          <p:nvPr/>
        </p:nvSpPr>
        <p:spPr>
          <a:xfrm>
            <a:off x="3197816" y="2838723"/>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C00000"/>
                </a:solidFill>
              </a:rPr>
              <a:t>//</a:t>
            </a:r>
            <a:endParaRPr lang="es-CO" sz="1050" dirty="0">
              <a:solidFill>
                <a:srgbClr val="C00000"/>
              </a:solidFill>
            </a:endParaRPr>
          </a:p>
        </p:txBody>
      </p:sp>
      <p:sp>
        <p:nvSpPr>
          <p:cNvPr id="18" name="Rectángulo: esquinas redondeadas 17">
            <a:extLst>
              <a:ext uri="{FF2B5EF4-FFF2-40B4-BE49-F238E27FC236}">
                <a16:creationId xmlns:a16="http://schemas.microsoft.com/office/drawing/2014/main" id="{BAE6CB0B-567E-999C-D310-69AC6CE78D21}"/>
              </a:ext>
            </a:extLst>
          </p:cNvPr>
          <p:cNvSpPr/>
          <p:nvPr/>
        </p:nvSpPr>
        <p:spPr>
          <a:xfrm>
            <a:off x="3187425" y="3176497"/>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19" name="Rectángulo: esquinas redondeadas 18">
            <a:extLst>
              <a:ext uri="{FF2B5EF4-FFF2-40B4-BE49-F238E27FC236}">
                <a16:creationId xmlns:a16="http://schemas.microsoft.com/office/drawing/2014/main" id="{6613FC96-71F1-EE95-34C7-2BE70BA6D851}"/>
              </a:ext>
            </a:extLst>
          </p:cNvPr>
          <p:cNvSpPr/>
          <p:nvPr/>
        </p:nvSpPr>
        <p:spPr>
          <a:xfrm>
            <a:off x="3197816" y="3506185"/>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20" name="Elipse 19">
            <a:extLst>
              <a:ext uri="{FF2B5EF4-FFF2-40B4-BE49-F238E27FC236}">
                <a16:creationId xmlns:a16="http://schemas.microsoft.com/office/drawing/2014/main" id="{D25A82E7-4D81-83F8-5754-FC44D0397A05}"/>
              </a:ext>
            </a:extLst>
          </p:cNvPr>
          <p:cNvSpPr/>
          <p:nvPr/>
        </p:nvSpPr>
        <p:spPr>
          <a:xfrm>
            <a:off x="1968757" y="1112499"/>
            <a:ext cx="955925" cy="5203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ln w="0"/>
                <a:solidFill>
                  <a:schemeClr val="accent1"/>
                </a:solidFill>
                <a:effectLst>
                  <a:outerShdw blurRad="38100" dist="25400" dir="5400000" algn="ctr" rotWithShape="0">
                    <a:srgbClr val="6E747A">
                      <a:alpha val="43000"/>
                    </a:srgbClr>
                  </a:outerShdw>
                </a:effectLst>
              </a:rPr>
              <a:t>Python</a:t>
            </a:r>
            <a:endParaRPr lang="es-CO" sz="1050" dirty="0">
              <a:ln w="0"/>
              <a:solidFill>
                <a:schemeClr val="accent1"/>
              </a:solidFill>
              <a:effectLst>
                <a:outerShdw blurRad="38100" dist="25400" dir="5400000" algn="ctr" rotWithShape="0">
                  <a:srgbClr val="6E747A">
                    <a:alpha val="43000"/>
                  </a:srgbClr>
                </a:outerShdw>
              </a:effectLst>
            </a:endParaRPr>
          </a:p>
        </p:txBody>
      </p:sp>
      <p:sp>
        <p:nvSpPr>
          <p:cNvPr id="21" name="Flecha: a la derecha 20">
            <a:extLst>
              <a:ext uri="{FF2B5EF4-FFF2-40B4-BE49-F238E27FC236}">
                <a16:creationId xmlns:a16="http://schemas.microsoft.com/office/drawing/2014/main" id="{ED3D032A-FE34-61D1-051D-CAE924E7227D}"/>
              </a:ext>
            </a:extLst>
          </p:cNvPr>
          <p:cNvSpPr/>
          <p:nvPr/>
        </p:nvSpPr>
        <p:spPr>
          <a:xfrm>
            <a:off x="1764617" y="2635699"/>
            <a:ext cx="875654" cy="424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2" name="CuadroTexto 21">
            <a:extLst>
              <a:ext uri="{FF2B5EF4-FFF2-40B4-BE49-F238E27FC236}">
                <a16:creationId xmlns:a16="http://schemas.microsoft.com/office/drawing/2014/main" id="{B0939E1B-4C43-0B9A-E418-2D5BC525A197}"/>
              </a:ext>
            </a:extLst>
          </p:cNvPr>
          <p:cNvSpPr txBox="1"/>
          <p:nvPr/>
        </p:nvSpPr>
        <p:spPr>
          <a:xfrm>
            <a:off x="1480206" y="3187410"/>
            <a:ext cx="1517072" cy="230832"/>
          </a:xfrm>
          <a:prstGeom prst="rect">
            <a:avLst/>
          </a:prstGeom>
          <a:noFill/>
        </p:spPr>
        <p:txBody>
          <a:bodyPr wrap="square" rtlCol="0">
            <a:spAutoFit/>
          </a:bodyPr>
          <a:lstStyle/>
          <a:p>
            <a:pPr algn="just"/>
            <a:r>
              <a:rPr lang="es-CO" sz="900" b="1" dirty="0">
                <a:solidFill>
                  <a:schemeClr val="accent1">
                    <a:lumMod val="50000"/>
                  </a:schemeClr>
                </a:solidFill>
                <a:latin typeface="Ubuntu" panose="020B0504030602030204" pitchFamily="34" charset="0"/>
              </a:rPr>
              <a:t>De izquierda a derecha</a:t>
            </a:r>
          </a:p>
        </p:txBody>
      </p:sp>
      <p:sp>
        <p:nvSpPr>
          <p:cNvPr id="23" name="Rectángulo: esquinas redondeadas 22">
            <a:extLst>
              <a:ext uri="{FF2B5EF4-FFF2-40B4-BE49-F238E27FC236}">
                <a16:creationId xmlns:a16="http://schemas.microsoft.com/office/drawing/2014/main" id="{52EEE989-E8D3-F4DA-EEFB-D1D880E118DD}"/>
              </a:ext>
            </a:extLst>
          </p:cNvPr>
          <p:cNvSpPr/>
          <p:nvPr/>
        </p:nvSpPr>
        <p:spPr>
          <a:xfrm>
            <a:off x="2735081" y="4158898"/>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24" name="CuadroTexto 23">
            <a:extLst>
              <a:ext uri="{FF2B5EF4-FFF2-40B4-BE49-F238E27FC236}">
                <a16:creationId xmlns:a16="http://schemas.microsoft.com/office/drawing/2014/main" id="{EFB4697C-B422-D8BF-9CDA-89D912953B6F}"/>
              </a:ext>
            </a:extLst>
          </p:cNvPr>
          <p:cNvSpPr txBox="1"/>
          <p:nvPr/>
        </p:nvSpPr>
        <p:spPr>
          <a:xfrm>
            <a:off x="3404035" y="4253375"/>
            <a:ext cx="1517072" cy="230832"/>
          </a:xfrm>
          <a:prstGeom prst="rect">
            <a:avLst/>
          </a:prstGeom>
          <a:noFill/>
        </p:spPr>
        <p:txBody>
          <a:bodyPr wrap="square" rtlCol="0">
            <a:spAutoFit/>
          </a:bodyPr>
          <a:lstStyle/>
          <a:p>
            <a:pPr algn="just"/>
            <a:r>
              <a:rPr lang="es-CO" sz="900" b="1" dirty="0">
                <a:solidFill>
                  <a:schemeClr val="accent1">
                    <a:lumMod val="50000"/>
                  </a:schemeClr>
                </a:solidFill>
                <a:latin typeface="Ubuntu" panose="020B0504030602030204" pitchFamily="34" charset="0"/>
              </a:rPr>
              <a:t>Módulo (Residuo)</a:t>
            </a:r>
          </a:p>
        </p:txBody>
      </p:sp>
      <p:pic>
        <p:nvPicPr>
          <p:cNvPr id="2" name="Google Shape;1487;p40">
            <a:extLst>
              <a:ext uri="{FF2B5EF4-FFF2-40B4-BE49-F238E27FC236}">
                <a16:creationId xmlns:a16="http://schemas.microsoft.com/office/drawing/2014/main" id="{E4BC739E-89B5-0709-EAF0-E5D66DF6B12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198966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2" name="CuadroTexto 11">
            <a:extLst>
              <a:ext uri="{FF2B5EF4-FFF2-40B4-BE49-F238E27FC236}">
                <a16:creationId xmlns:a16="http://schemas.microsoft.com/office/drawing/2014/main" id="{D62A138F-F332-0564-7E62-749AB87069F8}"/>
              </a:ext>
            </a:extLst>
          </p:cNvPr>
          <p:cNvSpPr txBox="1"/>
          <p:nvPr/>
        </p:nvSpPr>
        <p:spPr>
          <a:xfrm>
            <a:off x="1000775" y="1215774"/>
            <a:ext cx="7959437" cy="3231654"/>
          </a:xfrm>
          <a:prstGeom prst="rect">
            <a:avLst/>
          </a:prstGeom>
          <a:noFill/>
        </p:spPr>
        <p:txBody>
          <a:bodyPr wrap="square" rtlCol="0">
            <a:spAutoFit/>
          </a:bodyPr>
          <a:lstStyle/>
          <a:p>
            <a:pPr algn="just"/>
            <a:r>
              <a:rPr lang="es-ES" sz="1050" b="1" dirty="0">
                <a:solidFill>
                  <a:schemeClr val="accent1">
                    <a:lumMod val="50000"/>
                  </a:schemeClr>
                </a:solidFill>
                <a:latin typeface="Ubuntu" panose="020B0504030602030204" pitchFamily="34" charset="0"/>
              </a:rPr>
              <a:t>Se tiene  la siguiente información sobre los N (N es suministrado) usuarios del servicio de AGUA:</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Código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Estado: Puede ser V=Vigente o S=Suspendido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Estrato:  Puede ser 1,2,3,4 5 o 6</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Consumo del mes (en cm3)</a:t>
            </a:r>
          </a:p>
          <a:p>
            <a:pPr algn="just"/>
            <a:r>
              <a:rPr lang="es-ES" sz="1050" b="1" dirty="0">
                <a:solidFill>
                  <a:schemeClr val="accent1">
                    <a:lumMod val="50000"/>
                  </a:schemeClr>
                </a:solidFill>
                <a:latin typeface="Ubuntu" panose="020B0504030602030204" pitchFamily="34" charset="0"/>
              </a:rPr>
              <a:t>Se pide calcular el valor a pagar por concepto de servicio de AGUA de cada usuario, teniendo en cuenta que este valor es la suma del valor de tarifa más el valor del consumo. También nos indican que el valor de la tarifa básica depende del estrato así :</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(ESTRATO  -   TARIFA BÁSICA): ( 1 - $10.000, 2 - $20.000, 3 - $30.000, 4 - $45.000, 5 - $60.000, 6 -$70.000)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Además el valor del consumo es el consumo del mes por el valor de 1 cm3 que de $200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Se debe imprimir el nombre del usuario, el valor de la tarifa básica, el valor del consumo  y el valor a pagar por concepto del servicio de AGUA</a:t>
            </a:r>
          </a:p>
          <a:p>
            <a:pPr algn="just"/>
            <a:endParaRPr lang="es-CO" sz="1200" b="1" dirty="0">
              <a:solidFill>
                <a:schemeClr val="accent1">
                  <a:lumMod val="50000"/>
                </a:schemeClr>
              </a:solidFill>
              <a:latin typeface="Ubuntu" panose="020B0504030602030204" pitchFamily="34" charset="0"/>
            </a:endParaRP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1">
                    <a:lumMod val="50000"/>
                  </a:schemeClr>
                </a:solidFill>
                <a:latin typeface="Ubuntu" panose="020B0504030602030204" pitchFamily="34" charset="0"/>
              </a:rPr>
              <a:t>NOTA:  Se liquida servicio de AGUA a los usuarios con estado V (Vigente)</a:t>
            </a:r>
          </a:p>
        </p:txBody>
      </p:sp>
      <p:pic>
        <p:nvPicPr>
          <p:cNvPr id="13" name="Imagen 12" descr="Imagen que contiene tabla&#10;&#10;Descripción generada automáticamente">
            <a:extLst>
              <a:ext uri="{FF2B5EF4-FFF2-40B4-BE49-F238E27FC236}">
                <a16:creationId xmlns:a16="http://schemas.microsoft.com/office/drawing/2014/main" id="{A107E721-1F3C-4108-326D-00C78A8D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9" y="2386681"/>
            <a:ext cx="656312" cy="736676"/>
          </a:xfrm>
          <a:prstGeom prst="rect">
            <a:avLst/>
          </a:prstGeom>
        </p:spPr>
      </p:pic>
      <p:pic>
        <p:nvPicPr>
          <p:cNvPr id="6" name="Google Shape;1487;p40">
            <a:extLst>
              <a:ext uri="{FF2B5EF4-FFF2-40B4-BE49-F238E27FC236}">
                <a16:creationId xmlns:a16="http://schemas.microsoft.com/office/drawing/2014/main" id="{083525F5-F4B7-FDEA-7BF1-C388AAAB7D0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068143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Diseño</a:t>
            </a:r>
            <a:endParaRPr lang="es-CO" sz="1050" dirty="0">
              <a:solidFill>
                <a:schemeClr val="tx2">
                  <a:lumMod val="50000"/>
                </a:schemeClr>
              </a:solidFill>
              <a:highlight>
                <a:srgbClr val="FFFF00"/>
              </a:highlight>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Construcción</a:t>
            </a:r>
            <a:endParaRPr lang="es-CO" sz="1050" dirty="0">
              <a:solidFill>
                <a:schemeClr val="tx2">
                  <a:lumMod val="50000"/>
                </a:schemeClr>
              </a:solidFill>
              <a:highlight>
                <a:srgbClr val="FFFF00"/>
              </a:highlight>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Google Shape;1487;p40">
            <a:extLst>
              <a:ext uri="{FF2B5EF4-FFF2-40B4-BE49-F238E27FC236}">
                <a16:creationId xmlns:a16="http://schemas.microsoft.com/office/drawing/2014/main" id="{9A9DC65C-1027-63B4-4FC8-1D00E5DCBEC3}"/>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074629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039D58-AE0D-84C6-1CB2-BA7D71100856}"/>
              </a:ext>
            </a:extLst>
          </p:cNvPr>
          <p:cNvSpPr/>
          <p:nvPr/>
        </p:nvSpPr>
        <p:spPr>
          <a:xfrm>
            <a:off x="988025" y="20020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F30CE4BD-F823-1901-F911-5059703A25FE}"/>
              </a:ext>
            </a:extLst>
          </p:cNvPr>
          <p:cNvSpPr/>
          <p:nvPr/>
        </p:nvSpPr>
        <p:spPr>
          <a:xfrm>
            <a:off x="3438020" y="192395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72EC57D7-0C4D-0106-EDE4-D7608C60DA90}"/>
              </a:ext>
            </a:extLst>
          </p:cNvPr>
          <p:cNvSpPr/>
          <p:nvPr/>
        </p:nvSpPr>
        <p:spPr>
          <a:xfrm>
            <a:off x="5971411" y="19334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DBAA2AC-0EE3-F452-3736-21FF1505A876}"/>
              </a:ext>
            </a:extLst>
          </p:cNvPr>
          <p:cNvSpPr/>
          <p:nvPr/>
        </p:nvSpPr>
        <p:spPr>
          <a:xfrm>
            <a:off x="2180720" y="114904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15" name="Flecha: a la derecha 14">
            <a:extLst>
              <a:ext uri="{FF2B5EF4-FFF2-40B4-BE49-F238E27FC236}">
                <a16:creationId xmlns:a16="http://schemas.microsoft.com/office/drawing/2014/main" id="{20C92443-96FC-339B-A6A8-CE2077B032D4}"/>
              </a:ext>
            </a:extLst>
          </p:cNvPr>
          <p:cNvSpPr/>
          <p:nvPr/>
        </p:nvSpPr>
        <p:spPr>
          <a:xfrm>
            <a:off x="276625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9C171C0B-65EA-F74E-871F-472FE1CC40E7}"/>
              </a:ext>
            </a:extLst>
          </p:cNvPr>
          <p:cNvSpPr/>
          <p:nvPr/>
        </p:nvSpPr>
        <p:spPr>
          <a:xfrm>
            <a:off x="526946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0D5439F9-0824-AD11-BA12-9CD805CE8727}"/>
              </a:ext>
            </a:extLst>
          </p:cNvPr>
          <p:cNvSpPr/>
          <p:nvPr/>
        </p:nvSpPr>
        <p:spPr>
          <a:xfrm>
            <a:off x="598522" y="3196242"/>
            <a:ext cx="1878496" cy="3239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N</a:t>
            </a:r>
          </a:p>
        </p:txBody>
      </p:sp>
      <p:sp>
        <p:nvSpPr>
          <p:cNvPr id="18" name="Rectángulo: esquinas redondeadas 17">
            <a:extLst>
              <a:ext uri="{FF2B5EF4-FFF2-40B4-BE49-F238E27FC236}">
                <a16:creationId xmlns:a16="http://schemas.microsoft.com/office/drawing/2014/main" id="{188400CF-88B9-E8EE-FB7B-1549D6F72336}"/>
              </a:ext>
            </a:extLst>
          </p:cNvPr>
          <p:cNvSpPr/>
          <p:nvPr/>
        </p:nvSpPr>
        <p:spPr>
          <a:xfrm>
            <a:off x="2841940" y="2987794"/>
            <a:ext cx="325289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Ciclo: Proceso de liquidación del usuario – FOR: Se debe hacer N veces  </a:t>
            </a:r>
          </a:p>
        </p:txBody>
      </p:sp>
      <p:sp>
        <p:nvSpPr>
          <p:cNvPr id="19" name="Rectángulo: esquinas redondeadas 18">
            <a:extLst>
              <a:ext uri="{FF2B5EF4-FFF2-40B4-BE49-F238E27FC236}">
                <a16:creationId xmlns:a16="http://schemas.microsoft.com/office/drawing/2014/main" id="{A93AF1FB-F43D-695C-EAF5-B03E812192BE}"/>
              </a:ext>
            </a:extLst>
          </p:cNvPr>
          <p:cNvSpPr/>
          <p:nvPr/>
        </p:nvSpPr>
        <p:spPr>
          <a:xfrm>
            <a:off x="6431054" y="3162438"/>
            <a:ext cx="2230637" cy="6851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nombre, </a:t>
            </a:r>
            <a:r>
              <a:rPr lang="es-CO" sz="1050" dirty="0" err="1">
                <a:solidFill>
                  <a:srgbClr val="C00000"/>
                </a:solidFill>
              </a:rPr>
              <a:t>tarifaBasica</a:t>
            </a:r>
            <a:r>
              <a:rPr lang="es-CO" sz="1050" dirty="0">
                <a:solidFill>
                  <a:srgbClr val="C00000"/>
                </a:solidFill>
              </a:rPr>
              <a:t>, </a:t>
            </a:r>
            <a:r>
              <a:rPr lang="es-CO" sz="1050" dirty="0" err="1">
                <a:solidFill>
                  <a:srgbClr val="C00000"/>
                </a:solidFill>
              </a:rPr>
              <a:t>valorConsumo</a:t>
            </a:r>
            <a:r>
              <a:rPr lang="es-CO" sz="1050" dirty="0">
                <a:solidFill>
                  <a:srgbClr val="C00000"/>
                </a:solidFill>
              </a:rPr>
              <a:t>, </a:t>
            </a:r>
            <a:r>
              <a:rPr lang="es-CO" sz="1050" dirty="0" err="1">
                <a:solidFill>
                  <a:srgbClr val="C00000"/>
                </a:solidFill>
              </a:rPr>
              <a:t>valorPagar</a:t>
            </a:r>
            <a:endParaRPr lang="es-CO" sz="1050" dirty="0">
              <a:solidFill>
                <a:srgbClr val="C00000"/>
              </a:solidFill>
            </a:endParaRPr>
          </a:p>
        </p:txBody>
      </p:sp>
      <p:cxnSp>
        <p:nvCxnSpPr>
          <p:cNvPr id="20" name="Conector recto de flecha 19">
            <a:extLst>
              <a:ext uri="{FF2B5EF4-FFF2-40B4-BE49-F238E27FC236}">
                <a16:creationId xmlns:a16="http://schemas.microsoft.com/office/drawing/2014/main" id="{FA3E97FC-DE1A-D541-41CF-255734FBB82D}"/>
              </a:ext>
            </a:extLst>
          </p:cNvPr>
          <p:cNvCxnSpPr>
            <a:cxnSpLocks/>
          </p:cNvCxnSpPr>
          <p:nvPr/>
        </p:nvCxnSpPr>
        <p:spPr>
          <a:xfrm flipH="1">
            <a:off x="1677338" y="2599731"/>
            <a:ext cx="49862" cy="570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5328A1A-4267-3C3E-E586-3FB4C2AE605D}"/>
              </a:ext>
            </a:extLst>
          </p:cNvPr>
          <p:cNvCxnSpPr>
            <a:cxnSpLocks/>
          </p:cNvCxnSpPr>
          <p:nvPr/>
        </p:nvCxnSpPr>
        <p:spPr>
          <a:xfrm flipH="1">
            <a:off x="4337512" y="2571750"/>
            <a:ext cx="7454" cy="3736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C851B97-C9E3-B135-31B4-C0048BBA2679}"/>
              </a:ext>
            </a:extLst>
          </p:cNvPr>
          <p:cNvCxnSpPr>
            <a:cxnSpLocks/>
          </p:cNvCxnSpPr>
          <p:nvPr/>
        </p:nvCxnSpPr>
        <p:spPr>
          <a:xfrm>
            <a:off x="6914541" y="2758576"/>
            <a:ext cx="0" cy="4120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53FA2962-0A36-B3CF-3111-23A5276D193F}"/>
              </a:ext>
            </a:extLst>
          </p:cNvPr>
          <p:cNvSpPr/>
          <p:nvPr/>
        </p:nvSpPr>
        <p:spPr>
          <a:xfrm>
            <a:off x="775961" y="286496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8ED530F4-FDAA-B8B1-F97E-EEF51AADF216}"/>
              </a:ext>
            </a:extLst>
          </p:cNvPr>
          <p:cNvSpPr/>
          <p:nvPr/>
        </p:nvSpPr>
        <p:spPr>
          <a:xfrm>
            <a:off x="3166062" y="267663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93F1BFC5-A2F0-18B3-4712-5F9EF7A31774}"/>
              </a:ext>
            </a:extLst>
          </p:cNvPr>
          <p:cNvSpPr/>
          <p:nvPr/>
        </p:nvSpPr>
        <p:spPr>
          <a:xfrm>
            <a:off x="608705" y="4127335"/>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1CC1D7-A175-7C40-EDEC-4B6318B686D2}"/>
              </a:ext>
            </a:extLst>
          </p:cNvPr>
          <p:cNvSpPr txBox="1"/>
          <p:nvPr/>
        </p:nvSpPr>
        <p:spPr>
          <a:xfrm>
            <a:off x="2787008" y="1669522"/>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C5220BEB-21B6-0B95-8A62-8E4FCE96ADFD}"/>
              </a:ext>
            </a:extLst>
          </p:cNvPr>
          <p:cNvSpPr/>
          <p:nvPr/>
        </p:nvSpPr>
        <p:spPr>
          <a:xfrm>
            <a:off x="353998" y="3658183"/>
            <a:ext cx="2318723" cy="4861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codigo, nombre, estado, estrato, consumo</a:t>
            </a:r>
          </a:p>
        </p:txBody>
      </p:sp>
      <p:sp>
        <p:nvSpPr>
          <p:cNvPr id="28" name="Rectángulo: esquinas redondeadas 27">
            <a:extLst>
              <a:ext uri="{FF2B5EF4-FFF2-40B4-BE49-F238E27FC236}">
                <a16:creationId xmlns:a16="http://schemas.microsoft.com/office/drawing/2014/main" id="{88E9A102-0EFF-084E-245F-6912B94A6444}"/>
              </a:ext>
            </a:extLst>
          </p:cNvPr>
          <p:cNvSpPr/>
          <p:nvPr/>
        </p:nvSpPr>
        <p:spPr>
          <a:xfrm>
            <a:off x="2808509" y="3498603"/>
            <a:ext cx="3252890" cy="3489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FF0000"/>
                </a:solidFill>
              </a:rPr>
              <a:t> </a:t>
            </a:r>
            <a:r>
              <a:rPr lang="es-ES" sz="1050" dirty="0">
                <a:solidFill>
                  <a:srgbClr val="C00000"/>
                </a:solidFill>
              </a:rPr>
              <a:t>Condicional anidado: estrato para calcular la tarifa básica </a:t>
            </a:r>
            <a:endParaRPr lang="es-CO" sz="1050" dirty="0">
              <a:solidFill>
                <a:srgbClr val="C00000"/>
              </a:solidFill>
            </a:endParaRPr>
          </a:p>
        </p:txBody>
      </p:sp>
      <p:sp>
        <p:nvSpPr>
          <p:cNvPr id="29" name="Rectángulo: esquinas redondeadas 28">
            <a:extLst>
              <a:ext uri="{FF2B5EF4-FFF2-40B4-BE49-F238E27FC236}">
                <a16:creationId xmlns:a16="http://schemas.microsoft.com/office/drawing/2014/main" id="{BBDC8CCD-9391-594F-7D99-67637CC07128}"/>
              </a:ext>
            </a:extLst>
          </p:cNvPr>
          <p:cNvSpPr/>
          <p:nvPr/>
        </p:nvSpPr>
        <p:spPr>
          <a:xfrm>
            <a:off x="2788631" y="3874413"/>
            <a:ext cx="3252890" cy="3489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Condicional simple – estado para saber si se liquida o no</a:t>
            </a:r>
          </a:p>
        </p:txBody>
      </p:sp>
      <p:sp>
        <p:nvSpPr>
          <p:cNvPr id="30" name="Elipse 29">
            <a:extLst>
              <a:ext uri="{FF2B5EF4-FFF2-40B4-BE49-F238E27FC236}">
                <a16:creationId xmlns:a16="http://schemas.microsoft.com/office/drawing/2014/main" id="{E22D2AA7-8DD7-242C-A70D-94EAAB614B04}"/>
              </a:ext>
            </a:extLst>
          </p:cNvPr>
          <p:cNvSpPr/>
          <p:nvPr/>
        </p:nvSpPr>
        <p:spPr>
          <a:xfrm>
            <a:off x="6029940" y="390269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1" name="Elipse 30">
            <a:extLst>
              <a:ext uri="{FF2B5EF4-FFF2-40B4-BE49-F238E27FC236}">
                <a16:creationId xmlns:a16="http://schemas.microsoft.com/office/drawing/2014/main" id="{A306E476-93FB-52C8-5A08-4AD66AB3EC42}"/>
              </a:ext>
            </a:extLst>
          </p:cNvPr>
          <p:cNvSpPr/>
          <p:nvPr/>
        </p:nvSpPr>
        <p:spPr>
          <a:xfrm>
            <a:off x="6029940" y="3504856"/>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32" name="Elipse 31">
            <a:extLst>
              <a:ext uri="{FF2B5EF4-FFF2-40B4-BE49-F238E27FC236}">
                <a16:creationId xmlns:a16="http://schemas.microsoft.com/office/drawing/2014/main" id="{69D6E92F-C714-888C-E861-4EE3FABAEBFE}"/>
              </a:ext>
            </a:extLst>
          </p:cNvPr>
          <p:cNvSpPr/>
          <p:nvPr/>
        </p:nvSpPr>
        <p:spPr>
          <a:xfrm>
            <a:off x="6061399" y="4336435"/>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33" name="Rectángulo: esquinas redondeadas 32">
            <a:extLst>
              <a:ext uri="{FF2B5EF4-FFF2-40B4-BE49-F238E27FC236}">
                <a16:creationId xmlns:a16="http://schemas.microsoft.com/office/drawing/2014/main" id="{0B7CEC89-77C9-9EA5-C0A1-C6056DB3D99F}"/>
              </a:ext>
            </a:extLst>
          </p:cNvPr>
          <p:cNvSpPr/>
          <p:nvPr/>
        </p:nvSpPr>
        <p:spPr>
          <a:xfrm>
            <a:off x="2777050" y="4250223"/>
            <a:ext cx="3252890" cy="57847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valorConsumo</a:t>
            </a:r>
            <a:r>
              <a:rPr lang="es-CO" sz="1050" dirty="0">
                <a:solidFill>
                  <a:srgbClr val="C00000"/>
                </a:solidFill>
              </a:rPr>
              <a:t>=consumo*200</a:t>
            </a:r>
          </a:p>
          <a:p>
            <a:pPr algn="ctr"/>
            <a:r>
              <a:rPr lang="es-CO" sz="1050" dirty="0" err="1">
                <a:solidFill>
                  <a:srgbClr val="C00000"/>
                </a:solidFill>
              </a:rPr>
              <a:t>valorPagar</a:t>
            </a:r>
            <a:r>
              <a:rPr lang="es-CO" sz="1050" dirty="0">
                <a:solidFill>
                  <a:srgbClr val="C00000"/>
                </a:solidFill>
              </a:rPr>
              <a:t>=</a:t>
            </a:r>
            <a:r>
              <a:rPr lang="es-CO" sz="1050" dirty="0" err="1">
                <a:solidFill>
                  <a:srgbClr val="C00000"/>
                </a:solidFill>
              </a:rPr>
              <a:t>tarifaBasica+valorConsumo</a:t>
            </a:r>
            <a:endParaRPr lang="es-CO" sz="1050" dirty="0">
              <a:solidFill>
                <a:srgbClr val="C00000"/>
              </a:solidFill>
            </a:endParaRPr>
          </a:p>
        </p:txBody>
      </p:sp>
      <p:sp>
        <p:nvSpPr>
          <p:cNvPr id="34" name="Elipse 33">
            <a:extLst>
              <a:ext uri="{FF2B5EF4-FFF2-40B4-BE49-F238E27FC236}">
                <a16:creationId xmlns:a16="http://schemas.microsoft.com/office/drawing/2014/main" id="{58DA38E2-F905-54C4-F79F-5220599B5CB8}"/>
              </a:ext>
            </a:extLst>
          </p:cNvPr>
          <p:cNvSpPr/>
          <p:nvPr/>
        </p:nvSpPr>
        <p:spPr>
          <a:xfrm>
            <a:off x="7199223" y="392656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35" name="Google Shape;1487;p40">
            <a:extLst>
              <a:ext uri="{FF2B5EF4-FFF2-40B4-BE49-F238E27FC236}">
                <a16:creationId xmlns:a16="http://schemas.microsoft.com/office/drawing/2014/main" id="{80BEC92C-8DE9-CFEE-971F-3FA7FCC8DBE2}"/>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3701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028DF3B-EACA-4770-A56E-799E8DCAB1A1}"/>
              </a:ext>
            </a:extLst>
          </p:cNvPr>
          <p:cNvSpPr/>
          <p:nvPr/>
        </p:nvSpPr>
        <p:spPr>
          <a:xfrm>
            <a:off x="490628" y="2470944"/>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Algoritmo</a:t>
            </a:r>
            <a:endParaRPr lang="es-CO" sz="1050" dirty="0">
              <a:solidFill>
                <a:srgbClr val="C00000"/>
              </a:solidFill>
            </a:endParaRPr>
          </a:p>
        </p:txBody>
      </p:sp>
      <p:pic>
        <p:nvPicPr>
          <p:cNvPr id="5" name="Imagen 4">
            <a:extLst>
              <a:ext uri="{FF2B5EF4-FFF2-40B4-BE49-F238E27FC236}">
                <a16:creationId xmlns:a16="http://schemas.microsoft.com/office/drawing/2014/main" id="{6A58906E-BE26-45EE-C6C4-F21BF3382F8E}"/>
              </a:ext>
            </a:extLst>
          </p:cNvPr>
          <p:cNvPicPr>
            <a:picLocks noChangeAspect="1"/>
          </p:cNvPicPr>
          <p:nvPr/>
        </p:nvPicPr>
        <p:blipFill>
          <a:blip r:embed="rId2"/>
          <a:stretch>
            <a:fillRect/>
          </a:stretch>
        </p:blipFill>
        <p:spPr>
          <a:xfrm>
            <a:off x="4481815" y="493953"/>
            <a:ext cx="2723699" cy="4372254"/>
          </a:xfrm>
          <a:prstGeom prst="rect">
            <a:avLst/>
          </a:prstGeom>
        </p:spPr>
      </p:pic>
      <p:pic>
        <p:nvPicPr>
          <p:cNvPr id="4" name="Google Shape;1487;p40">
            <a:extLst>
              <a:ext uri="{FF2B5EF4-FFF2-40B4-BE49-F238E27FC236}">
                <a16:creationId xmlns:a16="http://schemas.microsoft.com/office/drawing/2014/main" id="{032A7C3B-899C-6A30-30A5-428F0069788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11717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a:t>
            </a:r>
          </a:p>
          <a:p>
            <a:pPr algn="just"/>
            <a:r>
              <a:rPr lang="es-CO" sz="1050" b="1" dirty="0">
                <a:solidFill>
                  <a:srgbClr val="0070C0"/>
                </a:solidFill>
                <a:latin typeface="Ubuntu" panose="020B0504030602030204" pitchFamily="34" charset="0"/>
              </a:rPr>
              <a:t>por cantidad</a:t>
            </a:r>
          </a:p>
        </p:txBody>
      </p:sp>
      <p:sp>
        <p:nvSpPr>
          <p:cNvPr id="11" name="Rectángulo: esquinas redondeadas 10">
            <a:extLst>
              <a:ext uri="{FF2B5EF4-FFF2-40B4-BE49-F238E27FC236}">
                <a16:creationId xmlns:a16="http://schemas.microsoft.com/office/drawing/2014/main" id="{7AFB273D-FAA1-946C-741A-D5B3F320B0B9}"/>
              </a:ext>
            </a:extLst>
          </p:cNvPr>
          <p:cNvSpPr/>
          <p:nvPr/>
        </p:nvSpPr>
        <p:spPr>
          <a:xfrm>
            <a:off x="311758" y="282120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Diagrama de flujo</a:t>
            </a:r>
            <a:endParaRPr lang="es-CO" sz="1050" dirty="0">
              <a:solidFill>
                <a:srgbClr val="C00000"/>
              </a:solidFill>
            </a:endParaRPr>
          </a:p>
        </p:txBody>
      </p:sp>
      <p:pic>
        <p:nvPicPr>
          <p:cNvPr id="5" name="Imagen 4">
            <a:extLst>
              <a:ext uri="{FF2B5EF4-FFF2-40B4-BE49-F238E27FC236}">
                <a16:creationId xmlns:a16="http://schemas.microsoft.com/office/drawing/2014/main" id="{391653F9-AD34-C41C-EAC1-FF9CB5D3CFE0}"/>
              </a:ext>
            </a:extLst>
          </p:cNvPr>
          <p:cNvPicPr>
            <a:picLocks noChangeAspect="1"/>
          </p:cNvPicPr>
          <p:nvPr/>
        </p:nvPicPr>
        <p:blipFill>
          <a:blip r:embed="rId2"/>
          <a:stretch>
            <a:fillRect/>
          </a:stretch>
        </p:blipFill>
        <p:spPr>
          <a:xfrm>
            <a:off x="3691500" y="850261"/>
            <a:ext cx="4352873" cy="3948677"/>
          </a:xfrm>
          <a:prstGeom prst="rect">
            <a:avLst/>
          </a:prstGeom>
        </p:spPr>
      </p:pic>
      <p:pic>
        <p:nvPicPr>
          <p:cNvPr id="4" name="Google Shape;1487;p40">
            <a:extLst>
              <a:ext uri="{FF2B5EF4-FFF2-40B4-BE49-F238E27FC236}">
                <a16:creationId xmlns:a16="http://schemas.microsoft.com/office/drawing/2014/main" id="{24B35A81-761F-DB4D-67E4-0A4C58E926F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1371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3550E7F-D16B-D9E0-649A-4DB6A5DC4A0E}"/>
              </a:ext>
            </a:extLst>
          </p:cNvPr>
          <p:cNvSpPr/>
          <p:nvPr/>
        </p:nvSpPr>
        <p:spPr>
          <a:xfrm>
            <a:off x="3122468" y="1465098"/>
            <a:ext cx="3439391"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Programación en Python </a:t>
            </a:r>
            <a:endParaRPr lang="es-CO" sz="1050" dirty="0">
              <a:solidFill>
                <a:srgbClr val="C00000"/>
              </a:solidFill>
            </a:endParaRPr>
          </a:p>
        </p:txBody>
      </p:sp>
      <p:pic>
        <p:nvPicPr>
          <p:cNvPr id="12" name="Imagen 11">
            <a:extLst>
              <a:ext uri="{FF2B5EF4-FFF2-40B4-BE49-F238E27FC236}">
                <a16:creationId xmlns:a16="http://schemas.microsoft.com/office/drawing/2014/main" id="{CF4CC267-EB65-B82A-63DF-8D1F459D0DBD}"/>
              </a:ext>
            </a:extLst>
          </p:cNvPr>
          <p:cNvPicPr>
            <a:picLocks noChangeAspect="1"/>
          </p:cNvPicPr>
          <p:nvPr/>
        </p:nvPicPr>
        <p:blipFill>
          <a:blip r:embed="rId2"/>
          <a:stretch>
            <a:fillRect/>
          </a:stretch>
        </p:blipFill>
        <p:spPr>
          <a:xfrm>
            <a:off x="498761" y="2364799"/>
            <a:ext cx="2025695" cy="1202348"/>
          </a:xfrm>
          <a:prstGeom prst="rect">
            <a:avLst/>
          </a:prstGeom>
        </p:spPr>
      </p:pic>
      <p:pic>
        <p:nvPicPr>
          <p:cNvPr id="13" name="Imagen 12">
            <a:extLst>
              <a:ext uri="{FF2B5EF4-FFF2-40B4-BE49-F238E27FC236}">
                <a16:creationId xmlns:a16="http://schemas.microsoft.com/office/drawing/2014/main" id="{05615417-E6F4-738F-45FB-34952AE2B5DD}"/>
              </a:ext>
            </a:extLst>
          </p:cNvPr>
          <p:cNvPicPr>
            <a:picLocks noChangeAspect="1"/>
          </p:cNvPicPr>
          <p:nvPr/>
        </p:nvPicPr>
        <p:blipFill>
          <a:blip r:embed="rId3"/>
          <a:stretch>
            <a:fillRect/>
          </a:stretch>
        </p:blipFill>
        <p:spPr>
          <a:xfrm>
            <a:off x="3027314" y="2279369"/>
            <a:ext cx="1814850" cy="1316033"/>
          </a:xfrm>
          <a:prstGeom prst="rect">
            <a:avLst/>
          </a:prstGeom>
        </p:spPr>
      </p:pic>
      <p:pic>
        <p:nvPicPr>
          <p:cNvPr id="14" name="Imagen 13">
            <a:extLst>
              <a:ext uri="{FF2B5EF4-FFF2-40B4-BE49-F238E27FC236}">
                <a16:creationId xmlns:a16="http://schemas.microsoft.com/office/drawing/2014/main" id="{DD7AE5D3-35EB-A2FE-CD14-EC30F9E079AF}"/>
              </a:ext>
            </a:extLst>
          </p:cNvPr>
          <p:cNvPicPr>
            <a:picLocks noChangeAspect="1"/>
          </p:cNvPicPr>
          <p:nvPr/>
        </p:nvPicPr>
        <p:blipFill>
          <a:blip r:embed="rId4"/>
          <a:stretch>
            <a:fillRect/>
          </a:stretch>
        </p:blipFill>
        <p:spPr>
          <a:xfrm>
            <a:off x="5610170" y="2284851"/>
            <a:ext cx="2157513" cy="1282296"/>
          </a:xfrm>
          <a:prstGeom prst="rect">
            <a:avLst/>
          </a:prstGeom>
        </p:spPr>
      </p:pic>
      <p:pic>
        <p:nvPicPr>
          <p:cNvPr id="15" name="Imagen 14" descr="Un dibujo de una cara feliz&#10;&#10;Descripción generada automáticamente con confianza baja">
            <a:extLst>
              <a:ext uri="{FF2B5EF4-FFF2-40B4-BE49-F238E27FC236}">
                <a16:creationId xmlns:a16="http://schemas.microsoft.com/office/drawing/2014/main" id="{B8DCEEDD-4EFE-F61D-84E6-6D5097DDD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781" y="3630143"/>
            <a:ext cx="561655" cy="593298"/>
          </a:xfrm>
          <a:prstGeom prst="rect">
            <a:avLst/>
          </a:prstGeom>
        </p:spPr>
      </p:pic>
      <p:pic>
        <p:nvPicPr>
          <p:cNvPr id="16" name="Imagen 15" descr="Un dibujo de una cara feliz&#10;&#10;Descripción generada automáticamente con confianza baja">
            <a:extLst>
              <a:ext uri="{FF2B5EF4-FFF2-40B4-BE49-F238E27FC236}">
                <a16:creationId xmlns:a16="http://schemas.microsoft.com/office/drawing/2014/main" id="{78D34AEF-3AE3-EBF1-7F47-824C3ECECB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5896" y="3630143"/>
            <a:ext cx="577686" cy="593298"/>
          </a:xfrm>
          <a:prstGeom prst="rect">
            <a:avLst/>
          </a:prstGeom>
        </p:spPr>
      </p:pic>
      <p:pic>
        <p:nvPicPr>
          <p:cNvPr id="17" name="Imagen 16" descr="Un dibujo de una cara feliz&#10;&#10;Descripción generada automáticamente con confianza baja">
            <a:extLst>
              <a:ext uri="{FF2B5EF4-FFF2-40B4-BE49-F238E27FC236}">
                <a16:creationId xmlns:a16="http://schemas.microsoft.com/office/drawing/2014/main" id="{CEB01C42-7A0D-B226-14E2-15A2E6F2CF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8292" y="3567148"/>
            <a:ext cx="618278" cy="634988"/>
          </a:xfrm>
          <a:prstGeom prst="rect">
            <a:avLst/>
          </a:prstGeom>
        </p:spPr>
      </p:pic>
      <p:pic>
        <p:nvPicPr>
          <p:cNvPr id="4" name="Google Shape;1487;p40">
            <a:extLst>
              <a:ext uri="{FF2B5EF4-FFF2-40B4-BE49-F238E27FC236}">
                <a16:creationId xmlns:a16="http://schemas.microsoft.com/office/drawing/2014/main" id="{FE1393E0-8772-BF91-AE3B-72C8793BC160}"/>
              </a:ext>
            </a:extLst>
          </p:cNvPr>
          <p:cNvPicPr preferRelativeResize="0"/>
          <p:nvPr/>
        </p:nvPicPr>
        <p:blipFill>
          <a:blip r:embed="rId8">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27903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257176" y="169349"/>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a:t>
            </a:r>
          </a:p>
          <a:p>
            <a:pPr algn="just"/>
            <a:r>
              <a:rPr lang="es-CO" sz="1050" b="1" dirty="0">
                <a:solidFill>
                  <a:srgbClr val="0070C0"/>
                </a:solidFill>
                <a:latin typeface="Ubuntu" panose="020B0504030602030204" pitchFamily="34" charset="0"/>
              </a:rPr>
              <a:t>controlado por cantidad</a:t>
            </a:r>
          </a:p>
        </p:txBody>
      </p:sp>
      <p:sp>
        <p:nvSpPr>
          <p:cNvPr id="11" name="Rectángulo: esquinas redondeadas 10">
            <a:extLst>
              <a:ext uri="{FF2B5EF4-FFF2-40B4-BE49-F238E27FC236}">
                <a16:creationId xmlns:a16="http://schemas.microsoft.com/office/drawing/2014/main" id="{95F99D4E-916B-AD1F-FD41-A463939B8108}"/>
              </a:ext>
            </a:extLst>
          </p:cNvPr>
          <p:cNvSpPr/>
          <p:nvPr/>
        </p:nvSpPr>
        <p:spPr>
          <a:xfrm>
            <a:off x="238104" y="268197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 </a:t>
            </a:r>
            <a:endParaRPr lang="es-CO" sz="1050" dirty="0">
              <a:solidFill>
                <a:srgbClr val="C00000"/>
              </a:solidFill>
            </a:endParaRPr>
          </a:p>
        </p:txBody>
      </p:sp>
      <p:pic>
        <p:nvPicPr>
          <p:cNvPr id="4" name="Google Shape;1487;p40">
            <a:extLst>
              <a:ext uri="{FF2B5EF4-FFF2-40B4-BE49-F238E27FC236}">
                <a16:creationId xmlns:a16="http://schemas.microsoft.com/office/drawing/2014/main" id="{A1605C43-BE3D-7573-91BB-81EADB24735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3" name="Imagen 2">
            <a:extLst>
              <a:ext uri="{FF2B5EF4-FFF2-40B4-BE49-F238E27FC236}">
                <a16:creationId xmlns:a16="http://schemas.microsoft.com/office/drawing/2014/main" id="{B05BC75A-B060-3538-DA75-FC0C58B7BAC8}"/>
              </a:ext>
            </a:extLst>
          </p:cNvPr>
          <p:cNvPicPr>
            <a:picLocks noChangeAspect="1"/>
          </p:cNvPicPr>
          <p:nvPr/>
        </p:nvPicPr>
        <p:blipFill>
          <a:blip r:embed="rId3"/>
          <a:stretch>
            <a:fillRect/>
          </a:stretch>
        </p:blipFill>
        <p:spPr>
          <a:xfrm>
            <a:off x="3600062" y="631014"/>
            <a:ext cx="4164773" cy="4221936"/>
          </a:xfrm>
          <a:prstGeom prst="rect">
            <a:avLst/>
          </a:prstGeom>
        </p:spPr>
      </p:pic>
    </p:spTree>
    <p:extLst>
      <p:ext uri="{BB962C8B-B14F-4D97-AF65-F5344CB8AC3E}">
        <p14:creationId xmlns:p14="http://schemas.microsoft.com/office/powerpoint/2010/main" val="382696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pic>
        <p:nvPicPr>
          <p:cNvPr id="13" name="Imagen 12">
            <a:extLst>
              <a:ext uri="{FF2B5EF4-FFF2-40B4-BE49-F238E27FC236}">
                <a16:creationId xmlns:a16="http://schemas.microsoft.com/office/drawing/2014/main" id="{D871CE1E-2550-C06A-A26F-0BCA4F0B53FC}"/>
              </a:ext>
            </a:extLst>
          </p:cNvPr>
          <p:cNvPicPr>
            <a:picLocks noChangeAspect="1"/>
          </p:cNvPicPr>
          <p:nvPr/>
        </p:nvPicPr>
        <p:blipFill>
          <a:blip r:embed="rId2"/>
          <a:stretch>
            <a:fillRect/>
          </a:stretch>
        </p:blipFill>
        <p:spPr>
          <a:xfrm>
            <a:off x="1193051" y="1315043"/>
            <a:ext cx="5665319" cy="2908399"/>
          </a:xfrm>
          <a:prstGeom prst="rect">
            <a:avLst/>
          </a:prstGeom>
        </p:spPr>
      </p:pic>
      <p:pic>
        <p:nvPicPr>
          <p:cNvPr id="4" name="Google Shape;1487;p40">
            <a:extLst>
              <a:ext uri="{FF2B5EF4-FFF2-40B4-BE49-F238E27FC236}">
                <a16:creationId xmlns:a16="http://schemas.microsoft.com/office/drawing/2014/main" id="{63122361-87A5-FC80-0A14-753AC43CCAF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63719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pic>
        <p:nvPicPr>
          <p:cNvPr id="11" name="Imagen 10">
            <a:extLst>
              <a:ext uri="{FF2B5EF4-FFF2-40B4-BE49-F238E27FC236}">
                <a16:creationId xmlns:a16="http://schemas.microsoft.com/office/drawing/2014/main" id="{0B1363A7-5CD6-7509-2279-FD830CB2562E}"/>
              </a:ext>
            </a:extLst>
          </p:cNvPr>
          <p:cNvPicPr>
            <a:picLocks noChangeAspect="1"/>
          </p:cNvPicPr>
          <p:nvPr/>
        </p:nvPicPr>
        <p:blipFill>
          <a:blip r:embed="rId2"/>
          <a:stretch>
            <a:fillRect/>
          </a:stretch>
        </p:blipFill>
        <p:spPr>
          <a:xfrm>
            <a:off x="2869299" y="1208837"/>
            <a:ext cx="5077596" cy="3704879"/>
          </a:xfrm>
          <a:prstGeom prst="rect">
            <a:avLst/>
          </a:prstGeom>
        </p:spPr>
      </p:pic>
      <p:pic>
        <p:nvPicPr>
          <p:cNvPr id="4" name="Google Shape;1487;p40">
            <a:extLst>
              <a:ext uri="{FF2B5EF4-FFF2-40B4-BE49-F238E27FC236}">
                <a16:creationId xmlns:a16="http://schemas.microsoft.com/office/drawing/2014/main" id="{A1B0A08C-7F29-0DC6-E9E0-143AFBA6FCC5}"/>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4349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2" name="CuadroTexto 11">
            <a:extLst>
              <a:ext uri="{FF2B5EF4-FFF2-40B4-BE49-F238E27FC236}">
                <a16:creationId xmlns:a16="http://schemas.microsoft.com/office/drawing/2014/main" id="{D62A138F-F332-0564-7E62-749AB87069F8}"/>
              </a:ext>
            </a:extLst>
          </p:cNvPr>
          <p:cNvSpPr txBox="1"/>
          <p:nvPr/>
        </p:nvSpPr>
        <p:spPr>
          <a:xfrm>
            <a:off x="982674" y="1137227"/>
            <a:ext cx="7959437" cy="3416320"/>
          </a:xfrm>
          <a:prstGeom prst="rect">
            <a:avLst/>
          </a:prstGeom>
          <a:noFill/>
        </p:spPr>
        <p:txBody>
          <a:bodyPr wrap="square" rtlCol="0">
            <a:spAutoFit/>
          </a:bodyPr>
          <a:lstStyle/>
          <a:p>
            <a:pPr algn="just"/>
            <a:r>
              <a:rPr lang="es-ES" sz="1050" b="1" dirty="0">
                <a:solidFill>
                  <a:schemeClr val="accent1">
                    <a:lumMod val="50000"/>
                  </a:schemeClr>
                </a:solidFill>
                <a:latin typeface="Ubuntu" panose="020B0504030602030204" pitchFamily="34" charset="0"/>
              </a:rPr>
              <a:t>Se tiene  la siguiente información sobre los N (N es suministrado) usuarios del servicio de AGUA:</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Código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Estado: Puede ser V=Vigente o S=Suspendido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Estrato:  Puede ser 1,2,3,4 5 o 6</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Consumo del mes (en cm3)</a:t>
            </a:r>
          </a:p>
          <a:p>
            <a:pPr algn="just"/>
            <a:r>
              <a:rPr lang="es-ES" sz="1050" b="1" dirty="0">
                <a:solidFill>
                  <a:schemeClr val="accent1">
                    <a:lumMod val="50000"/>
                  </a:schemeClr>
                </a:solidFill>
                <a:latin typeface="Ubuntu" panose="020B0504030602030204" pitchFamily="34" charset="0"/>
              </a:rPr>
              <a:t>Se pide calcular el valor a pagar por concepto de servicio de AGUA de cada usuario, teniendo en cuenta que este valor es la suma del valor de tarifa más el valor del consumo. También nos indican que el valor de la tarifa básica depende del estrato así :</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(ESTRATO  -   TARIFA BÁSICA): ( 1 - $10.000, 2 - $20.000, 3 - $30.000, 4 - $45.000, 5 - $60.000, 6 -$70.000)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Además el valor del consumo es el consumo del mes por el valor de 1 cm3 que de $200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Se debe imprimir el nombre del usuario, el valor de la tarifa básica, el valor del consumo  y el valor a pagar por concepto del servicio de AGUA</a:t>
            </a: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4">
                    <a:lumMod val="50000"/>
                  </a:schemeClr>
                </a:solidFill>
                <a:latin typeface="Ubuntu" panose="020B0504030602030204" pitchFamily="34" charset="0"/>
              </a:rPr>
              <a:t>NUEVO: Además se pide calcular e imprimir el valor total del servicio de agua (TODOS LOS USUARIOS)</a:t>
            </a: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1">
                    <a:lumMod val="50000"/>
                  </a:schemeClr>
                </a:solidFill>
                <a:latin typeface="Ubuntu" panose="020B0504030602030204" pitchFamily="34" charset="0"/>
              </a:rPr>
              <a:t>NOTA:  Se liquida servicio de AGUA a los usuarios con estado V (Vigente)</a:t>
            </a:r>
          </a:p>
        </p:txBody>
      </p:sp>
      <p:pic>
        <p:nvPicPr>
          <p:cNvPr id="13" name="Imagen 12" descr="Imagen que contiene tabla&#10;&#10;Descripción generada automáticamente">
            <a:extLst>
              <a:ext uri="{FF2B5EF4-FFF2-40B4-BE49-F238E27FC236}">
                <a16:creationId xmlns:a16="http://schemas.microsoft.com/office/drawing/2014/main" id="{A107E721-1F3C-4108-326D-00C78A8D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9" y="2386681"/>
            <a:ext cx="656312" cy="736676"/>
          </a:xfrm>
          <a:prstGeom prst="rect">
            <a:avLst/>
          </a:prstGeom>
        </p:spPr>
      </p:pic>
      <p:pic>
        <p:nvPicPr>
          <p:cNvPr id="4" name="Google Shape;1487;p40">
            <a:extLst>
              <a:ext uri="{FF2B5EF4-FFF2-40B4-BE49-F238E27FC236}">
                <a16:creationId xmlns:a16="http://schemas.microsoft.com/office/drawing/2014/main" id="{EC944E94-0799-B4D1-0C6F-1E9989D4635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88836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Aritméticos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25" name="Imagen 24">
            <a:extLst>
              <a:ext uri="{FF2B5EF4-FFF2-40B4-BE49-F238E27FC236}">
                <a16:creationId xmlns:a16="http://schemas.microsoft.com/office/drawing/2014/main" id="{3C8723E4-48D3-9E7E-B56F-99DEB42F0F83}"/>
              </a:ext>
            </a:extLst>
          </p:cNvPr>
          <p:cNvPicPr>
            <a:picLocks noChangeAspect="1"/>
          </p:cNvPicPr>
          <p:nvPr/>
        </p:nvPicPr>
        <p:blipFill>
          <a:blip r:embed="rId2"/>
          <a:stretch>
            <a:fillRect/>
          </a:stretch>
        </p:blipFill>
        <p:spPr>
          <a:xfrm>
            <a:off x="3034412" y="1049878"/>
            <a:ext cx="1815707" cy="3559229"/>
          </a:xfrm>
          <a:prstGeom prst="rect">
            <a:avLst/>
          </a:prstGeom>
        </p:spPr>
      </p:pic>
      <p:pic>
        <p:nvPicPr>
          <p:cNvPr id="2" name="Google Shape;1487;p40">
            <a:extLst>
              <a:ext uri="{FF2B5EF4-FFF2-40B4-BE49-F238E27FC236}">
                <a16:creationId xmlns:a16="http://schemas.microsoft.com/office/drawing/2014/main" id="{D23DF652-5DB7-DAAE-8A7E-3087A67522D4}"/>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985401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039D58-AE0D-84C6-1CB2-BA7D71100856}"/>
              </a:ext>
            </a:extLst>
          </p:cNvPr>
          <p:cNvSpPr/>
          <p:nvPr/>
        </p:nvSpPr>
        <p:spPr>
          <a:xfrm>
            <a:off x="988025" y="20020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F30CE4BD-F823-1901-F911-5059703A25FE}"/>
              </a:ext>
            </a:extLst>
          </p:cNvPr>
          <p:cNvSpPr/>
          <p:nvPr/>
        </p:nvSpPr>
        <p:spPr>
          <a:xfrm>
            <a:off x="3438020" y="192395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72EC57D7-0C4D-0106-EDE4-D7608C60DA90}"/>
              </a:ext>
            </a:extLst>
          </p:cNvPr>
          <p:cNvSpPr/>
          <p:nvPr/>
        </p:nvSpPr>
        <p:spPr>
          <a:xfrm>
            <a:off x="5971411" y="19334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DBAA2AC-0EE3-F452-3736-21FF1505A876}"/>
              </a:ext>
            </a:extLst>
          </p:cNvPr>
          <p:cNvSpPr/>
          <p:nvPr/>
        </p:nvSpPr>
        <p:spPr>
          <a:xfrm>
            <a:off x="2180720" y="114904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15" name="Flecha: a la derecha 14">
            <a:extLst>
              <a:ext uri="{FF2B5EF4-FFF2-40B4-BE49-F238E27FC236}">
                <a16:creationId xmlns:a16="http://schemas.microsoft.com/office/drawing/2014/main" id="{20C92443-96FC-339B-A6A8-CE2077B032D4}"/>
              </a:ext>
            </a:extLst>
          </p:cNvPr>
          <p:cNvSpPr/>
          <p:nvPr/>
        </p:nvSpPr>
        <p:spPr>
          <a:xfrm>
            <a:off x="276625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9C171C0B-65EA-F74E-871F-472FE1CC40E7}"/>
              </a:ext>
            </a:extLst>
          </p:cNvPr>
          <p:cNvSpPr/>
          <p:nvPr/>
        </p:nvSpPr>
        <p:spPr>
          <a:xfrm>
            <a:off x="526946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0D5439F9-0824-AD11-BA12-9CD805CE8727}"/>
              </a:ext>
            </a:extLst>
          </p:cNvPr>
          <p:cNvSpPr/>
          <p:nvPr/>
        </p:nvSpPr>
        <p:spPr>
          <a:xfrm>
            <a:off x="515091" y="3227648"/>
            <a:ext cx="1878496" cy="32398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N </a:t>
            </a:r>
            <a:r>
              <a:rPr lang="es-CO" sz="1050" dirty="0">
                <a:solidFill>
                  <a:srgbClr val="C00000"/>
                </a:solidFill>
                <a:highlight>
                  <a:srgbClr val="00FFFF"/>
                </a:highlight>
              </a:rPr>
              <a:t>iniciar </a:t>
            </a:r>
            <a:r>
              <a:rPr lang="es-CO" sz="1050" dirty="0" err="1">
                <a:solidFill>
                  <a:srgbClr val="C00000"/>
                </a:solidFill>
                <a:highlight>
                  <a:srgbClr val="00FFFF"/>
                </a:highlight>
              </a:rPr>
              <a:t>totalPagar</a:t>
            </a:r>
            <a:endParaRPr lang="es-CO" sz="1050" dirty="0">
              <a:solidFill>
                <a:srgbClr val="C00000"/>
              </a:solidFill>
              <a:highlight>
                <a:srgbClr val="00FFFF"/>
              </a:highlight>
            </a:endParaRPr>
          </a:p>
        </p:txBody>
      </p:sp>
      <p:sp>
        <p:nvSpPr>
          <p:cNvPr id="18" name="Rectángulo: esquinas redondeadas 17">
            <a:extLst>
              <a:ext uri="{FF2B5EF4-FFF2-40B4-BE49-F238E27FC236}">
                <a16:creationId xmlns:a16="http://schemas.microsoft.com/office/drawing/2014/main" id="{188400CF-88B9-E8EE-FB7B-1549D6F72336}"/>
              </a:ext>
            </a:extLst>
          </p:cNvPr>
          <p:cNvSpPr/>
          <p:nvPr/>
        </p:nvSpPr>
        <p:spPr>
          <a:xfrm>
            <a:off x="2763242" y="2813166"/>
            <a:ext cx="3252890"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CiCLO</a:t>
            </a:r>
            <a:r>
              <a:rPr lang="es-CO" sz="1050" dirty="0">
                <a:solidFill>
                  <a:srgbClr val="C00000"/>
                </a:solidFill>
              </a:rPr>
              <a:t>: facturación de cada usuario =&gt; FOR: </a:t>
            </a:r>
          </a:p>
        </p:txBody>
      </p:sp>
      <p:sp>
        <p:nvSpPr>
          <p:cNvPr id="19" name="Rectángulo: esquinas redondeadas 18">
            <a:extLst>
              <a:ext uri="{FF2B5EF4-FFF2-40B4-BE49-F238E27FC236}">
                <a16:creationId xmlns:a16="http://schemas.microsoft.com/office/drawing/2014/main" id="{A93AF1FB-F43D-695C-EAF5-B03E812192BE}"/>
              </a:ext>
            </a:extLst>
          </p:cNvPr>
          <p:cNvSpPr/>
          <p:nvPr/>
        </p:nvSpPr>
        <p:spPr>
          <a:xfrm>
            <a:off x="6341066" y="3158264"/>
            <a:ext cx="2230637"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nombre. </a:t>
            </a:r>
            <a:r>
              <a:rPr lang="es-CO" sz="1050" dirty="0" err="1">
                <a:solidFill>
                  <a:srgbClr val="C00000"/>
                </a:solidFill>
              </a:rPr>
              <a:t>tarifaBasica</a:t>
            </a:r>
            <a:r>
              <a:rPr lang="es-CO" sz="1050" dirty="0">
                <a:solidFill>
                  <a:srgbClr val="C00000"/>
                </a:solidFill>
              </a:rPr>
              <a:t>,  </a:t>
            </a:r>
            <a:r>
              <a:rPr lang="es-CO" sz="1050" dirty="0" err="1">
                <a:solidFill>
                  <a:srgbClr val="C00000"/>
                </a:solidFill>
              </a:rPr>
              <a:t>valorConsumo</a:t>
            </a:r>
            <a:r>
              <a:rPr lang="es-CO" sz="1050" dirty="0">
                <a:solidFill>
                  <a:srgbClr val="C00000"/>
                </a:solidFill>
              </a:rPr>
              <a:t>, </a:t>
            </a:r>
            <a:r>
              <a:rPr lang="es-CO" sz="1050" dirty="0" err="1">
                <a:solidFill>
                  <a:srgbClr val="C00000"/>
                </a:solidFill>
              </a:rPr>
              <a:t>valorPagar</a:t>
            </a:r>
            <a:r>
              <a:rPr lang="es-CO" sz="1050" dirty="0">
                <a:solidFill>
                  <a:srgbClr val="C00000"/>
                </a:solidFill>
              </a:rPr>
              <a:t> </a:t>
            </a:r>
          </a:p>
        </p:txBody>
      </p:sp>
      <p:cxnSp>
        <p:nvCxnSpPr>
          <p:cNvPr id="20" name="Conector recto de flecha 19">
            <a:extLst>
              <a:ext uri="{FF2B5EF4-FFF2-40B4-BE49-F238E27FC236}">
                <a16:creationId xmlns:a16="http://schemas.microsoft.com/office/drawing/2014/main" id="{FA3E97FC-DE1A-D541-41CF-255734FBB82D}"/>
              </a:ext>
            </a:extLst>
          </p:cNvPr>
          <p:cNvCxnSpPr>
            <a:cxnSpLocks/>
          </p:cNvCxnSpPr>
          <p:nvPr/>
        </p:nvCxnSpPr>
        <p:spPr>
          <a:xfrm flipH="1">
            <a:off x="1677338" y="2599731"/>
            <a:ext cx="49862" cy="570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5328A1A-4267-3C3E-E586-3FB4C2AE605D}"/>
              </a:ext>
            </a:extLst>
          </p:cNvPr>
          <p:cNvCxnSpPr>
            <a:cxnSpLocks/>
          </p:cNvCxnSpPr>
          <p:nvPr/>
        </p:nvCxnSpPr>
        <p:spPr>
          <a:xfrm flipH="1">
            <a:off x="4302972" y="2389487"/>
            <a:ext cx="7454" cy="3736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C851B97-C9E3-B135-31B4-C0048BBA2679}"/>
              </a:ext>
            </a:extLst>
          </p:cNvPr>
          <p:cNvCxnSpPr>
            <a:cxnSpLocks/>
          </p:cNvCxnSpPr>
          <p:nvPr/>
        </p:nvCxnSpPr>
        <p:spPr>
          <a:xfrm>
            <a:off x="6914541" y="2758576"/>
            <a:ext cx="0" cy="4120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53FA2962-0A36-B3CF-3111-23A5276D193F}"/>
              </a:ext>
            </a:extLst>
          </p:cNvPr>
          <p:cNvSpPr/>
          <p:nvPr/>
        </p:nvSpPr>
        <p:spPr>
          <a:xfrm>
            <a:off x="349204" y="287515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8ED530F4-FDAA-B8B1-F97E-EEF51AADF216}"/>
              </a:ext>
            </a:extLst>
          </p:cNvPr>
          <p:cNvSpPr/>
          <p:nvPr/>
        </p:nvSpPr>
        <p:spPr>
          <a:xfrm>
            <a:off x="3444961" y="239348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93F1BFC5-A2F0-18B3-4712-5F9EF7A31774}"/>
              </a:ext>
            </a:extLst>
          </p:cNvPr>
          <p:cNvSpPr/>
          <p:nvPr/>
        </p:nvSpPr>
        <p:spPr>
          <a:xfrm>
            <a:off x="1007939" y="4169726"/>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1CC1D7-A175-7C40-EDEC-4B6318B686D2}"/>
              </a:ext>
            </a:extLst>
          </p:cNvPr>
          <p:cNvSpPr txBox="1"/>
          <p:nvPr/>
        </p:nvSpPr>
        <p:spPr>
          <a:xfrm>
            <a:off x="2787008" y="1669522"/>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C5220BEB-21B6-0B95-8A62-8E4FCE96ADFD}"/>
              </a:ext>
            </a:extLst>
          </p:cNvPr>
          <p:cNvSpPr/>
          <p:nvPr/>
        </p:nvSpPr>
        <p:spPr>
          <a:xfrm>
            <a:off x="264010" y="3654009"/>
            <a:ext cx="2318723" cy="48610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codigo</a:t>
            </a:r>
            <a:r>
              <a:rPr lang="es-CO" sz="1050" dirty="0">
                <a:solidFill>
                  <a:srgbClr val="C00000"/>
                </a:solidFill>
              </a:rPr>
              <a:t>, nombre, estado, estrato, consumo</a:t>
            </a:r>
          </a:p>
        </p:txBody>
      </p:sp>
      <p:sp>
        <p:nvSpPr>
          <p:cNvPr id="28" name="Rectángulo: esquinas redondeadas 27">
            <a:extLst>
              <a:ext uri="{FF2B5EF4-FFF2-40B4-BE49-F238E27FC236}">
                <a16:creationId xmlns:a16="http://schemas.microsoft.com/office/drawing/2014/main" id="{88E9A102-0EFF-084E-245F-6912B94A6444}"/>
              </a:ext>
            </a:extLst>
          </p:cNvPr>
          <p:cNvSpPr/>
          <p:nvPr/>
        </p:nvSpPr>
        <p:spPr>
          <a:xfrm>
            <a:off x="2706102" y="3371508"/>
            <a:ext cx="3252890" cy="3489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FF0000"/>
                </a:solidFill>
              </a:rPr>
              <a:t>CONDICIONAL Simple: estado=&gt;Para verificar si se factura o no: </a:t>
            </a:r>
            <a:endParaRPr lang="es-CO" sz="1050" dirty="0">
              <a:solidFill>
                <a:srgbClr val="FF0000"/>
              </a:solidFill>
            </a:endParaRPr>
          </a:p>
        </p:txBody>
      </p:sp>
      <p:sp>
        <p:nvSpPr>
          <p:cNvPr id="29" name="Rectángulo: esquinas redondeadas 28">
            <a:extLst>
              <a:ext uri="{FF2B5EF4-FFF2-40B4-BE49-F238E27FC236}">
                <a16:creationId xmlns:a16="http://schemas.microsoft.com/office/drawing/2014/main" id="{BBDC8CCD-9391-594F-7D99-67637CC07128}"/>
              </a:ext>
            </a:extLst>
          </p:cNvPr>
          <p:cNvSpPr/>
          <p:nvPr/>
        </p:nvSpPr>
        <p:spPr>
          <a:xfrm>
            <a:off x="2676527" y="3722595"/>
            <a:ext cx="3252890" cy="3489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CONDICIONAL Anidado: estrato=&gt; calcular </a:t>
            </a:r>
            <a:r>
              <a:rPr lang="es-CO" sz="1050" dirty="0" err="1">
                <a:solidFill>
                  <a:srgbClr val="C00000"/>
                </a:solidFill>
              </a:rPr>
              <a:t>tarifaBasica</a:t>
            </a:r>
            <a:r>
              <a:rPr lang="es-CO" sz="1050" dirty="0">
                <a:solidFill>
                  <a:srgbClr val="C00000"/>
                </a:solidFill>
              </a:rPr>
              <a:t> </a:t>
            </a:r>
          </a:p>
        </p:txBody>
      </p:sp>
      <p:sp>
        <p:nvSpPr>
          <p:cNvPr id="30" name="Elipse 29">
            <a:extLst>
              <a:ext uri="{FF2B5EF4-FFF2-40B4-BE49-F238E27FC236}">
                <a16:creationId xmlns:a16="http://schemas.microsoft.com/office/drawing/2014/main" id="{E22D2AA7-8DD7-242C-A70D-94EAAB614B04}"/>
              </a:ext>
            </a:extLst>
          </p:cNvPr>
          <p:cNvSpPr/>
          <p:nvPr/>
        </p:nvSpPr>
        <p:spPr>
          <a:xfrm>
            <a:off x="5982773" y="3519378"/>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1" name="Elipse 30">
            <a:extLst>
              <a:ext uri="{FF2B5EF4-FFF2-40B4-BE49-F238E27FC236}">
                <a16:creationId xmlns:a16="http://schemas.microsoft.com/office/drawing/2014/main" id="{A306E476-93FB-52C8-5A08-4AD66AB3EC42}"/>
              </a:ext>
            </a:extLst>
          </p:cNvPr>
          <p:cNvSpPr/>
          <p:nvPr/>
        </p:nvSpPr>
        <p:spPr>
          <a:xfrm>
            <a:off x="5951553" y="394735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32" name="Elipse 31">
            <a:extLst>
              <a:ext uri="{FF2B5EF4-FFF2-40B4-BE49-F238E27FC236}">
                <a16:creationId xmlns:a16="http://schemas.microsoft.com/office/drawing/2014/main" id="{69D6E92F-C714-888C-E861-4EE3FABAEBFE}"/>
              </a:ext>
            </a:extLst>
          </p:cNvPr>
          <p:cNvSpPr/>
          <p:nvPr/>
        </p:nvSpPr>
        <p:spPr>
          <a:xfrm>
            <a:off x="5971411" y="4450992"/>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33" name="Rectángulo: esquinas redondeadas 32">
            <a:extLst>
              <a:ext uri="{FF2B5EF4-FFF2-40B4-BE49-F238E27FC236}">
                <a16:creationId xmlns:a16="http://schemas.microsoft.com/office/drawing/2014/main" id="{0B7CEC89-77C9-9EA5-C0A1-C6056DB3D99F}"/>
              </a:ext>
            </a:extLst>
          </p:cNvPr>
          <p:cNvSpPr/>
          <p:nvPr/>
        </p:nvSpPr>
        <p:spPr>
          <a:xfrm>
            <a:off x="2687062" y="4140117"/>
            <a:ext cx="3252890" cy="8157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OPERACIONES:</a:t>
            </a:r>
          </a:p>
          <a:p>
            <a:pPr algn="ctr"/>
            <a:r>
              <a:rPr lang="es-CO" sz="1050" dirty="0" err="1">
                <a:solidFill>
                  <a:srgbClr val="C00000"/>
                </a:solidFill>
              </a:rPr>
              <a:t>valorConsumo</a:t>
            </a:r>
            <a:r>
              <a:rPr lang="es-CO" sz="1050" dirty="0">
                <a:solidFill>
                  <a:srgbClr val="C00000"/>
                </a:solidFill>
              </a:rPr>
              <a:t>=consumo*200</a:t>
            </a:r>
          </a:p>
          <a:p>
            <a:pPr algn="ctr"/>
            <a:r>
              <a:rPr lang="es-CO" sz="1050" dirty="0" err="1">
                <a:solidFill>
                  <a:srgbClr val="C00000"/>
                </a:solidFill>
              </a:rPr>
              <a:t>valorPagar</a:t>
            </a:r>
            <a:r>
              <a:rPr lang="es-CO" sz="1050" dirty="0">
                <a:solidFill>
                  <a:srgbClr val="C00000"/>
                </a:solidFill>
              </a:rPr>
              <a:t>=</a:t>
            </a:r>
            <a:r>
              <a:rPr lang="es-CO" sz="1050" dirty="0" err="1">
                <a:solidFill>
                  <a:srgbClr val="C00000"/>
                </a:solidFill>
              </a:rPr>
              <a:t>tarifaBasica+valorConsumo</a:t>
            </a:r>
            <a:endParaRPr lang="es-CO" sz="1050" dirty="0">
              <a:solidFill>
                <a:srgbClr val="C00000"/>
              </a:solidFill>
            </a:endParaRPr>
          </a:p>
          <a:p>
            <a:pPr algn="ctr"/>
            <a:r>
              <a:rPr lang="es-CO" sz="1050" dirty="0">
                <a:solidFill>
                  <a:srgbClr val="C00000"/>
                </a:solidFill>
                <a:highlight>
                  <a:srgbClr val="00FFFF"/>
                </a:highlight>
              </a:rPr>
              <a:t>Incrementar </a:t>
            </a:r>
            <a:r>
              <a:rPr lang="es-CO" sz="1050" dirty="0" err="1">
                <a:solidFill>
                  <a:srgbClr val="C00000"/>
                </a:solidFill>
                <a:highlight>
                  <a:srgbClr val="00FFFF"/>
                </a:highlight>
              </a:rPr>
              <a:t>totalPagar</a:t>
            </a:r>
            <a:endParaRPr lang="es-CO" sz="1050" dirty="0">
              <a:solidFill>
                <a:srgbClr val="C00000"/>
              </a:solidFill>
              <a:highlight>
                <a:srgbClr val="00FFFF"/>
              </a:highlight>
            </a:endParaRPr>
          </a:p>
        </p:txBody>
      </p:sp>
      <p:sp>
        <p:nvSpPr>
          <p:cNvPr id="34" name="Elipse 33">
            <a:extLst>
              <a:ext uri="{FF2B5EF4-FFF2-40B4-BE49-F238E27FC236}">
                <a16:creationId xmlns:a16="http://schemas.microsoft.com/office/drawing/2014/main" id="{58DA38E2-F905-54C4-F79F-5220599B5CB8}"/>
              </a:ext>
            </a:extLst>
          </p:cNvPr>
          <p:cNvSpPr/>
          <p:nvPr/>
        </p:nvSpPr>
        <p:spPr>
          <a:xfrm>
            <a:off x="7639837" y="278341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35" name="Google Shape;1487;p40">
            <a:extLst>
              <a:ext uri="{FF2B5EF4-FFF2-40B4-BE49-F238E27FC236}">
                <a16:creationId xmlns:a16="http://schemas.microsoft.com/office/drawing/2014/main" id="{80BEC92C-8DE9-CFEE-971F-3FA7FCC8DBE2}"/>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2" name="Rectángulo: esquinas redondeadas 1">
            <a:extLst>
              <a:ext uri="{FF2B5EF4-FFF2-40B4-BE49-F238E27FC236}">
                <a16:creationId xmlns:a16="http://schemas.microsoft.com/office/drawing/2014/main" id="{90964793-83CB-0D1E-F7A5-51E2B3DCE120}"/>
              </a:ext>
            </a:extLst>
          </p:cNvPr>
          <p:cNvSpPr/>
          <p:nvPr/>
        </p:nvSpPr>
        <p:spPr>
          <a:xfrm>
            <a:off x="6317285" y="3759104"/>
            <a:ext cx="2230637"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highlight>
                  <a:srgbClr val="00FFFF"/>
                </a:highlight>
              </a:rPr>
              <a:t>totalPagar</a:t>
            </a:r>
            <a:r>
              <a:rPr lang="es-CO" sz="1050" dirty="0">
                <a:solidFill>
                  <a:srgbClr val="C00000"/>
                </a:solidFill>
                <a:highlight>
                  <a:srgbClr val="00FFFF"/>
                </a:highlight>
              </a:rPr>
              <a:t>=&gt; Acumulador-Sumador de </a:t>
            </a:r>
            <a:r>
              <a:rPr lang="es-CO" sz="1050" dirty="0" err="1">
                <a:solidFill>
                  <a:srgbClr val="C00000"/>
                </a:solidFill>
                <a:highlight>
                  <a:srgbClr val="00FFFF"/>
                </a:highlight>
              </a:rPr>
              <a:t>valorPagar</a:t>
            </a:r>
            <a:endParaRPr lang="es-CO" sz="1050" dirty="0">
              <a:solidFill>
                <a:srgbClr val="C00000"/>
              </a:solidFill>
              <a:highlight>
                <a:srgbClr val="00FFFF"/>
              </a:highlight>
            </a:endParaRPr>
          </a:p>
        </p:txBody>
      </p:sp>
      <p:sp>
        <p:nvSpPr>
          <p:cNvPr id="3" name="Elipse 2">
            <a:extLst>
              <a:ext uri="{FF2B5EF4-FFF2-40B4-BE49-F238E27FC236}">
                <a16:creationId xmlns:a16="http://schemas.microsoft.com/office/drawing/2014/main" id="{CCF5583B-6941-E1CD-58A7-35D7D0873CED}"/>
              </a:ext>
            </a:extLst>
          </p:cNvPr>
          <p:cNvSpPr/>
          <p:nvPr/>
        </p:nvSpPr>
        <p:spPr>
          <a:xfrm>
            <a:off x="7456384" y="427694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8</a:t>
            </a:r>
            <a:endParaRPr lang="es-CO" sz="1050" dirty="0">
              <a:solidFill>
                <a:schemeClr val="tx2">
                  <a:lumMod val="50000"/>
                </a:schemeClr>
              </a:solidFill>
            </a:endParaRPr>
          </a:p>
        </p:txBody>
      </p:sp>
    </p:spTree>
    <p:extLst>
      <p:ext uri="{BB962C8B-B14F-4D97-AF65-F5344CB8AC3E}">
        <p14:creationId xmlns:p14="http://schemas.microsoft.com/office/powerpoint/2010/main" val="491902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Análisis</a:t>
            </a:r>
            <a:endParaRPr lang="es-CO" sz="1050" dirty="0">
              <a:solidFill>
                <a:schemeClr val="tx2">
                  <a:lumMod val="50000"/>
                </a:schemeClr>
              </a:solidFill>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Diseño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Construcción</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oogle Shape;1487;p40">
            <a:extLst>
              <a:ext uri="{FF2B5EF4-FFF2-40B4-BE49-F238E27FC236}">
                <a16:creationId xmlns:a16="http://schemas.microsoft.com/office/drawing/2014/main" id="{4E18D184-81CC-5D18-BB5F-DA73BE588EF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956183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028DF3B-EACA-4770-A56E-799E8DCAB1A1}"/>
              </a:ext>
            </a:extLst>
          </p:cNvPr>
          <p:cNvSpPr/>
          <p:nvPr/>
        </p:nvSpPr>
        <p:spPr>
          <a:xfrm>
            <a:off x="227267" y="2506956"/>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Algoritmo</a:t>
            </a:r>
            <a:endParaRPr lang="es-CO" sz="1050" dirty="0">
              <a:solidFill>
                <a:srgbClr val="C00000"/>
              </a:solidFill>
            </a:endParaRPr>
          </a:p>
        </p:txBody>
      </p:sp>
      <p:pic>
        <p:nvPicPr>
          <p:cNvPr id="6" name="Imagen 5">
            <a:extLst>
              <a:ext uri="{FF2B5EF4-FFF2-40B4-BE49-F238E27FC236}">
                <a16:creationId xmlns:a16="http://schemas.microsoft.com/office/drawing/2014/main" id="{C1550F5D-A6CB-99AF-0FDF-DD1A2678E1EE}"/>
              </a:ext>
            </a:extLst>
          </p:cNvPr>
          <p:cNvPicPr>
            <a:picLocks noChangeAspect="1"/>
          </p:cNvPicPr>
          <p:nvPr/>
        </p:nvPicPr>
        <p:blipFill>
          <a:blip r:embed="rId2"/>
          <a:stretch>
            <a:fillRect/>
          </a:stretch>
        </p:blipFill>
        <p:spPr>
          <a:xfrm>
            <a:off x="4459193" y="867601"/>
            <a:ext cx="2543530" cy="4122519"/>
          </a:xfrm>
          <a:prstGeom prst="rect">
            <a:avLst/>
          </a:prstGeom>
        </p:spPr>
      </p:pic>
      <p:pic>
        <p:nvPicPr>
          <p:cNvPr id="5" name="Google Shape;1487;p40">
            <a:extLst>
              <a:ext uri="{FF2B5EF4-FFF2-40B4-BE49-F238E27FC236}">
                <a16:creationId xmlns:a16="http://schemas.microsoft.com/office/drawing/2014/main" id="{7C138568-CB08-35CB-69D3-18898E01D59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909954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a:t>
            </a:r>
          </a:p>
          <a:p>
            <a:pPr algn="just"/>
            <a:r>
              <a:rPr lang="es-CO" sz="1050" b="1" dirty="0">
                <a:solidFill>
                  <a:srgbClr val="0070C0"/>
                </a:solidFill>
                <a:latin typeface="Ubuntu" panose="020B0504030602030204" pitchFamily="34" charset="0"/>
              </a:rPr>
              <a:t>por cantidad</a:t>
            </a:r>
          </a:p>
        </p:txBody>
      </p:sp>
      <p:sp>
        <p:nvSpPr>
          <p:cNvPr id="11" name="Rectángulo: esquinas redondeadas 10">
            <a:extLst>
              <a:ext uri="{FF2B5EF4-FFF2-40B4-BE49-F238E27FC236}">
                <a16:creationId xmlns:a16="http://schemas.microsoft.com/office/drawing/2014/main" id="{7AFB273D-FAA1-946C-741A-D5B3F320B0B9}"/>
              </a:ext>
            </a:extLst>
          </p:cNvPr>
          <p:cNvSpPr/>
          <p:nvPr/>
        </p:nvSpPr>
        <p:spPr>
          <a:xfrm>
            <a:off x="311758" y="2807530"/>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Diagrama de flujo</a:t>
            </a:r>
            <a:endParaRPr lang="es-CO" sz="1050" dirty="0">
              <a:solidFill>
                <a:srgbClr val="C00000"/>
              </a:solidFill>
            </a:endParaRPr>
          </a:p>
        </p:txBody>
      </p:sp>
      <p:pic>
        <p:nvPicPr>
          <p:cNvPr id="6" name="Imagen 5">
            <a:extLst>
              <a:ext uri="{FF2B5EF4-FFF2-40B4-BE49-F238E27FC236}">
                <a16:creationId xmlns:a16="http://schemas.microsoft.com/office/drawing/2014/main" id="{47517593-8964-BE43-733B-29D779A7270D}"/>
              </a:ext>
            </a:extLst>
          </p:cNvPr>
          <p:cNvPicPr>
            <a:picLocks noChangeAspect="1"/>
          </p:cNvPicPr>
          <p:nvPr/>
        </p:nvPicPr>
        <p:blipFill>
          <a:blip r:embed="rId2"/>
          <a:stretch>
            <a:fillRect/>
          </a:stretch>
        </p:blipFill>
        <p:spPr>
          <a:xfrm>
            <a:off x="3433981" y="934682"/>
            <a:ext cx="3929893" cy="3820222"/>
          </a:xfrm>
          <a:prstGeom prst="rect">
            <a:avLst/>
          </a:prstGeom>
        </p:spPr>
      </p:pic>
      <p:pic>
        <p:nvPicPr>
          <p:cNvPr id="4" name="Google Shape;1487;p40">
            <a:extLst>
              <a:ext uri="{FF2B5EF4-FFF2-40B4-BE49-F238E27FC236}">
                <a16:creationId xmlns:a16="http://schemas.microsoft.com/office/drawing/2014/main" id="{93DBE6F9-5E39-91FC-C2DB-CB3091196C4F}"/>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17973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a:t>
            </a:r>
          </a:p>
          <a:p>
            <a:pPr algn="just"/>
            <a:r>
              <a:rPr lang="es-CO" sz="1050" b="1" dirty="0">
                <a:solidFill>
                  <a:srgbClr val="0070C0"/>
                </a:solidFill>
                <a:latin typeface="Ubuntu" panose="020B0504030602030204" pitchFamily="34" charset="0"/>
              </a:rPr>
              <a:t>controlado por cantidad</a:t>
            </a:r>
          </a:p>
        </p:txBody>
      </p:sp>
      <p:sp>
        <p:nvSpPr>
          <p:cNvPr id="11" name="Rectángulo: esquinas redondeadas 10">
            <a:extLst>
              <a:ext uri="{FF2B5EF4-FFF2-40B4-BE49-F238E27FC236}">
                <a16:creationId xmlns:a16="http://schemas.microsoft.com/office/drawing/2014/main" id="{95F99D4E-916B-AD1F-FD41-A463939B8108}"/>
              </a:ext>
            </a:extLst>
          </p:cNvPr>
          <p:cNvSpPr/>
          <p:nvPr/>
        </p:nvSpPr>
        <p:spPr>
          <a:xfrm>
            <a:off x="215527" y="263745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 </a:t>
            </a:r>
            <a:endParaRPr lang="es-CO" sz="1050" dirty="0">
              <a:solidFill>
                <a:srgbClr val="C00000"/>
              </a:solidFill>
            </a:endParaRPr>
          </a:p>
        </p:txBody>
      </p:sp>
      <p:pic>
        <p:nvPicPr>
          <p:cNvPr id="5" name="Imagen 4">
            <a:extLst>
              <a:ext uri="{FF2B5EF4-FFF2-40B4-BE49-F238E27FC236}">
                <a16:creationId xmlns:a16="http://schemas.microsoft.com/office/drawing/2014/main" id="{945A222B-A43F-3622-E126-609442D3828F}"/>
              </a:ext>
            </a:extLst>
          </p:cNvPr>
          <p:cNvPicPr>
            <a:picLocks noChangeAspect="1"/>
          </p:cNvPicPr>
          <p:nvPr/>
        </p:nvPicPr>
        <p:blipFill>
          <a:blip r:embed="rId2"/>
          <a:stretch>
            <a:fillRect/>
          </a:stretch>
        </p:blipFill>
        <p:spPr>
          <a:xfrm>
            <a:off x="3637962" y="727695"/>
            <a:ext cx="4491966" cy="4165772"/>
          </a:xfrm>
          <a:prstGeom prst="rect">
            <a:avLst/>
          </a:prstGeom>
        </p:spPr>
      </p:pic>
      <p:pic>
        <p:nvPicPr>
          <p:cNvPr id="4" name="Google Shape;1487;p40">
            <a:extLst>
              <a:ext uri="{FF2B5EF4-FFF2-40B4-BE49-F238E27FC236}">
                <a16:creationId xmlns:a16="http://schemas.microsoft.com/office/drawing/2014/main" id="{AA08CE21-9830-B156-7853-758995C3EAB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56331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Banderas</a:t>
            </a:r>
          </a:p>
        </p:txBody>
      </p:sp>
      <p:sp>
        <p:nvSpPr>
          <p:cNvPr id="21" name="object 2">
            <a:extLst>
              <a:ext uri="{FF2B5EF4-FFF2-40B4-BE49-F238E27FC236}">
                <a16:creationId xmlns:a16="http://schemas.microsoft.com/office/drawing/2014/main" id="{40541468-BCB5-417D-82DC-20A63AAEED5E}"/>
              </a:ext>
            </a:extLst>
          </p:cNvPr>
          <p:cNvSpPr txBox="1"/>
          <p:nvPr/>
        </p:nvSpPr>
        <p:spPr>
          <a:xfrm>
            <a:off x="325678" y="2063175"/>
            <a:ext cx="4838060" cy="1907382"/>
          </a:xfrm>
          <a:prstGeom prst="rect">
            <a:avLst/>
          </a:prstGeom>
        </p:spPr>
        <p:txBody>
          <a:bodyPr vert="horz" wrap="square" lIns="0" tIns="9525" rIns="0" bIns="0" rtlCol="0">
            <a:spAutoFit/>
          </a:bodyPr>
          <a:lstStyle/>
          <a:p>
            <a:pPr marL="9525" marR="3810" algn="just">
              <a:lnSpc>
                <a:spcPct val="114999"/>
              </a:lnSpc>
              <a:spcBef>
                <a:spcPts val="75"/>
              </a:spcBef>
            </a:pPr>
            <a:r>
              <a:rPr sz="1350" dirty="0">
                <a:solidFill>
                  <a:srgbClr val="7030A0"/>
                </a:solidFill>
                <a:latin typeface="Tahoma"/>
                <a:cs typeface="Tahoma"/>
              </a:rPr>
              <a:t>Las</a:t>
            </a:r>
            <a:r>
              <a:rPr sz="1350" spc="4" dirty="0">
                <a:solidFill>
                  <a:srgbClr val="7030A0"/>
                </a:solidFill>
                <a:latin typeface="Tahoma"/>
                <a:cs typeface="Tahoma"/>
              </a:rPr>
              <a:t> </a:t>
            </a:r>
            <a:r>
              <a:rPr sz="1350" b="1" dirty="0">
                <a:solidFill>
                  <a:srgbClr val="7030A0"/>
                </a:solidFill>
                <a:latin typeface="Tahoma"/>
                <a:cs typeface="Tahoma"/>
              </a:rPr>
              <a:t>Banderas </a:t>
            </a:r>
            <a:r>
              <a:rPr lang="es-ES" sz="1350" dirty="0">
                <a:solidFill>
                  <a:srgbClr val="7030A0"/>
                </a:solidFill>
                <a:latin typeface="Tahoma"/>
                <a:cs typeface="Tahoma"/>
              </a:rPr>
              <a:t>hacen referencia a variables que toman un valor, preferiblemente </a:t>
            </a:r>
            <a:r>
              <a:rPr lang="es-ES" sz="1350" b="1" dirty="0">
                <a:solidFill>
                  <a:srgbClr val="7030A0"/>
                </a:solidFill>
                <a:latin typeface="Tahoma"/>
                <a:cs typeface="Tahoma"/>
              </a:rPr>
              <a:t>binario,</a:t>
            </a:r>
            <a:r>
              <a:rPr lang="es-ES" sz="1350" dirty="0">
                <a:solidFill>
                  <a:srgbClr val="7030A0"/>
                </a:solidFill>
                <a:latin typeface="Tahoma"/>
                <a:cs typeface="Tahoma"/>
              </a:rPr>
              <a:t> booleano e  </a:t>
            </a:r>
            <a:r>
              <a:rPr lang="es-ES" sz="1350" spc="-4" dirty="0">
                <a:solidFill>
                  <a:srgbClr val="7030A0"/>
                </a:solidFill>
                <a:latin typeface="Tahoma"/>
                <a:cs typeface="Tahoma"/>
              </a:rPr>
              <a:t>indican </a:t>
            </a:r>
            <a:r>
              <a:rPr lang="es-ES" sz="1350" dirty="0">
                <a:solidFill>
                  <a:srgbClr val="7030A0"/>
                </a:solidFill>
                <a:latin typeface="Tahoma"/>
                <a:cs typeface="Tahoma"/>
              </a:rPr>
              <a:t>un </a:t>
            </a:r>
            <a:r>
              <a:rPr lang="es-ES" sz="1350" spc="-4" dirty="0">
                <a:solidFill>
                  <a:srgbClr val="7030A0"/>
                </a:solidFill>
                <a:latin typeface="Tahoma"/>
                <a:cs typeface="Tahoma"/>
              </a:rPr>
              <a:t>estado; </a:t>
            </a:r>
            <a:r>
              <a:rPr lang="es-ES" sz="1350" dirty="0">
                <a:solidFill>
                  <a:srgbClr val="7030A0"/>
                </a:solidFill>
                <a:latin typeface="Tahoma"/>
                <a:cs typeface="Tahoma"/>
              </a:rPr>
              <a:t>su </a:t>
            </a:r>
            <a:r>
              <a:rPr lang="es-ES" sz="1350" spc="-4" dirty="0">
                <a:solidFill>
                  <a:srgbClr val="7030A0"/>
                </a:solidFill>
                <a:latin typeface="Tahoma"/>
                <a:cs typeface="Tahoma"/>
              </a:rPr>
              <a:t>valor</a:t>
            </a:r>
            <a:r>
              <a:rPr lang="es-ES" sz="1350" spc="413" dirty="0">
                <a:solidFill>
                  <a:srgbClr val="7030A0"/>
                </a:solidFill>
                <a:latin typeface="Tahoma"/>
                <a:cs typeface="Tahoma"/>
              </a:rPr>
              <a:t> </a:t>
            </a:r>
            <a:r>
              <a:rPr lang="es-ES" sz="1350" dirty="0">
                <a:solidFill>
                  <a:srgbClr val="7030A0"/>
                </a:solidFill>
                <a:latin typeface="Tahoma"/>
                <a:cs typeface="Tahoma"/>
              </a:rPr>
              <a:t>y el </a:t>
            </a:r>
            <a:r>
              <a:rPr lang="es-ES" sz="1350" spc="-4" dirty="0">
                <a:solidFill>
                  <a:srgbClr val="7030A0"/>
                </a:solidFill>
                <a:latin typeface="Tahoma"/>
                <a:cs typeface="Tahoma"/>
              </a:rPr>
              <a:t>cambio </a:t>
            </a:r>
            <a:r>
              <a:rPr lang="es-ES" sz="1350" dirty="0">
                <a:solidFill>
                  <a:srgbClr val="7030A0"/>
                </a:solidFill>
                <a:latin typeface="Tahoma"/>
                <a:cs typeface="Tahoma"/>
              </a:rPr>
              <a:t> del mismo, definen el </a:t>
            </a:r>
            <a:r>
              <a:rPr lang="es-ES" sz="1350" spc="-4" dirty="0">
                <a:solidFill>
                  <a:srgbClr val="7030A0"/>
                </a:solidFill>
                <a:latin typeface="Tahoma"/>
                <a:cs typeface="Tahoma"/>
              </a:rPr>
              <a:t>estado </a:t>
            </a:r>
            <a:r>
              <a:rPr lang="es-ES" sz="1350" spc="4" dirty="0">
                <a:solidFill>
                  <a:srgbClr val="7030A0"/>
                </a:solidFill>
                <a:latin typeface="Tahoma"/>
                <a:cs typeface="Tahoma"/>
              </a:rPr>
              <a:t>en </a:t>
            </a:r>
            <a:r>
              <a:rPr lang="es-ES" sz="1350" dirty="0">
                <a:solidFill>
                  <a:srgbClr val="7030A0"/>
                </a:solidFill>
                <a:latin typeface="Tahoma"/>
                <a:cs typeface="Tahoma"/>
              </a:rPr>
              <a:t>el que se </a:t>
            </a:r>
            <a:r>
              <a:rPr lang="es-ES" sz="1350" spc="-413" dirty="0">
                <a:solidFill>
                  <a:srgbClr val="7030A0"/>
                </a:solidFill>
                <a:latin typeface="Tahoma"/>
                <a:cs typeface="Tahoma"/>
              </a:rPr>
              <a:t> </a:t>
            </a:r>
            <a:r>
              <a:rPr lang="es-ES" sz="1350" spc="-4" dirty="0">
                <a:solidFill>
                  <a:srgbClr val="7030A0"/>
                </a:solidFill>
                <a:latin typeface="Tahoma"/>
                <a:cs typeface="Tahoma"/>
              </a:rPr>
              <a:t>encuentra</a:t>
            </a:r>
            <a:r>
              <a:rPr lang="es-ES" sz="1350" spc="-19" dirty="0">
                <a:solidFill>
                  <a:srgbClr val="7030A0"/>
                </a:solidFill>
                <a:latin typeface="Tahoma"/>
                <a:cs typeface="Tahoma"/>
              </a:rPr>
              <a:t> </a:t>
            </a:r>
            <a:r>
              <a:rPr lang="es-ES" sz="1350" spc="-4" dirty="0">
                <a:solidFill>
                  <a:srgbClr val="7030A0"/>
                </a:solidFill>
                <a:latin typeface="Tahoma"/>
                <a:cs typeface="Tahoma"/>
              </a:rPr>
              <a:t>el</a:t>
            </a:r>
            <a:r>
              <a:rPr lang="es-ES" sz="1350" spc="4" dirty="0">
                <a:solidFill>
                  <a:srgbClr val="7030A0"/>
                </a:solidFill>
                <a:latin typeface="Tahoma"/>
                <a:cs typeface="Tahoma"/>
              </a:rPr>
              <a:t> </a:t>
            </a:r>
            <a:r>
              <a:rPr lang="es-ES" sz="1350" spc="-4" dirty="0">
                <a:solidFill>
                  <a:srgbClr val="7030A0"/>
                </a:solidFill>
                <a:latin typeface="Tahoma"/>
                <a:cs typeface="Tahoma"/>
              </a:rPr>
              <a:t>programa.</a:t>
            </a:r>
            <a:endParaRPr lang="es-ES" sz="1350" dirty="0">
              <a:solidFill>
                <a:srgbClr val="7030A0"/>
              </a:solidFill>
              <a:latin typeface="Tahoma"/>
              <a:cs typeface="Tahoma"/>
            </a:endParaRPr>
          </a:p>
          <a:p>
            <a:pPr>
              <a:spcBef>
                <a:spcPts val="8"/>
              </a:spcBef>
            </a:pPr>
            <a:endParaRPr lang="es-ES" sz="1538" dirty="0">
              <a:solidFill>
                <a:srgbClr val="7030A0"/>
              </a:solidFill>
              <a:latin typeface="Tahoma"/>
              <a:cs typeface="Tahoma"/>
            </a:endParaRPr>
          </a:p>
          <a:p>
            <a:pPr marL="9525" marR="3810" algn="just">
              <a:lnSpc>
                <a:spcPct val="114999"/>
              </a:lnSpc>
            </a:pPr>
            <a:r>
              <a:rPr lang="es-ES" sz="1350" spc="-4" dirty="0">
                <a:solidFill>
                  <a:srgbClr val="7030A0"/>
                </a:solidFill>
                <a:latin typeface="Tahoma"/>
                <a:cs typeface="Tahoma"/>
              </a:rPr>
              <a:t>Por ejemplo, </a:t>
            </a:r>
            <a:r>
              <a:rPr lang="es-ES" sz="1350" spc="4" dirty="0">
                <a:solidFill>
                  <a:srgbClr val="7030A0"/>
                </a:solidFill>
                <a:latin typeface="Tahoma"/>
                <a:cs typeface="Tahoma"/>
              </a:rPr>
              <a:t>se </a:t>
            </a:r>
            <a:r>
              <a:rPr lang="es-ES" sz="1350" spc="-4" dirty="0">
                <a:solidFill>
                  <a:srgbClr val="7030A0"/>
                </a:solidFill>
                <a:latin typeface="Tahoma"/>
                <a:cs typeface="Tahoma"/>
              </a:rPr>
              <a:t>requiere llevar </a:t>
            </a:r>
            <a:r>
              <a:rPr lang="es-ES" sz="1350" dirty="0">
                <a:solidFill>
                  <a:srgbClr val="7030A0"/>
                </a:solidFill>
                <a:latin typeface="Tahoma"/>
                <a:cs typeface="Tahoma"/>
              </a:rPr>
              <a:t>el </a:t>
            </a:r>
            <a:r>
              <a:rPr lang="es-ES" sz="1350" b="1" spc="-4" dirty="0">
                <a:solidFill>
                  <a:srgbClr val="7030A0"/>
                </a:solidFill>
                <a:latin typeface="Tahoma"/>
                <a:cs typeface="Tahoma"/>
              </a:rPr>
              <a:t>control </a:t>
            </a:r>
            <a:r>
              <a:rPr lang="es-ES" sz="1350" b="1" spc="-386" dirty="0">
                <a:solidFill>
                  <a:srgbClr val="7030A0"/>
                </a:solidFill>
                <a:latin typeface="Tahoma"/>
                <a:cs typeface="Tahoma"/>
              </a:rPr>
              <a:t> </a:t>
            </a:r>
            <a:r>
              <a:rPr lang="es-ES" sz="1350" b="1" spc="-4" dirty="0">
                <a:solidFill>
                  <a:srgbClr val="7030A0"/>
                </a:solidFill>
                <a:latin typeface="Tahoma"/>
                <a:cs typeface="Tahoma"/>
              </a:rPr>
              <a:t>del nivel </a:t>
            </a:r>
            <a:r>
              <a:rPr lang="es-ES" sz="1350" b="1" dirty="0">
                <a:solidFill>
                  <a:srgbClr val="7030A0"/>
                </a:solidFill>
                <a:latin typeface="Tahoma"/>
                <a:cs typeface="Tahoma"/>
              </a:rPr>
              <a:t>de agua </a:t>
            </a:r>
            <a:r>
              <a:rPr lang="es-ES" sz="1350" b="1" spc="-4" dirty="0">
                <a:solidFill>
                  <a:srgbClr val="7030A0"/>
                </a:solidFill>
                <a:latin typeface="Tahoma"/>
                <a:cs typeface="Tahoma"/>
              </a:rPr>
              <a:t>de un </a:t>
            </a:r>
            <a:r>
              <a:rPr lang="es-ES" sz="1350" b="1" dirty="0">
                <a:solidFill>
                  <a:srgbClr val="7030A0"/>
                </a:solidFill>
                <a:latin typeface="Tahoma"/>
                <a:cs typeface="Tahoma"/>
              </a:rPr>
              <a:t>tanque</a:t>
            </a:r>
            <a:r>
              <a:rPr lang="es-ES" sz="1350" dirty="0">
                <a:solidFill>
                  <a:srgbClr val="7030A0"/>
                </a:solidFill>
                <a:latin typeface="Tahoma"/>
                <a:cs typeface="Tahoma"/>
              </a:rPr>
              <a:t>. </a:t>
            </a:r>
          </a:p>
          <a:p>
            <a:pPr marL="9525" marR="3810" algn="just">
              <a:lnSpc>
                <a:spcPct val="114999"/>
              </a:lnSpc>
              <a:spcBef>
                <a:spcPts val="75"/>
              </a:spcBef>
            </a:pPr>
            <a:endParaRPr lang="es-ES" sz="1350" dirty="0">
              <a:latin typeface="Tahoma"/>
              <a:cs typeface="Tahoma"/>
            </a:endParaRPr>
          </a:p>
        </p:txBody>
      </p:sp>
      <p:pic>
        <p:nvPicPr>
          <p:cNvPr id="22" name="object 6">
            <a:extLst>
              <a:ext uri="{FF2B5EF4-FFF2-40B4-BE49-F238E27FC236}">
                <a16:creationId xmlns:a16="http://schemas.microsoft.com/office/drawing/2014/main" id="{1CD41D2E-7B18-215E-A2B7-46167095EF07}"/>
              </a:ext>
            </a:extLst>
          </p:cNvPr>
          <p:cNvPicPr/>
          <p:nvPr/>
        </p:nvPicPr>
        <p:blipFill>
          <a:blip r:embed="rId2" cstate="print"/>
          <a:stretch>
            <a:fillRect/>
          </a:stretch>
        </p:blipFill>
        <p:spPr>
          <a:xfrm>
            <a:off x="5523333" y="1448593"/>
            <a:ext cx="2834218" cy="2924539"/>
          </a:xfrm>
          <a:prstGeom prst="rect">
            <a:avLst/>
          </a:prstGeom>
        </p:spPr>
      </p:pic>
      <p:pic>
        <p:nvPicPr>
          <p:cNvPr id="4" name="Google Shape;1487;p40">
            <a:extLst>
              <a:ext uri="{FF2B5EF4-FFF2-40B4-BE49-F238E27FC236}">
                <a16:creationId xmlns:a16="http://schemas.microsoft.com/office/drawing/2014/main" id="{3D777FB7-CEDC-8292-AB27-69829EFE2BCE}"/>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171070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CuadroTexto 10">
            <a:extLst>
              <a:ext uri="{FF2B5EF4-FFF2-40B4-BE49-F238E27FC236}">
                <a16:creationId xmlns:a16="http://schemas.microsoft.com/office/drawing/2014/main" id="{E08EFC47-2F13-CBCF-8E2D-CA02421DCC20}"/>
              </a:ext>
            </a:extLst>
          </p:cNvPr>
          <p:cNvSpPr txBox="1"/>
          <p:nvPr/>
        </p:nvSpPr>
        <p:spPr>
          <a:xfrm>
            <a:off x="1014071" y="1178266"/>
            <a:ext cx="7357737" cy="461665"/>
          </a:xfrm>
          <a:prstGeom prst="rect">
            <a:avLst/>
          </a:prstGeom>
          <a:noFill/>
        </p:spPr>
        <p:txBody>
          <a:bodyPr wrap="square" rtlCol="0">
            <a:spAutoFit/>
          </a:bodyPr>
          <a:lstStyle/>
          <a:p>
            <a:pPr algn="just"/>
            <a:r>
              <a:rPr lang="es-ES" sz="1200" b="1" dirty="0">
                <a:solidFill>
                  <a:srgbClr val="7030A0"/>
                </a:solidFill>
                <a:latin typeface="Ubuntu" panose="020B0504030602030204" pitchFamily="34" charset="0"/>
              </a:rPr>
              <a:t>Situaciones o problemas de manejo de información que incluyen iteraciones o ciclos que se repiten dependiendo de una condición</a:t>
            </a:r>
            <a:endParaRPr lang="es-CO" sz="1200" b="1" dirty="0">
              <a:solidFill>
                <a:srgbClr val="7030A0"/>
              </a:solidFill>
              <a:latin typeface="Ubuntu" panose="020B0504030602030204" pitchFamily="34" charset="0"/>
            </a:endParaRPr>
          </a:p>
        </p:txBody>
      </p:sp>
      <p:pic>
        <p:nvPicPr>
          <p:cNvPr id="12" name="Imagen 11">
            <a:extLst>
              <a:ext uri="{FF2B5EF4-FFF2-40B4-BE49-F238E27FC236}">
                <a16:creationId xmlns:a16="http://schemas.microsoft.com/office/drawing/2014/main" id="{693CFB13-B1E8-6744-2F5A-70A1C462BAF3}"/>
              </a:ext>
            </a:extLst>
          </p:cNvPr>
          <p:cNvPicPr>
            <a:picLocks noChangeAspect="1"/>
          </p:cNvPicPr>
          <p:nvPr/>
        </p:nvPicPr>
        <p:blipFill>
          <a:blip r:embed="rId2"/>
          <a:stretch>
            <a:fillRect/>
          </a:stretch>
        </p:blipFill>
        <p:spPr>
          <a:xfrm>
            <a:off x="246127" y="2039408"/>
            <a:ext cx="3304824" cy="1464162"/>
          </a:xfrm>
          <a:prstGeom prst="rect">
            <a:avLst/>
          </a:prstGeom>
        </p:spPr>
      </p:pic>
      <p:pic>
        <p:nvPicPr>
          <p:cNvPr id="13" name="Imagen 12">
            <a:extLst>
              <a:ext uri="{FF2B5EF4-FFF2-40B4-BE49-F238E27FC236}">
                <a16:creationId xmlns:a16="http://schemas.microsoft.com/office/drawing/2014/main" id="{055547A5-4D40-78A1-A304-4D27A9342FAF}"/>
              </a:ext>
            </a:extLst>
          </p:cNvPr>
          <p:cNvPicPr>
            <a:picLocks noChangeAspect="1"/>
          </p:cNvPicPr>
          <p:nvPr/>
        </p:nvPicPr>
        <p:blipFill>
          <a:blip r:embed="rId3"/>
          <a:stretch>
            <a:fillRect/>
          </a:stretch>
        </p:blipFill>
        <p:spPr>
          <a:xfrm>
            <a:off x="3661284" y="1878017"/>
            <a:ext cx="5236589" cy="2190008"/>
          </a:xfrm>
          <a:prstGeom prst="rect">
            <a:avLst/>
          </a:prstGeom>
        </p:spPr>
      </p:pic>
      <p:pic>
        <p:nvPicPr>
          <p:cNvPr id="4" name="Google Shape;1487;p40">
            <a:extLst>
              <a:ext uri="{FF2B5EF4-FFF2-40B4-BE49-F238E27FC236}">
                <a16:creationId xmlns:a16="http://schemas.microsoft.com/office/drawing/2014/main" id="{64C37099-9C67-FCB4-28A7-B00B448BA804}"/>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84914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pic>
        <p:nvPicPr>
          <p:cNvPr id="14" name="Imagen 13">
            <a:extLst>
              <a:ext uri="{FF2B5EF4-FFF2-40B4-BE49-F238E27FC236}">
                <a16:creationId xmlns:a16="http://schemas.microsoft.com/office/drawing/2014/main" id="{88981191-4000-BA2C-3BDC-4D486A0FC31D}"/>
              </a:ext>
            </a:extLst>
          </p:cNvPr>
          <p:cNvPicPr>
            <a:picLocks noChangeAspect="1"/>
          </p:cNvPicPr>
          <p:nvPr/>
        </p:nvPicPr>
        <p:blipFill>
          <a:blip r:embed="rId2"/>
          <a:stretch>
            <a:fillRect/>
          </a:stretch>
        </p:blipFill>
        <p:spPr>
          <a:xfrm>
            <a:off x="1728533" y="1843088"/>
            <a:ext cx="4056562" cy="1662275"/>
          </a:xfrm>
          <a:prstGeom prst="rect">
            <a:avLst/>
          </a:prstGeom>
        </p:spPr>
      </p:pic>
      <p:pic>
        <p:nvPicPr>
          <p:cNvPr id="4" name="Google Shape;1487;p40">
            <a:extLst>
              <a:ext uri="{FF2B5EF4-FFF2-40B4-BE49-F238E27FC236}">
                <a16:creationId xmlns:a16="http://schemas.microsoft.com/office/drawing/2014/main" id="{4DCE760E-D9DA-1A29-E2ED-42D95E428C9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170280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pic>
        <p:nvPicPr>
          <p:cNvPr id="11" name="Imagen 10">
            <a:extLst>
              <a:ext uri="{FF2B5EF4-FFF2-40B4-BE49-F238E27FC236}">
                <a16:creationId xmlns:a16="http://schemas.microsoft.com/office/drawing/2014/main" id="{D1571CF0-BD36-F8B3-E418-B786BE83C974}"/>
              </a:ext>
            </a:extLst>
          </p:cNvPr>
          <p:cNvPicPr>
            <a:picLocks noChangeAspect="1"/>
          </p:cNvPicPr>
          <p:nvPr/>
        </p:nvPicPr>
        <p:blipFill>
          <a:blip r:embed="rId2"/>
          <a:stretch>
            <a:fillRect/>
          </a:stretch>
        </p:blipFill>
        <p:spPr>
          <a:xfrm>
            <a:off x="3068330" y="1556667"/>
            <a:ext cx="5423313" cy="3150869"/>
          </a:xfrm>
          <a:prstGeom prst="rect">
            <a:avLst/>
          </a:prstGeom>
        </p:spPr>
      </p:pic>
      <p:sp>
        <p:nvSpPr>
          <p:cNvPr id="12" name="Rectángulo: esquinas redondeadas 11">
            <a:extLst>
              <a:ext uri="{FF2B5EF4-FFF2-40B4-BE49-F238E27FC236}">
                <a16:creationId xmlns:a16="http://schemas.microsoft.com/office/drawing/2014/main" id="{519E951B-EB6F-372C-E32C-CD7B1B5DF9B7}"/>
              </a:ext>
            </a:extLst>
          </p:cNvPr>
          <p:cNvSpPr/>
          <p:nvPr/>
        </p:nvSpPr>
        <p:spPr>
          <a:xfrm>
            <a:off x="203600" y="2785852"/>
            <a:ext cx="2655307"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Guía del WHILE</a:t>
            </a:r>
            <a:endParaRPr lang="es-CO" sz="1050" dirty="0">
              <a:solidFill>
                <a:srgbClr val="C00000"/>
              </a:solidFill>
            </a:endParaRPr>
          </a:p>
        </p:txBody>
      </p:sp>
      <p:pic>
        <p:nvPicPr>
          <p:cNvPr id="4" name="Google Shape;1487;p40">
            <a:extLst>
              <a:ext uri="{FF2B5EF4-FFF2-40B4-BE49-F238E27FC236}">
                <a16:creationId xmlns:a16="http://schemas.microsoft.com/office/drawing/2014/main" id="{F82D149A-8D55-2C74-B161-FC79384DA142}"/>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5" name="Google Shape;1487;p40">
            <a:extLst>
              <a:ext uri="{FF2B5EF4-FFF2-40B4-BE49-F238E27FC236}">
                <a16:creationId xmlns:a16="http://schemas.microsoft.com/office/drawing/2014/main" id="{3DBEBB2C-B850-E06C-6F52-818EE10C4B28}"/>
              </a:ext>
            </a:extLst>
          </p:cNvPr>
          <p:cNvPicPr preferRelativeResize="0"/>
          <p:nvPr/>
        </p:nvPicPr>
        <p:blipFill>
          <a:blip r:embed="rId3">
            <a:alphaModFix/>
          </a:blip>
          <a:stretch>
            <a:fillRect/>
          </a:stretch>
        </p:blipFill>
        <p:spPr>
          <a:xfrm>
            <a:off x="8143450" y="248241"/>
            <a:ext cx="1092925" cy="1092925"/>
          </a:xfrm>
          <a:prstGeom prst="rect">
            <a:avLst/>
          </a:prstGeom>
          <a:noFill/>
          <a:ln>
            <a:noFill/>
          </a:ln>
        </p:spPr>
      </p:pic>
    </p:spTree>
    <p:extLst>
      <p:ext uri="{BB962C8B-B14F-4D97-AF65-F5344CB8AC3E}">
        <p14:creationId xmlns:p14="http://schemas.microsoft.com/office/powerpoint/2010/main" val="3354557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CuadroTexto 10">
            <a:extLst>
              <a:ext uri="{FF2B5EF4-FFF2-40B4-BE49-F238E27FC236}">
                <a16:creationId xmlns:a16="http://schemas.microsoft.com/office/drawing/2014/main" id="{9DB665D6-51FD-F966-1EC1-708C1B8A78D6}"/>
              </a:ext>
            </a:extLst>
          </p:cNvPr>
          <p:cNvSpPr txBox="1"/>
          <p:nvPr/>
        </p:nvSpPr>
        <p:spPr>
          <a:xfrm>
            <a:off x="530045" y="2571750"/>
            <a:ext cx="7906465" cy="1638910"/>
          </a:xfrm>
          <a:prstGeom prst="rect">
            <a:avLst/>
          </a:prstGeom>
          <a:noFill/>
        </p:spPr>
        <p:txBody>
          <a:bodyPr wrap="square" rtlCol="0">
            <a:spAutoFit/>
          </a:bodyPr>
          <a:lstStyle/>
          <a:p>
            <a:pPr algn="just"/>
            <a:r>
              <a:rPr lang="es-ES" sz="1500" b="1" dirty="0">
                <a:solidFill>
                  <a:schemeClr val="accent1">
                    <a:lumMod val="50000"/>
                  </a:schemeClr>
                </a:solidFill>
                <a:latin typeface="Ubuntu" panose="020B0504030602030204" pitchFamily="34" charset="0"/>
              </a:rPr>
              <a:t>Dada unos  números enteros, que se ingresan uno a uno se pide calcular e imprimir:</a:t>
            </a:r>
          </a:p>
          <a:p>
            <a:pPr algn="just"/>
            <a:endParaRPr lang="es-ES" sz="1500" b="1" dirty="0">
              <a:solidFill>
                <a:schemeClr val="accent1">
                  <a:lumMod val="50000"/>
                </a:schemeClr>
              </a:solidFill>
              <a:latin typeface="Ubuntu" panose="020B0504030602030204" pitchFamily="34" charset="0"/>
            </a:endParaRPr>
          </a:p>
          <a:p>
            <a:pPr indent="-257175" algn="just">
              <a:buFont typeface="Arial" panose="020B0604020202020204" pitchFamily="34" charset="0"/>
              <a:buChar char="•"/>
            </a:pPr>
            <a:r>
              <a:rPr lang="es-ES" sz="1500" b="1" dirty="0">
                <a:solidFill>
                  <a:schemeClr val="accent1">
                    <a:lumMod val="50000"/>
                  </a:schemeClr>
                </a:solidFill>
                <a:latin typeface="Ubuntu" panose="020B0504030602030204" pitchFamily="34" charset="0"/>
              </a:rPr>
              <a:t>Cuáles y cuántos números son pares</a:t>
            </a:r>
          </a:p>
          <a:p>
            <a:pPr indent="-257175" algn="just">
              <a:buFont typeface="Arial" panose="020B0604020202020204" pitchFamily="34" charset="0"/>
              <a:buChar char="•"/>
            </a:pPr>
            <a:r>
              <a:rPr lang="es-ES" sz="1500" b="1" dirty="0">
                <a:solidFill>
                  <a:schemeClr val="accent1">
                    <a:lumMod val="50000"/>
                  </a:schemeClr>
                </a:solidFill>
                <a:latin typeface="Ubuntu" panose="020B0504030602030204" pitchFamily="34" charset="0"/>
              </a:rPr>
              <a:t>Cuáles y cuántos números son impares</a:t>
            </a:r>
          </a:p>
          <a:p>
            <a:pPr indent="-257175" algn="just">
              <a:buFont typeface="Arial" panose="020B0604020202020204" pitchFamily="34" charset="0"/>
              <a:buChar char="•"/>
            </a:pPr>
            <a:endParaRPr lang="es-ES" sz="1500" b="1" dirty="0">
              <a:solidFill>
                <a:schemeClr val="accent1">
                  <a:lumMod val="50000"/>
                </a:schemeClr>
              </a:solidFill>
              <a:latin typeface="Ubuntu" panose="020B0504030602030204" pitchFamily="34" charset="0"/>
            </a:endParaRPr>
          </a:p>
          <a:p>
            <a:pPr algn="just"/>
            <a:r>
              <a:rPr lang="es-ES" sz="1500" b="1" dirty="0">
                <a:solidFill>
                  <a:schemeClr val="accent1">
                    <a:lumMod val="50000"/>
                  </a:schemeClr>
                </a:solidFill>
                <a:latin typeface="Ubuntu" panose="020B0504030602030204" pitchFamily="34" charset="0"/>
              </a:rPr>
              <a:t>El ingreso de números se termina cuando el número ingresado es -1 </a:t>
            </a:r>
            <a:r>
              <a:rPr lang="es-ES" sz="1500" b="1" dirty="0">
                <a:solidFill>
                  <a:srgbClr val="C00000"/>
                </a:solidFill>
                <a:latin typeface="Ubuntu" panose="020B0504030602030204" pitchFamily="34" charset="0"/>
              </a:rPr>
              <a:t>(Bandera)</a:t>
            </a:r>
          </a:p>
          <a:p>
            <a:pPr algn="just"/>
            <a:endParaRPr lang="es-CO" sz="105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3ED14D06-3C63-F051-15A5-71B80D8AB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70" y="1552726"/>
            <a:ext cx="673601" cy="756083"/>
          </a:xfrm>
          <a:prstGeom prst="rect">
            <a:avLst/>
          </a:prstGeom>
        </p:spPr>
      </p:pic>
      <p:pic>
        <p:nvPicPr>
          <p:cNvPr id="4" name="Google Shape;1487;p40">
            <a:extLst>
              <a:ext uri="{FF2B5EF4-FFF2-40B4-BE49-F238E27FC236}">
                <a16:creationId xmlns:a16="http://schemas.microsoft.com/office/drawing/2014/main" id="{311A29BE-052F-C02D-C6D9-D72A56B69DB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6460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Relacionales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25" name="Imagen 24" descr="Tabla&#10;&#10;Descripción generada automáticamente">
            <a:extLst>
              <a:ext uri="{FF2B5EF4-FFF2-40B4-BE49-F238E27FC236}">
                <a16:creationId xmlns:a16="http://schemas.microsoft.com/office/drawing/2014/main" id="{4079ED8E-DBC1-AA00-C838-7657DF746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6" y="1283914"/>
            <a:ext cx="5712404" cy="2856203"/>
          </a:xfrm>
          <a:prstGeom prst="rect">
            <a:avLst/>
          </a:prstGeom>
        </p:spPr>
      </p:pic>
      <p:pic>
        <p:nvPicPr>
          <p:cNvPr id="2" name="Google Shape;1487;p40">
            <a:extLst>
              <a:ext uri="{FF2B5EF4-FFF2-40B4-BE49-F238E27FC236}">
                <a16:creationId xmlns:a16="http://schemas.microsoft.com/office/drawing/2014/main" id="{1DE0DC46-E913-D660-8139-73FB556E6B5F}"/>
              </a:ext>
            </a:extLst>
          </p:cNvPr>
          <p:cNvPicPr preferRelativeResize="0"/>
          <p:nvPr/>
        </p:nvPicPr>
        <p:blipFill>
          <a:blip r:embed="rId3">
            <a:alphaModFix/>
          </a:blip>
          <a:stretch>
            <a:fillRect/>
          </a:stretch>
        </p:blipFill>
        <p:spPr>
          <a:xfrm>
            <a:off x="7991050" y="118419"/>
            <a:ext cx="1092925" cy="1092925"/>
          </a:xfrm>
          <a:prstGeom prst="rect">
            <a:avLst/>
          </a:prstGeom>
          <a:noFill/>
          <a:ln>
            <a:noFill/>
          </a:ln>
        </p:spPr>
      </p:pic>
    </p:spTree>
    <p:extLst>
      <p:ext uri="{BB962C8B-B14F-4D97-AF65-F5344CB8AC3E}">
        <p14:creationId xmlns:p14="http://schemas.microsoft.com/office/powerpoint/2010/main" val="3624659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86838"/>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Diseño</a:t>
            </a:r>
            <a:endParaRPr lang="es-CO" sz="1050" dirty="0">
              <a:solidFill>
                <a:schemeClr val="tx2">
                  <a:lumMod val="50000"/>
                </a:schemeClr>
              </a:solidFill>
              <a:highlight>
                <a:srgbClr val="FFFF00"/>
              </a:highlight>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Construcción</a:t>
            </a:r>
            <a:endParaRPr lang="es-CO" sz="1050" dirty="0">
              <a:solidFill>
                <a:schemeClr val="tx2">
                  <a:lumMod val="50000"/>
                </a:schemeClr>
              </a:solidFill>
              <a:highlight>
                <a:srgbClr val="FFFF00"/>
              </a:highlight>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58750" y="146646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oogle Shape;1487;p40">
            <a:extLst>
              <a:ext uri="{FF2B5EF4-FFF2-40B4-BE49-F238E27FC236}">
                <a16:creationId xmlns:a16="http://schemas.microsoft.com/office/drawing/2014/main" id="{295742FC-1CE2-BA33-10F2-E3F44C46D6A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963967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Elipse 10">
            <a:extLst>
              <a:ext uri="{FF2B5EF4-FFF2-40B4-BE49-F238E27FC236}">
                <a16:creationId xmlns:a16="http://schemas.microsoft.com/office/drawing/2014/main" id="{0725FFA3-1E6E-4BAC-67A4-27382338F7C4}"/>
              </a:ext>
            </a:extLst>
          </p:cNvPr>
          <p:cNvSpPr/>
          <p:nvPr/>
        </p:nvSpPr>
        <p:spPr>
          <a:xfrm>
            <a:off x="1345355" y="2355206"/>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LEER</a:t>
            </a:r>
            <a:endParaRPr lang="es-CO" sz="1050" dirty="0">
              <a:solidFill>
                <a:schemeClr val="tx2">
                  <a:lumMod val="50000"/>
                </a:schemeClr>
              </a:solidFill>
            </a:endParaRPr>
          </a:p>
        </p:txBody>
      </p:sp>
      <p:sp>
        <p:nvSpPr>
          <p:cNvPr id="12" name="Elipse 11">
            <a:extLst>
              <a:ext uri="{FF2B5EF4-FFF2-40B4-BE49-F238E27FC236}">
                <a16:creationId xmlns:a16="http://schemas.microsoft.com/office/drawing/2014/main" id="{8FE996EA-C2CF-FF6F-4F40-FD81F00FFFEE}"/>
              </a:ext>
            </a:extLst>
          </p:cNvPr>
          <p:cNvSpPr/>
          <p:nvPr/>
        </p:nvSpPr>
        <p:spPr>
          <a:xfrm>
            <a:off x="3795350" y="229189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1DE151DC-C5F7-0152-267A-87B73D741128}"/>
              </a:ext>
            </a:extLst>
          </p:cNvPr>
          <p:cNvSpPr/>
          <p:nvPr/>
        </p:nvSpPr>
        <p:spPr>
          <a:xfrm>
            <a:off x="6328741" y="229189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IMPRIMIR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02110D1-211D-9D75-C98B-C3B1A4A3DDFB}"/>
              </a:ext>
            </a:extLst>
          </p:cNvPr>
          <p:cNvSpPr/>
          <p:nvPr/>
        </p:nvSpPr>
        <p:spPr>
          <a:xfrm>
            <a:off x="2538050" y="135771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Análisis –&gt; Método Entrada-Proceso-Salida</a:t>
            </a:r>
            <a:endParaRPr lang="es-CO" sz="1050" dirty="0">
              <a:solidFill>
                <a:srgbClr val="C00000"/>
              </a:solidFill>
            </a:endParaRPr>
          </a:p>
        </p:txBody>
      </p:sp>
      <p:sp>
        <p:nvSpPr>
          <p:cNvPr id="15" name="Flecha: a la derecha 14">
            <a:extLst>
              <a:ext uri="{FF2B5EF4-FFF2-40B4-BE49-F238E27FC236}">
                <a16:creationId xmlns:a16="http://schemas.microsoft.com/office/drawing/2014/main" id="{084BEFCF-BF03-7A5C-10C3-E0004A408868}"/>
              </a:ext>
            </a:extLst>
          </p:cNvPr>
          <p:cNvSpPr/>
          <p:nvPr/>
        </p:nvSpPr>
        <p:spPr>
          <a:xfrm>
            <a:off x="3144338" y="2735424"/>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C7F3F65C-5EDA-C227-151E-7B19EB778E69}"/>
              </a:ext>
            </a:extLst>
          </p:cNvPr>
          <p:cNvSpPr/>
          <p:nvPr/>
        </p:nvSpPr>
        <p:spPr>
          <a:xfrm>
            <a:off x="5657850" y="2647309"/>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535C6143-48CA-811C-FC34-A0632533148D}"/>
              </a:ext>
            </a:extLst>
          </p:cNvPr>
          <p:cNvSpPr/>
          <p:nvPr/>
        </p:nvSpPr>
        <p:spPr>
          <a:xfrm>
            <a:off x="952738" y="3511403"/>
            <a:ext cx="1878496" cy="5413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numero </a:t>
            </a:r>
            <a:endParaRPr lang="es-CO" sz="1050" dirty="0">
              <a:solidFill>
                <a:srgbClr val="FF0000"/>
              </a:solidFill>
            </a:endParaRPr>
          </a:p>
        </p:txBody>
      </p:sp>
      <p:sp>
        <p:nvSpPr>
          <p:cNvPr id="18" name="Rectángulo: esquinas redondeadas 17">
            <a:extLst>
              <a:ext uri="{FF2B5EF4-FFF2-40B4-BE49-F238E27FC236}">
                <a16:creationId xmlns:a16="http://schemas.microsoft.com/office/drawing/2014/main" id="{D4639F73-9009-1366-6A34-A2E4161F2B11}"/>
              </a:ext>
            </a:extLst>
          </p:cNvPr>
          <p:cNvSpPr/>
          <p:nvPr/>
        </p:nvSpPr>
        <p:spPr>
          <a:xfrm>
            <a:off x="2995230" y="3436315"/>
            <a:ext cx="3252890" cy="481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Ciclo: Proceso a cada número – WHILE mientras el número no sea -1   </a:t>
            </a:r>
            <a:endParaRPr lang="es-CO" sz="1050" dirty="0">
              <a:solidFill>
                <a:srgbClr val="FF0000"/>
              </a:solidFill>
            </a:endParaRPr>
          </a:p>
        </p:txBody>
      </p:sp>
      <p:sp>
        <p:nvSpPr>
          <p:cNvPr id="19" name="Rectángulo: esquinas redondeadas 18">
            <a:extLst>
              <a:ext uri="{FF2B5EF4-FFF2-40B4-BE49-F238E27FC236}">
                <a16:creationId xmlns:a16="http://schemas.microsoft.com/office/drawing/2014/main" id="{1DE48816-B616-33C5-113A-28D6A450D625}"/>
              </a:ext>
            </a:extLst>
          </p:cNvPr>
          <p:cNvSpPr/>
          <p:nvPr/>
        </p:nvSpPr>
        <p:spPr>
          <a:xfrm>
            <a:off x="6499556" y="3279898"/>
            <a:ext cx="1878496" cy="6908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El numero es Par o Impar</a:t>
            </a:r>
            <a:endParaRPr lang="es-CO" sz="1050" dirty="0"/>
          </a:p>
        </p:txBody>
      </p:sp>
      <p:cxnSp>
        <p:nvCxnSpPr>
          <p:cNvPr id="20" name="Conector recto de flecha 19">
            <a:extLst>
              <a:ext uri="{FF2B5EF4-FFF2-40B4-BE49-F238E27FC236}">
                <a16:creationId xmlns:a16="http://schemas.microsoft.com/office/drawing/2014/main" id="{CAFD6A8C-DB0B-1647-8466-C3980413DE89}"/>
              </a:ext>
            </a:extLst>
          </p:cNvPr>
          <p:cNvCxnSpPr>
            <a:cxnSpLocks/>
          </p:cNvCxnSpPr>
          <p:nvPr/>
        </p:nvCxnSpPr>
        <p:spPr>
          <a:xfrm>
            <a:off x="1994392" y="2937839"/>
            <a:ext cx="0" cy="4818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86FBB3E8-86BA-4A86-EA7A-54B8907614CC}"/>
              </a:ext>
            </a:extLst>
          </p:cNvPr>
          <p:cNvCxnSpPr>
            <a:cxnSpLocks/>
          </p:cNvCxnSpPr>
          <p:nvPr/>
        </p:nvCxnSpPr>
        <p:spPr>
          <a:xfrm>
            <a:off x="4694842" y="2937839"/>
            <a:ext cx="0" cy="4818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500AA7-7826-5ABB-A2BE-3F62D49C1DC4}"/>
              </a:ext>
            </a:extLst>
          </p:cNvPr>
          <p:cNvCxnSpPr>
            <a:cxnSpLocks/>
          </p:cNvCxnSpPr>
          <p:nvPr/>
        </p:nvCxnSpPr>
        <p:spPr>
          <a:xfrm>
            <a:off x="7271871" y="2937839"/>
            <a:ext cx="0" cy="34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6FEB3650-16BC-A03A-34D7-603DA5F07C0D}"/>
              </a:ext>
            </a:extLst>
          </p:cNvPr>
          <p:cNvSpPr/>
          <p:nvPr/>
        </p:nvSpPr>
        <p:spPr>
          <a:xfrm>
            <a:off x="1248532" y="315670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4CEF8B2B-3086-ED4E-24EC-EF7972A2FB9A}"/>
              </a:ext>
            </a:extLst>
          </p:cNvPr>
          <p:cNvSpPr/>
          <p:nvPr/>
        </p:nvSpPr>
        <p:spPr>
          <a:xfrm>
            <a:off x="3276825" y="305646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65805111-2B44-6A85-7FDD-08B02B26C161}"/>
              </a:ext>
            </a:extLst>
          </p:cNvPr>
          <p:cNvSpPr/>
          <p:nvPr/>
        </p:nvSpPr>
        <p:spPr>
          <a:xfrm>
            <a:off x="2809826" y="439666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C7A5A8-1E95-56AF-FCDD-9B5747FC842D}"/>
              </a:ext>
            </a:extLst>
          </p:cNvPr>
          <p:cNvSpPr txBox="1"/>
          <p:nvPr/>
        </p:nvSpPr>
        <p:spPr>
          <a:xfrm>
            <a:off x="3144338" y="1961169"/>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5C98AD63-E884-2AD6-FC5D-D2040DE1D02C}"/>
              </a:ext>
            </a:extLst>
          </p:cNvPr>
          <p:cNvSpPr/>
          <p:nvPr/>
        </p:nvSpPr>
        <p:spPr>
          <a:xfrm>
            <a:off x="6499556" y="4097144"/>
            <a:ext cx="1878496" cy="5990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a:t>
            </a:r>
            <a:r>
              <a:rPr lang="es-ES" sz="1050" dirty="0">
                <a:solidFill>
                  <a:srgbClr val="FF0000"/>
                </a:solidFill>
              </a:rPr>
              <a:t> </a:t>
            </a:r>
            <a:r>
              <a:rPr lang="es-ES" sz="1050" dirty="0" err="1">
                <a:solidFill>
                  <a:srgbClr val="FF0000"/>
                </a:solidFill>
              </a:rPr>
              <a:t>cantidadPares</a:t>
            </a:r>
            <a:endParaRPr lang="es-ES" sz="1050" dirty="0">
              <a:solidFill>
                <a:srgbClr val="FF0000"/>
              </a:solidFill>
            </a:endParaRPr>
          </a:p>
          <a:p>
            <a:pPr algn="ctr"/>
            <a:r>
              <a:rPr lang="es-ES" sz="1050" dirty="0" err="1">
                <a:solidFill>
                  <a:srgbClr val="FF0000"/>
                </a:solidFill>
              </a:rPr>
              <a:t>cantidadImpares</a:t>
            </a:r>
            <a:endParaRPr lang="es-ES" sz="1050" dirty="0">
              <a:solidFill>
                <a:srgbClr val="FF0000"/>
              </a:solidFill>
            </a:endParaRPr>
          </a:p>
          <a:p>
            <a:pPr algn="ctr"/>
            <a:r>
              <a:rPr lang="es-ES" sz="1050" dirty="0">
                <a:solidFill>
                  <a:srgbClr val="FF0000"/>
                </a:solidFill>
              </a:rPr>
              <a:t>Contador</a:t>
            </a:r>
            <a:endParaRPr lang="es-CO" sz="1050" dirty="0">
              <a:solidFill>
                <a:srgbClr val="C00000"/>
              </a:solidFill>
            </a:endParaRPr>
          </a:p>
        </p:txBody>
      </p:sp>
      <p:sp>
        <p:nvSpPr>
          <p:cNvPr id="28" name="Rectángulo: esquinas redondeadas 27">
            <a:extLst>
              <a:ext uri="{FF2B5EF4-FFF2-40B4-BE49-F238E27FC236}">
                <a16:creationId xmlns:a16="http://schemas.microsoft.com/office/drawing/2014/main" id="{8FE7AA57-27FD-7A9B-980D-8EB9BBD6D167}"/>
              </a:ext>
            </a:extLst>
          </p:cNvPr>
          <p:cNvSpPr/>
          <p:nvPr/>
        </p:nvSpPr>
        <p:spPr>
          <a:xfrm>
            <a:off x="2995230" y="4043098"/>
            <a:ext cx="3252890" cy="3726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Condicional: Saber si es par o impar </a:t>
            </a:r>
            <a:endParaRPr lang="es-CO" sz="1050" dirty="0"/>
          </a:p>
        </p:txBody>
      </p:sp>
      <p:sp>
        <p:nvSpPr>
          <p:cNvPr id="29" name="Elipse 28">
            <a:extLst>
              <a:ext uri="{FF2B5EF4-FFF2-40B4-BE49-F238E27FC236}">
                <a16:creationId xmlns:a16="http://schemas.microsoft.com/office/drawing/2014/main" id="{4B873383-C8D5-7680-A713-29DF7A6F4237}"/>
              </a:ext>
            </a:extLst>
          </p:cNvPr>
          <p:cNvSpPr/>
          <p:nvPr/>
        </p:nvSpPr>
        <p:spPr>
          <a:xfrm>
            <a:off x="7728212" y="2899123"/>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0" name="Elipse 29">
            <a:extLst>
              <a:ext uri="{FF2B5EF4-FFF2-40B4-BE49-F238E27FC236}">
                <a16:creationId xmlns:a16="http://schemas.microsoft.com/office/drawing/2014/main" id="{F7A4DA21-203B-4570-40B9-17B4659D92BF}"/>
              </a:ext>
            </a:extLst>
          </p:cNvPr>
          <p:cNvSpPr/>
          <p:nvPr/>
        </p:nvSpPr>
        <p:spPr>
          <a:xfrm>
            <a:off x="8384246" y="422944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pic>
        <p:nvPicPr>
          <p:cNvPr id="10" name="Google Shape;1487;p40">
            <a:extLst>
              <a:ext uri="{FF2B5EF4-FFF2-40B4-BE49-F238E27FC236}">
                <a16:creationId xmlns:a16="http://schemas.microsoft.com/office/drawing/2014/main" id="{5D8CC262-CD54-7720-3EF7-E254B47D364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089856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Rectángulo: esquinas redondeadas 10">
            <a:extLst>
              <a:ext uri="{FF2B5EF4-FFF2-40B4-BE49-F238E27FC236}">
                <a16:creationId xmlns:a16="http://schemas.microsoft.com/office/drawing/2014/main" id="{BE0D5734-CF4A-86CF-5C45-FFD3EE0B747C}"/>
              </a:ext>
            </a:extLst>
          </p:cNvPr>
          <p:cNvSpPr/>
          <p:nvPr/>
        </p:nvSpPr>
        <p:spPr>
          <a:xfrm>
            <a:off x="5187771" y="2434137"/>
            <a:ext cx="316052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Diseño –&gt; Algoritmo</a:t>
            </a:r>
            <a:endParaRPr lang="es-CO" sz="1050" dirty="0"/>
          </a:p>
        </p:txBody>
      </p:sp>
      <p:pic>
        <p:nvPicPr>
          <p:cNvPr id="12" name="Imagen 11">
            <a:extLst>
              <a:ext uri="{FF2B5EF4-FFF2-40B4-BE49-F238E27FC236}">
                <a16:creationId xmlns:a16="http://schemas.microsoft.com/office/drawing/2014/main" id="{775277B1-56AD-DE76-54EB-D30DCFB99F14}"/>
              </a:ext>
            </a:extLst>
          </p:cNvPr>
          <p:cNvPicPr>
            <a:picLocks noChangeAspect="1"/>
          </p:cNvPicPr>
          <p:nvPr/>
        </p:nvPicPr>
        <p:blipFill>
          <a:blip r:embed="rId2"/>
          <a:stretch>
            <a:fillRect/>
          </a:stretch>
        </p:blipFill>
        <p:spPr>
          <a:xfrm>
            <a:off x="1123814" y="1164866"/>
            <a:ext cx="2979359" cy="3129399"/>
          </a:xfrm>
          <a:prstGeom prst="rect">
            <a:avLst/>
          </a:prstGeom>
        </p:spPr>
      </p:pic>
      <p:sp>
        <p:nvSpPr>
          <p:cNvPr id="13" name="Rectángulo: esquinas redondeadas 12">
            <a:extLst>
              <a:ext uri="{FF2B5EF4-FFF2-40B4-BE49-F238E27FC236}">
                <a16:creationId xmlns:a16="http://schemas.microsoft.com/office/drawing/2014/main" id="{1CB8EB9D-ECAA-E2B7-850B-FF0D8DA4101F}"/>
              </a:ext>
            </a:extLst>
          </p:cNvPr>
          <p:cNvSpPr/>
          <p:nvPr/>
        </p:nvSpPr>
        <p:spPr>
          <a:xfrm>
            <a:off x="1375598" y="1615403"/>
            <a:ext cx="1745673" cy="3429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sp>
        <p:nvSpPr>
          <p:cNvPr id="14" name="Rectángulo: esquinas redondeadas 13">
            <a:extLst>
              <a:ext uri="{FF2B5EF4-FFF2-40B4-BE49-F238E27FC236}">
                <a16:creationId xmlns:a16="http://schemas.microsoft.com/office/drawing/2014/main" id="{6B814C3E-6E1F-CC05-F9A7-87CE79FABE08}"/>
              </a:ext>
            </a:extLst>
          </p:cNvPr>
          <p:cNvSpPr/>
          <p:nvPr/>
        </p:nvSpPr>
        <p:spPr>
          <a:xfrm>
            <a:off x="1740656" y="3215603"/>
            <a:ext cx="1745673" cy="3429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cxnSp>
        <p:nvCxnSpPr>
          <p:cNvPr id="15" name="Conector recto de flecha 14">
            <a:extLst>
              <a:ext uri="{FF2B5EF4-FFF2-40B4-BE49-F238E27FC236}">
                <a16:creationId xmlns:a16="http://schemas.microsoft.com/office/drawing/2014/main" id="{56D51916-5FA6-2355-1760-435B17F543BC}"/>
              </a:ext>
            </a:extLst>
          </p:cNvPr>
          <p:cNvCxnSpPr>
            <a:cxnSpLocks/>
          </p:cNvCxnSpPr>
          <p:nvPr/>
        </p:nvCxnSpPr>
        <p:spPr>
          <a:xfrm>
            <a:off x="3121271" y="1786853"/>
            <a:ext cx="13404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8D7A9AB0-B917-5028-9EDE-450BFF815823}"/>
              </a:ext>
            </a:extLst>
          </p:cNvPr>
          <p:cNvSpPr/>
          <p:nvPr/>
        </p:nvSpPr>
        <p:spPr>
          <a:xfrm>
            <a:off x="4555217" y="1615403"/>
            <a:ext cx="2774373" cy="3000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050" dirty="0">
                <a:solidFill>
                  <a:srgbClr val="FF0000"/>
                </a:solidFill>
              </a:rPr>
              <a:t>Lectura del primero, para ingresar al ciclo </a:t>
            </a:r>
            <a:r>
              <a:rPr lang="es-ES" sz="1050" dirty="0" err="1">
                <a:solidFill>
                  <a:srgbClr val="FF0000"/>
                </a:solidFill>
              </a:rPr>
              <a:t>while</a:t>
            </a:r>
            <a:endParaRPr lang="es-CO" sz="1050" dirty="0">
              <a:solidFill>
                <a:srgbClr val="FF0000"/>
              </a:solidFill>
            </a:endParaRPr>
          </a:p>
        </p:txBody>
      </p:sp>
      <p:sp>
        <p:nvSpPr>
          <p:cNvPr id="17" name="Rectángulo 16">
            <a:extLst>
              <a:ext uri="{FF2B5EF4-FFF2-40B4-BE49-F238E27FC236}">
                <a16:creationId xmlns:a16="http://schemas.microsoft.com/office/drawing/2014/main" id="{940B2772-9FEF-E1F8-0F5E-9D470AA4C729}"/>
              </a:ext>
            </a:extLst>
          </p:cNvPr>
          <p:cNvSpPr/>
          <p:nvPr/>
        </p:nvSpPr>
        <p:spPr>
          <a:xfrm>
            <a:off x="4574622" y="3258421"/>
            <a:ext cx="4182171" cy="3000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050" dirty="0">
                <a:solidFill>
                  <a:srgbClr val="FF0000"/>
                </a:solidFill>
              </a:rPr>
              <a:t>Lectura del siguiente número para que no se quede en un ciclo sin fin.</a:t>
            </a:r>
            <a:endParaRPr lang="es-CO" sz="1050" dirty="0">
              <a:solidFill>
                <a:srgbClr val="FF0000"/>
              </a:solidFill>
            </a:endParaRPr>
          </a:p>
        </p:txBody>
      </p:sp>
      <p:cxnSp>
        <p:nvCxnSpPr>
          <p:cNvPr id="18" name="Conector recto de flecha 17">
            <a:extLst>
              <a:ext uri="{FF2B5EF4-FFF2-40B4-BE49-F238E27FC236}">
                <a16:creationId xmlns:a16="http://schemas.microsoft.com/office/drawing/2014/main" id="{73B73136-24C5-A25E-9AA7-426D1BFC59F9}"/>
              </a:ext>
            </a:extLst>
          </p:cNvPr>
          <p:cNvCxnSpPr>
            <a:cxnSpLocks/>
          </p:cNvCxnSpPr>
          <p:nvPr/>
        </p:nvCxnSpPr>
        <p:spPr>
          <a:xfrm>
            <a:off x="3505735" y="3387053"/>
            <a:ext cx="10494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Google Shape;1487;p40">
            <a:extLst>
              <a:ext uri="{FF2B5EF4-FFF2-40B4-BE49-F238E27FC236}">
                <a16:creationId xmlns:a16="http://schemas.microsoft.com/office/drawing/2014/main" id="{E50EA10A-4023-680F-9413-3A5F6C5E686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682448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418150" y="850261"/>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Rectángulo: esquinas redondeadas 10">
            <a:extLst>
              <a:ext uri="{FF2B5EF4-FFF2-40B4-BE49-F238E27FC236}">
                <a16:creationId xmlns:a16="http://schemas.microsoft.com/office/drawing/2014/main" id="{E614C220-9830-E4B9-A3AB-25DEE8B6C891}"/>
              </a:ext>
            </a:extLst>
          </p:cNvPr>
          <p:cNvSpPr/>
          <p:nvPr/>
        </p:nvSpPr>
        <p:spPr>
          <a:xfrm>
            <a:off x="298507" y="2686791"/>
            <a:ext cx="2862386"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a:t>
            </a:r>
            <a:endParaRPr lang="es-CO" sz="1050" dirty="0">
              <a:solidFill>
                <a:srgbClr val="C00000"/>
              </a:solidFill>
            </a:endParaRPr>
          </a:p>
        </p:txBody>
      </p:sp>
      <p:pic>
        <p:nvPicPr>
          <p:cNvPr id="6" name="Google Shape;1487;p40">
            <a:extLst>
              <a:ext uri="{FF2B5EF4-FFF2-40B4-BE49-F238E27FC236}">
                <a16:creationId xmlns:a16="http://schemas.microsoft.com/office/drawing/2014/main" id="{71252E25-CAF9-7482-1A6D-DC3871F7B866}"/>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3" name="Imagen 2">
            <a:extLst>
              <a:ext uri="{FF2B5EF4-FFF2-40B4-BE49-F238E27FC236}">
                <a16:creationId xmlns:a16="http://schemas.microsoft.com/office/drawing/2014/main" id="{6AC292D5-16C1-0088-8CBF-0B6C99729B95}"/>
              </a:ext>
            </a:extLst>
          </p:cNvPr>
          <p:cNvPicPr>
            <a:picLocks noChangeAspect="1"/>
          </p:cNvPicPr>
          <p:nvPr/>
        </p:nvPicPr>
        <p:blipFill>
          <a:blip r:embed="rId3"/>
          <a:stretch>
            <a:fillRect/>
          </a:stretch>
        </p:blipFill>
        <p:spPr>
          <a:xfrm>
            <a:off x="4830375" y="388596"/>
            <a:ext cx="2862386" cy="4432898"/>
          </a:xfrm>
          <a:prstGeom prst="rect">
            <a:avLst/>
          </a:prstGeom>
        </p:spPr>
      </p:pic>
    </p:spTree>
    <p:extLst>
      <p:ext uri="{BB962C8B-B14F-4D97-AF65-F5344CB8AC3E}">
        <p14:creationId xmlns:p14="http://schemas.microsoft.com/office/powerpoint/2010/main" val="3665308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984BB-1B12-868E-7104-065C363A940A}"/>
              </a:ext>
            </a:extLst>
          </p:cNvPr>
          <p:cNvSpPr>
            <a:spLocks noGrp="1"/>
          </p:cNvSpPr>
          <p:nvPr>
            <p:ph type="title"/>
          </p:nvPr>
        </p:nvSpPr>
        <p:spPr>
          <a:xfrm>
            <a:off x="3124533" y="1959150"/>
            <a:ext cx="7704000" cy="612600"/>
          </a:xfrm>
        </p:spPr>
        <p:txBody>
          <a:bodyPr/>
          <a:lstStyle/>
          <a:p>
            <a:r>
              <a:rPr lang="es-CO" sz="4800" dirty="0"/>
              <a:t>Talleres</a:t>
            </a:r>
          </a:p>
        </p:txBody>
      </p:sp>
      <p:pic>
        <p:nvPicPr>
          <p:cNvPr id="4" name="Google Shape;1487;p40">
            <a:extLst>
              <a:ext uri="{FF2B5EF4-FFF2-40B4-BE49-F238E27FC236}">
                <a16:creationId xmlns:a16="http://schemas.microsoft.com/office/drawing/2014/main" id="{0F0CE544-6EE5-45D1-B7E9-C9DEF1C2BEDD}"/>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27834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FAB22067-36C7-7137-2171-1E85F426080A}"/>
              </a:ext>
            </a:extLst>
          </p:cNvPr>
          <p:cNvSpPr txBox="1"/>
          <p:nvPr/>
        </p:nvSpPr>
        <p:spPr>
          <a:xfrm>
            <a:off x="2245454" y="1150514"/>
            <a:ext cx="6398704" cy="3693319"/>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y estrato (1,2,3,4,5) de un usuario del servicio de energía eléctrica, calcular lo que pagaría de tarifa básica del servicio de energía eléctrica, que depende del estrato, así</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Estrato          Tarifa Básica</a:t>
            </a:r>
          </a:p>
          <a:p>
            <a:pPr algn="just"/>
            <a:r>
              <a:rPr lang="es-ES" sz="1800" b="1" dirty="0">
                <a:solidFill>
                  <a:schemeClr val="accent1">
                    <a:lumMod val="50000"/>
                  </a:schemeClr>
                </a:solidFill>
                <a:latin typeface="Ubuntu" panose="020B0504030602030204" pitchFamily="34" charset="0"/>
              </a:rPr>
              <a:t>      1                    $10.000</a:t>
            </a:r>
          </a:p>
          <a:p>
            <a:pPr algn="just"/>
            <a:r>
              <a:rPr lang="es-ES" sz="1800" b="1" dirty="0">
                <a:solidFill>
                  <a:schemeClr val="accent1">
                    <a:lumMod val="50000"/>
                  </a:schemeClr>
                </a:solidFill>
                <a:latin typeface="Ubuntu" panose="020B0504030602030204" pitchFamily="34" charset="0"/>
              </a:rPr>
              <a:t>      2                    $15.000</a:t>
            </a:r>
          </a:p>
          <a:p>
            <a:pPr algn="just"/>
            <a:r>
              <a:rPr lang="es-ES" sz="1800" b="1" dirty="0">
                <a:solidFill>
                  <a:schemeClr val="accent1">
                    <a:lumMod val="50000"/>
                  </a:schemeClr>
                </a:solidFill>
                <a:latin typeface="Ubuntu" panose="020B0504030602030204" pitchFamily="34" charset="0"/>
              </a:rPr>
              <a:t>      3                    $30.000</a:t>
            </a:r>
          </a:p>
          <a:p>
            <a:pPr algn="just"/>
            <a:r>
              <a:rPr lang="es-ES" sz="1800" b="1" dirty="0">
                <a:solidFill>
                  <a:schemeClr val="accent1">
                    <a:lumMod val="50000"/>
                  </a:schemeClr>
                </a:solidFill>
                <a:latin typeface="Ubuntu" panose="020B0504030602030204" pitchFamily="34" charset="0"/>
              </a:rPr>
              <a:t>      4                    $50.000</a:t>
            </a:r>
          </a:p>
          <a:p>
            <a:pPr algn="just"/>
            <a:r>
              <a:rPr lang="es-ES" sz="1800" b="1" dirty="0">
                <a:solidFill>
                  <a:schemeClr val="accent1">
                    <a:lumMod val="50000"/>
                  </a:schemeClr>
                </a:solidFill>
                <a:latin typeface="Ubuntu" panose="020B0504030602030204" pitchFamily="34" charset="0"/>
              </a:rPr>
              <a:t>      5                    $65.000</a:t>
            </a:r>
          </a:p>
          <a:p>
            <a:pPr algn="just"/>
            <a:r>
              <a:rPr lang="es-ES" sz="1800" b="1" dirty="0">
                <a:solidFill>
                  <a:schemeClr val="accent1">
                    <a:lumMod val="50000"/>
                  </a:schemeClr>
                </a:solidFill>
                <a:latin typeface="Ubuntu" panose="020B0504030602030204" pitchFamily="34" charset="0"/>
              </a:rPr>
              <a:t>Se pide visualizar el nombre y tarifa básica</a:t>
            </a:r>
          </a:p>
          <a:p>
            <a:pPr algn="just"/>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A66C9244-D653-E250-7C70-D8E20193D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2" y="1747177"/>
            <a:ext cx="1088515" cy="1221802"/>
          </a:xfrm>
          <a:prstGeom prst="rect">
            <a:avLst/>
          </a:prstGeom>
        </p:spPr>
      </p:pic>
      <p:sp>
        <p:nvSpPr>
          <p:cNvPr id="5" name="CuadroTexto 4">
            <a:extLst>
              <a:ext uri="{FF2B5EF4-FFF2-40B4-BE49-F238E27FC236}">
                <a16:creationId xmlns:a16="http://schemas.microsoft.com/office/drawing/2014/main" id="{B6B5F0D2-1CA2-A9AF-4BF0-A0369B1328B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6" name="Google Shape;1487;p40">
            <a:extLst>
              <a:ext uri="{FF2B5EF4-FFF2-40B4-BE49-F238E27FC236}">
                <a16:creationId xmlns:a16="http://schemas.microsoft.com/office/drawing/2014/main" id="{D162965E-ED23-D053-75F8-B0386487A986}"/>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523363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2" name="CuadroTexto 11">
            <a:extLst>
              <a:ext uri="{FF2B5EF4-FFF2-40B4-BE49-F238E27FC236}">
                <a16:creationId xmlns:a16="http://schemas.microsoft.com/office/drawing/2014/main" id="{5B3E471F-5C9A-DAD8-4736-F7B164D69487}"/>
              </a:ext>
            </a:extLst>
          </p:cNvPr>
          <p:cNvSpPr txBox="1"/>
          <p:nvPr/>
        </p:nvSpPr>
        <p:spPr>
          <a:xfrm>
            <a:off x="392628" y="1091625"/>
            <a:ext cx="8358745" cy="2760371"/>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Liquidación servicio de matrícula</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la información sobre 1 estudiante de una institución de educación para el trabajo, que realizará su proceso de matrícula financiera. La información que se conoce del estudiante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Código</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Programa a académico al cual pertenece,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Técnico en Sistemas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Técnico en Desarrollo de videojuegos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Técnico en Animación Digital</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Indicador de Beca,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Beca por rendimiento académico. Descuento del 50% sobre el valor matricula.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Beca Cultural – Deportes. Descuento del 40% sobre el valor matrícula</a:t>
            </a:r>
          </a:p>
          <a:p>
            <a:pPr marL="557213" lvl="1" indent="-214313" algn="just">
              <a:lnSpc>
                <a:spcPct val="107000"/>
              </a:lnSpc>
              <a:spcAft>
                <a:spcPts val="600"/>
              </a:spcAft>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Sin Beca.</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cuadro de valores de matrícula que depende del programa académico que cursa el estudiante, así:</a:t>
            </a:r>
          </a:p>
        </p:txBody>
      </p:sp>
      <p:pic>
        <p:nvPicPr>
          <p:cNvPr id="15" name="Imagen 14">
            <a:extLst>
              <a:ext uri="{FF2B5EF4-FFF2-40B4-BE49-F238E27FC236}">
                <a16:creationId xmlns:a16="http://schemas.microsoft.com/office/drawing/2014/main" id="{3D371FA5-3DCF-F23E-6143-35234A87405F}"/>
              </a:ext>
            </a:extLst>
          </p:cNvPr>
          <p:cNvPicPr>
            <a:picLocks noChangeAspect="1"/>
          </p:cNvPicPr>
          <p:nvPr/>
        </p:nvPicPr>
        <p:blipFill>
          <a:blip r:embed="rId2"/>
          <a:stretch>
            <a:fillRect/>
          </a:stretch>
        </p:blipFill>
        <p:spPr>
          <a:xfrm>
            <a:off x="1931792" y="3851996"/>
            <a:ext cx="4366018" cy="625796"/>
          </a:xfrm>
          <a:prstGeom prst="rect">
            <a:avLst/>
          </a:prstGeom>
        </p:spPr>
      </p:pic>
      <p:sp>
        <p:nvSpPr>
          <p:cNvPr id="16" name="CuadroTexto 15">
            <a:extLst>
              <a:ext uri="{FF2B5EF4-FFF2-40B4-BE49-F238E27FC236}">
                <a16:creationId xmlns:a16="http://schemas.microsoft.com/office/drawing/2014/main" id="{BB5334B3-7567-C353-DCC7-DD68B3E5A8F0}"/>
              </a:ext>
            </a:extLst>
          </p:cNvPr>
          <p:cNvSpPr txBox="1"/>
          <p:nvPr/>
        </p:nvSpPr>
        <p:spPr>
          <a:xfrm>
            <a:off x="1735610" y="4477792"/>
            <a:ext cx="5092217" cy="415498"/>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neto a pagar de matrícula para el estudiante e imprimir el nombre y el valor a pagar por matricula y valor total matriculas</a:t>
            </a:r>
            <a:endParaRPr lang="es-CO" sz="1050" dirty="0"/>
          </a:p>
        </p:txBody>
      </p:sp>
      <p:sp>
        <p:nvSpPr>
          <p:cNvPr id="4" name="CuadroTexto 3">
            <a:extLst>
              <a:ext uri="{FF2B5EF4-FFF2-40B4-BE49-F238E27FC236}">
                <a16:creationId xmlns:a16="http://schemas.microsoft.com/office/drawing/2014/main" id="{DF0CFCD2-E01E-FA1E-09DE-DE25D5DCEB8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1B151E35-F7E4-7B30-04F3-48FA4C220F7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38602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99748AB3-5330-83B4-C32F-BBC3655C213D}"/>
              </a:ext>
            </a:extLst>
          </p:cNvPr>
          <p:cNvSpPr txBox="1"/>
          <p:nvPr/>
        </p:nvSpPr>
        <p:spPr>
          <a:xfrm>
            <a:off x="169198" y="969082"/>
            <a:ext cx="8358745" cy="4086375"/>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2: Comisión Vendedores</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lista de vendedores de una empresa , sobre las ventas realizadas en el mes. La información que se conoce de cada  vendedor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Cédula de ciudadanía</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Tipo de vendedor,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Puerta a Puerta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Telemercadeo</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Ejecutivo de ventas</a:t>
            </a:r>
          </a:p>
          <a:p>
            <a:pPr marL="214313"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Valor ventas realizadas en el mes</a:t>
            </a:r>
          </a:p>
          <a:p>
            <a:pPr algn="just">
              <a:lnSpc>
                <a:spcPct val="107000"/>
              </a:lnSpc>
              <a:spcAft>
                <a:spcPts val="600"/>
              </a:spcAft>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NOTA: La lista termina cuando la cédula de ciudadanía es -1</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porcentaje de comisión que se le aplica a las ventas realizadas en el mes, para el cálculo de la comisión, de acuerdo al tipo de vendedor así:</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puerta a puerta, el porcentaje de comisión es del 20%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telemercadeo, el porcentaje de comisión es del 15%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ejecutivo de ventas, el porcentaje de comisión es del 25% sobre el valor de las ventas realizadas en el mes.</a:t>
            </a: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D22DFBBC-956F-7430-EEAF-EE2CB30A0FA5}"/>
              </a:ext>
            </a:extLst>
          </p:cNvPr>
          <p:cNvSpPr txBox="1"/>
          <p:nvPr/>
        </p:nvSpPr>
        <p:spPr>
          <a:xfrm>
            <a:off x="169198" y="4566834"/>
            <a:ext cx="7648380" cy="253916"/>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a pagar por comisión  de cada vendedor, el valor total de la ventas del mes, el valor total a pagar por comisiones</a:t>
            </a:r>
            <a:endParaRPr lang="es-CO" sz="1050" dirty="0"/>
          </a:p>
        </p:txBody>
      </p:sp>
      <p:sp>
        <p:nvSpPr>
          <p:cNvPr id="4" name="CuadroTexto 3">
            <a:extLst>
              <a:ext uri="{FF2B5EF4-FFF2-40B4-BE49-F238E27FC236}">
                <a16:creationId xmlns:a16="http://schemas.microsoft.com/office/drawing/2014/main" id="{C32942BA-71D4-79F7-5EAA-C92B7C7FC0D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65AC9EBF-4637-EB0C-4979-A70AFCCFC44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66810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C73142BC-2469-7090-9418-37530A77CF17}"/>
              </a:ext>
            </a:extLst>
          </p:cNvPr>
          <p:cNvSpPr txBox="1"/>
          <p:nvPr/>
        </p:nvSpPr>
        <p:spPr>
          <a:xfrm>
            <a:off x="187037" y="1257150"/>
            <a:ext cx="9019309" cy="1036759"/>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La empresa TRASRAPIDO desea liquidar en forma automática la comisión de  N  conductores por el servicio realizado en el mes. Para ello suministra la siguiente información del conductor: </a:t>
            </a:r>
            <a:r>
              <a:rPr lang="es-CO" sz="1050" dirty="0">
                <a:latin typeface="Calibri" panose="020F0502020204030204" pitchFamily="34" charset="0"/>
                <a:ea typeface="Calibri" panose="020F0502020204030204" pitchFamily="34" charset="0"/>
                <a:cs typeface="Times New Roman" panose="02020603050405020304" pitchFamily="18" charset="0"/>
              </a:rPr>
              <a:t> </a:t>
            </a:r>
            <a:r>
              <a:rPr lang="es-CO" sz="1050" dirty="0">
                <a:latin typeface="Calibri" panose="020F0502020204030204" pitchFamily="34" charset="0"/>
                <a:ea typeface="Calibri" panose="020F0502020204030204" pitchFamily="34" charset="0"/>
                <a:cs typeface="Arial" panose="020B0604020202020204" pitchFamily="34" charset="0"/>
              </a:rPr>
              <a:t>Cédula,  Nombre,  Clase conductor: 1: Experto, 2: Novato,  Valor total por concepto de pasajes del mes, Valor total por concepto de encomiendas del mes</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Se pide calcular le pago al conductor, que  depende de un pago por concepto de pasajes más el un pago  por concepto encomiendas, así: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EC116137-C1F3-80AC-8CF4-12050BCFD55B}"/>
              </a:ext>
            </a:extLst>
          </p:cNvPr>
          <p:cNvPicPr>
            <a:picLocks noChangeAspect="1"/>
          </p:cNvPicPr>
          <p:nvPr/>
        </p:nvPicPr>
        <p:blipFill>
          <a:blip r:embed="rId2"/>
          <a:stretch>
            <a:fillRect/>
          </a:stretch>
        </p:blipFill>
        <p:spPr>
          <a:xfrm>
            <a:off x="1401882" y="2270842"/>
            <a:ext cx="3066209" cy="1779158"/>
          </a:xfrm>
          <a:prstGeom prst="rect">
            <a:avLst/>
          </a:prstGeom>
        </p:spPr>
      </p:pic>
      <p:sp>
        <p:nvSpPr>
          <p:cNvPr id="15" name="Rectángulo: esquinas redondeadas 14">
            <a:extLst>
              <a:ext uri="{FF2B5EF4-FFF2-40B4-BE49-F238E27FC236}">
                <a16:creationId xmlns:a16="http://schemas.microsoft.com/office/drawing/2014/main" id="{D931A5B0-5ED5-ACC1-116E-8D1167689827}"/>
              </a:ext>
            </a:extLst>
          </p:cNvPr>
          <p:cNvSpPr/>
          <p:nvPr/>
        </p:nvSpPr>
        <p:spPr>
          <a:xfrm>
            <a:off x="2764998" y="3443887"/>
            <a:ext cx="1618950" cy="1582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ysClr val="windowText" lastClr="000000"/>
                </a:solidFill>
              </a:rPr>
              <a:t>Encomiendas del mes </a:t>
            </a:r>
            <a:endParaRPr lang="es-CO" sz="1050" dirty="0">
              <a:solidFill>
                <a:sysClr val="windowText" lastClr="000000"/>
              </a:solidFill>
            </a:endParaRPr>
          </a:p>
        </p:txBody>
      </p:sp>
      <p:sp>
        <p:nvSpPr>
          <p:cNvPr id="16" name="CuadroTexto 15">
            <a:extLst>
              <a:ext uri="{FF2B5EF4-FFF2-40B4-BE49-F238E27FC236}">
                <a16:creationId xmlns:a16="http://schemas.microsoft.com/office/drawing/2014/main" id="{FF2C5692-C643-1E99-BC65-DFB698D4CF23}"/>
              </a:ext>
            </a:extLst>
          </p:cNvPr>
          <p:cNvSpPr txBox="1"/>
          <p:nvPr/>
        </p:nvSpPr>
        <p:spPr>
          <a:xfrm>
            <a:off x="62346" y="4050000"/>
            <a:ext cx="9019309" cy="309637"/>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También se debe calcular el valor total  a pagar (Todos los conductores) y la cantidad de conductores novatos y expertos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6D328367-4348-A263-B48F-7514D9EF4792}"/>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73C6D2AC-50AF-8782-8493-9FD060C4EDD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04384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sp>
        <p:nvSpPr>
          <p:cNvPr id="11" name="CuadroTexto 10">
            <a:extLst>
              <a:ext uri="{FF2B5EF4-FFF2-40B4-BE49-F238E27FC236}">
                <a16:creationId xmlns:a16="http://schemas.microsoft.com/office/drawing/2014/main" id="{8830373D-4297-4117-585F-98FC3448B930}"/>
              </a:ext>
            </a:extLst>
          </p:cNvPr>
          <p:cNvSpPr txBox="1"/>
          <p:nvPr/>
        </p:nvSpPr>
        <p:spPr>
          <a:xfrm>
            <a:off x="1014071" y="1201854"/>
            <a:ext cx="7900326" cy="3693319"/>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de Honorarios Docente</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Se tiene la siguiente información de los N docentes de una institución educativa:</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Categoría docente( A,B o C)</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Horas laboradas en el mes</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También suministran el valor  de la hora que la institución paga a los docentes, dependiendo de su categoría, así:</a:t>
            </a:r>
          </a:p>
          <a:p>
            <a:pPr algn="just"/>
            <a:r>
              <a:rPr lang="es-ES" sz="1200" b="1" dirty="0">
                <a:solidFill>
                  <a:schemeClr val="accent1">
                    <a:lumMod val="50000"/>
                  </a:schemeClr>
                </a:solidFill>
                <a:latin typeface="Ubuntu" panose="020B0504030602030204" pitchFamily="34" charset="0"/>
              </a:rPr>
              <a:t>(Categoría – Valor hora): (A - $25.000, B - $35.000, C - $50.000)</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Con base en la información suministrada se pide:</a:t>
            </a:r>
          </a:p>
          <a:p>
            <a:pPr algn="just"/>
            <a:endParaRPr lang="es-ES" sz="12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a pagar por honorarios para cada docente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total a pagar (Todos los docentes)</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Cantidad de docentes de cada una de las categorías.</a:t>
            </a:r>
          </a:p>
          <a:p>
            <a:pPr algn="just"/>
            <a:endParaRPr lang="es-ES" sz="12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5280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Relacionales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7" name="Imagen 6">
            <a:extLst>
              <a:ext uri="{FF2B5EF4-FFF2-40B4-BE49-F238E27FC236}">
                <a16:creationId xmlns:a16="http://schemas.microsoft.com/office/drawing/2014/main" id="{0F926B54-E5EE-2053-264D-536C7F9BE646}"/>
              </a:ext>
            </a:extLst>
          </p:cNvPr>
          <p:cNvPicPr>
            <a:picLocks noChangeAspect="1"/>
          </p:cNvPicPr>
          <p:nvPr/>
        </p:nvPicPr>
        <p:blipFill>
          <a:blip r:embed="rId2"/>
          <a:stretch>
            <a:fillRect/>
          </a:stretch>
        </p:blipFill>
        <p:spPr>
          <a:xfrm>
            <a:off x="2735905" y="1602246"/>
            <a:ext cx="2808624" cy="2291023"/>
          </a:xfrm>
          <a:prstGeom prst="rect">
            <a:avLst/>
          </a:prstGeom>
        </p:spPr>
      </p:pic>
      <p:pic>
        <p:nvPicPr>
          <p:cNvPr id="2" name="Google Shape;1487;p40">
            <a:extLst>
              <a:ext uri="{FF2B5EF4-FFF2-40B4-BE49-F238E27FC236}">
                <a16:creationId xmlns:a16="http://schemas.microsoft.com/office/drawing/2014/main" id="{DAB65BF4-3EF7-A0CE-E1E1-7B12FCA2E64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065558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447983" y="2580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Taller tipo Reto</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1" name="CuadroTexto 10">
            <a:extLst>
              <a:ext uri="{FF2B5EF4-FFF2-40B4-BE49-F238E27FC236}">
                <a16:creationId xmlns:a16="http://schemas.microsoft.com/office/drawing/2014/main" id="{8830373D-4297-4117-585F-98FC3448B930}"/>
              </a:ext>
            </a:extLst>
          </p:cNvPr>
          <p:cNvSpPr txBox="1"/>
          <p:nvPr/>
        </p:nvSpPr>
        <p:spPr>
          <a:xfrm>
            <a:off x="919529" y="695599"/>
            <a:ext cx="7900326" cy="4278094"/>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comisión vendedores</a:t>
            </a:r>
          </a:p>
          <a:p>
            <a:pPr algn="just"/>
            <a:endParaRPr lang="es-ES" sz="12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Se tiene la siguiente información de los N vendedores de una organización. De cada uno suministran:</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vendedor (1=Puerta a puerta, 2=Telemercadeo, 3=Ejecutivo de ventas)</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Además, para cada vendedor se   suministra información sobre las M ventas que realiza. De cada venta se conoce: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Código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Venta (1=Contado, 2=Crédito)</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de la venta</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También se suministra la tabla para liquidar comisiones, teniendo en cuenta el tipo de vendedor y el tipo de venta:</a:t>
            </a: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Con base en la información suministrada se pide:</a:t>
            </a:r>
          </a:p>
          <a:p>
            <a:pPr algn="just"/>
            <a:endParaRPr lang="es-ES" sz="10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a Pagar a cada vendedor por concepto de comisiones</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a pagar por comisiones (Todos los vendedore)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ventas por cada vendedor.</a:t>
            </a:r>
          </a:p>
          <a:p>
            <a:pPr algn="just"/>
            <a:endParaRPr lang="es-ES" sz="10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E27885AF-B36D-874D-950B-58A6A126B8BE}"/>
              </a:ext>
            </a:extLst>
          </p:cNvPr>
          <p:cNvPicPr>
            <a:picLocks noChangeAspect="1"/>
          </p:cNvPicPr>
          <p:nvPr/>
        </p:nvPicPr>
        <p:blipFill>
          <a:blip r:embed="rId4"/>
          <a:stretch>
            <a:fillRect/>
          </a:stretch>
        </p:blipFill>
        <p:spPr>
          <a:xfrm>
            <a:off x="4204599" y="3047115"/>
            <a:ext cx="2172756" cy="768958"/>
          </a:xfrm>
          <a:prstGeom prst="rect">
            <a:avLst/>
          </a:prstGeom>
        </p:spPr>
      </p:pic>
    </p:spTree>
    <p:extLst>
      <p:ext uri="{BB962C8B-B14F-4D97-AF65-F5344CB8AC3E}">
        <p14:creationId xmlns:p14="http://schemas.microsoft.com/office/powerpoint/2010/main" val="3172786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271120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Lógicos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18" name="Imagen 17">
            <a:extLst>
              <a:ext uri="{FF2B5EF4-FFF2-40B4-BE49-F238E27FC236}">
                <a16:creationId xmlns:a16="http://schemas.microsoft.com/office/drawing/2014/main" id="{6F1AD6CA-2208-F521-AFC6-D642AA4B821D}"/>
              </a:ext>
            </a:extLst>
          </p:cNvPr>
          <p:cNvPicPr>
            <a:picLocks noChangeAspect="1"/>
          </p:cNvPicPr>
          <p:nvPr/>
        </p:nvPicPr>
        <p:blipFill>
          <a:blip r:embed="rId2"/>
          <a:stretch>
            <a:fillRect/>
          </a:stretch>
        </p:blipFill>
        <p:spPr>
          <a:xfrm>
            <a:off x="1027834" y="1330873"/>
            <a:ext cx="1921937" cy="364382"/>
          </a:xfrm>
          <a:prstGeom prst="rect">
            <a:avLst/>
          </a:prstGeom>
        </p:spPr>
      </p:pic>
      <p:pic>
        <p:nvPicPr>
          <p:cNvPr id="19" name="Imagen 18">
            <a:extLst>
              <a:ext uri="{FF2B5EF4-FFF2-40B4-BE49-F238E27FC236}">
                <a16:creationId xmlns:a16="http://schemas.microsoft.com/office/drawing/2014/main" id="{1E016BFA-D1C9-C936-8106-C3B695930EF8}"/>
              </a:ext>
            </a:extLst>
          </p:cNvPr>
          <p:cNvPicPr>
            <a:picLocks noChangeAspect="1"/>
          </p:cNvPicPr>
          <p:nvPr/>
        </p:nvPicPr>
        <p:blipFill>
          <a:blip r:embed="rId3"/>
          <a:stretch>
            <a:fillRect/>
          </a:stretch>
        </p:blipFill>
        <p:spPr>
          <a:xfrm>
            <a:off x="907661" y="3083864"/>
            <a:ext cx="1614713" cy="364382"/>
          </a:xfrm>
          <a:prstGeom prst="rect">
            <a:avLst/>
          </a:prstGeom>
        </p:spPr>
      </p:pic>
      <p:pic>
        <p:nvPicPr>
          <p:cNvPr id="20" name="Imagen 19">
            <a:extLst>
              <a:ext uri="{FF2B5EF4-FFF2-40B4-BE49-F238E27FC236}">
                <a16:creationId xmlns:a16="http://schemas.microsoft.com/office/drawing/2014/main" id="{9431815C-4E47-A12D-77F9-F4FC28369572}"/>
              </a:ext>
            </a:extLst>
          </p:cNvPr>
          <p:cNvPicPr>
            <a:picLocks noChangeAspect="1"/>
          </p:cNvPicPr>
          <p:nvPr/>
        </p:nvPicPr>
        <p:blipFill>
          <a:blip r:embed="rId4"/>
          <a:stretch>
            <a:fillRect/>
          </a:stretch>
        </p:blipFill>
        <p:spPr>
          <a:xfrm>
            <a:off x="929575" y="4567924"/>
            <a:ext cx="1793332" cy="357237"/>
          </a:xfrm>
          <a:prstGeom prst="rect">
            <a:avLst/>
          </a:prstGeom>
        </p:spPr>
      </p:pic>
      <p:sp>
        <p:nvSpPr>
          <p:cNvPr id="21" name="Flecha: a la derecha 20">
            <a:extLst>
              <a:ext uri="{FF2B5EF4-FFF2-40B4-BE49-F238E27FC236}">
                <a16:creationId xmlns:a16="http://schemas.microsoft.com/office/drawing/2014/main" id="{0ADCBC13-6B64-B337-3A6B-359BA92AD49C}"/>
              </a:ext>
            </a:extLst>
          </p:cNvPr>
          <p:cNvSpPr/>
          <p:nvPr/>
        </p:nvSpPr>
        <p:spPr>
          <a:xfrm>
            <a:off x="3022394" y="1374564"/>
            <a:ext cx="582090"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pic>
        <p:nvPicPr>
          <p:cNvPr id="22" name="Imagen 21">
            <a:extLst>
              <a:ext uri="{FF2B5EF4-FFF2-40B4-BE49-F238E27FC236}">
                <a16:creationId xmlns:a16="http://schemas.microsoft.com/office/drawing/2014/main" id="{49CD2F21-DB0B-DF8A-5FCA-028158DC965E}"/>
              </a:ext>
            </a:extLst>
          </p:cNvPr>
          <p:cNvPicPr>
            <a:picLocks noChangeAspect="1"/>
          </p:cNvPicPr>
          <p:nvPr/>
        </p:nvPicPr>
        <p:blipFill>
          <a:blip r:embed="rId5"/>
          <a:stretch>
            <a:fillRect/>
          </a:stretch>
        </p:blipFill>
        <p:spPr>
          <a:xfrm>
            <a:off x="3891718" y="833579"/>
            <a:ext cx="2592104" cy="1800504"/>
          </a:xfrm>
          <a:prstGeom prst="rect">
            <a:avLst/>
          </a:prstGeom>
        </p:spPr>
      </p:pic>
      <p:pic>
        <p:nvPicPr>
          <p:cNvPr id="23" name="Imagen 22">
            <a:extLst>
              <a:ext uri="{FF2B5EF4-FFF2-40B4-BE49-F238E27FC236}">
                <a16:creationId xmlns:a16="http://schemas.microsoft.com/office/drawing/2014/main" id="{4CB17E8E-1059-48B7-D20C-E316D9A481E2}"/>
              </a:ext>
            </a:extLst>
          </p:cNvPr>
          <p:cNvPicPr>
            <a:picLocks noChangeAspect="1"/>
          </p:cNvPicPr>
          <p:nvPr/>
        </p:nvPicPr>
        <p:blipFill>
          <a:blip r:embed="rId6"/>
          <a:stretch>
            <a:fillRect/>
          </a:stretch>
        </p:blipFill>
        <p:spPr>
          <a:xfrm>
            <a:off x="3423712" y="2866877"/>
            <a:ext cx="3528116" cy="1766672"/>
          </a:xfrm>
          <a:prstGeom prst="rect">
            <a:avLst/>
          </a:prstGeom>
        </p:spPr>
      </p:pic>
      <p:sp>
        <p:nvSpPr>
          <p:cNvPr id="24" name="Flecha: a la derecha 23">
            <a:extLst>
              <a:ext uri="{FF2B5EF4-FFF2-40B4-BE49-F238E27FC236}">
                <a16:creationId xmlns:a16="http://schemas.microsoft.com/office/drawing/2014/main" id="{CBC30ADE-5292-3323-4BAA-A780B6E9ED13}"/>
              </a:ext>
            </a:extLst>
          </p:cNvPr>
          <p:cNvSpPr/>
          <p:nvPr/>
        </p:nvSpPr>
        <p:spPr>
          <a:xfrm>
            <a:off x="2722907" y="3128478"/>
            <a:ext cx="598973" cy="244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pic>
        <p:nvPicPr>
          <p:cNvPr id="2" name="Google Shape;1487;p40">
            <a:extLst>
              <a:ext uri="{FF2B5EF4-FFF2-40B4-BE49-F238E27FC236}">
                <a16:creationId xmlns:a16="http://schemas.microsoft.com/office/drawing/2014/main" id="{E1E41C4C-20F5-2435-3604-7C43F1EB969A}"/>
              </a:ext>
            </a:extLst>
          </p:cNvPr>
          <p:cNvPicPr preferRelativeResize="0"/>
          <p:nvPr/>
        </p:nvPicPr>
        <p:blipFill>
          <a:blip r:embed="rId7">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91080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Lógicos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7" name="Imagen 6">
            <a:extLst>
              <a:ext uri="{FF2B5EF4-FFF2-40B4-BE49-F238E27FC236}">
                <a16:creationId xmlns:a16="http://schemas.microsoft.com/office/drawing/2014/main" id="{AD5E8DC7-BB5C-941A-CBCE-DE447677CF6D}"/>
              </a:ext>
            </a:extLst>
          </p:cNvPr>
          <p:cNvPicPr>
            <a:picLocks noChangeAspect="1"/>
          </p:cNvPicPr>
          <p:nvPr/>
        </p:nvPicPr>
        <p:blipFill>
          <a:blip r:embed="rId2"/>
          <a:stretch>
            <a:fillRect/>
          </a:stretch>
        </p:blipFill>
        <p:spPr>
          <a:xfrm>
            <a:off x="2735905" y="1049878"/>
            <a:ext cx="2264885" cy="3200847"/>
          </a:xfrm>
          <a:prstGeom prst="rect">
            <a:avLst/>
          </a:prstGeom>
        </p:spPr>
      </p:pic>
      <p:pic>
        <p:nvPicPr>
          <p:cNvPr id="2" name="Google Shape;1487;p40">
            <a:extLst>
              <a:ext uri="{FF2B5EF4-FFF2-40B4-BE49-F238E27FC236}">
                <a16:creationId xmlns:a16="http://schemas.microsoft.com/office/drawing/2014/main" id="{A9047EAE-FE73-82F3-A496-38A20F41EB2D}"/>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51110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 Conceptualización</a:t>
            </a:r>
          </a:p>
        </p:txBody>
      </p:sp>
      <p:sp>
        <p:nvSpPr>
          <p:cNvPr id="11" name="CuadroTexto 10">
            <a:extLst>
              <a:ext uri="{FF2B5EF4-FFF2-40B4-BE49-F238E27FC236}">
                <a16:creationId xmlns:a16="http://schemas.microsoft.com/office/drawing/2014/main" id="{EED99E85-E637-B737-F29D-147482219160}"/>
              </a:ext>
            </a:extLst>
          </p:cNvPr>
          <p:cNvSpPr txBox="1"/>
          <p:nvPr/>
        </p:nvSpPr>
        <p:spPr>
          <a:xfrm>
            <a:off x="1014071" y="1104702"/>
            <a:ext cx="7367154" cy="415498"/>
          </a:xfrm>
          <a:prstGeom prst="rect">
            <a:avLst/>
          </a:prstGeom>
          <a:noFill/>
        </p:spPr>
        <p:txBody>
          <a:bodyPr wrap="square">
            <a:spAutoFit/>
          </a:bodyPr>
          <a:lstStyle/>
          <a:p>
            <a:pPr algn="just"/>
            <a:r>
              <a:rPr lang="es-ES" sz="1050" dirty="0">
                <a:solidFill>
                  <a:srgbClr val="494949"/>
                </a:solidFill>
                <a:latin typeface="Oxygen" panose="020B0604020202020204" pitchFamily="2" charset="0"/>
              </a:rPr>
              <a:t>Deseas ir hacia el trabajo, normalmente lo haces en bus que se tarda 45 minutos. pero te levantaste un poco tarde y solo faltan 15 minutos para el ingreso a la oficina, tienes entonces dos caminos:</a:t>
            </a:r>
            <a:endParaRPr lang="es-CO" sz="1050" dirty="0"/>
          </a:p>
        </p:txBody>
      </p:sp>
      <p:sp>
        <p:nvSpPr>
          <p:cNvPr id="12" name="CuadroTexto 11">
            <a:extLst>
              <a:ext uri="{FF2B5EF4-FFF2-40B4-BE49-F238E27FC236}">
                <a16:creationId xmlns:a16="http://schemas.microsoft.com/office/drawing/2014/main" id="{8D487F44-536A-AE27-468E-F3377B864BBD}"/>
              </a:ext>
            </a:extLst>
          </p:cNvPr>
          <p:cNvSpPr txBox="1"/>
          <p:nvPr/>
        </p:nvSpPr>
        <p:spPr>
          <a:xfrm>
            <a:off x="1014071" y="1844368"/>
            <a:ext cx="7367154" cy="1869743"/>
          </a:xfrm>
          <a:prstGeom prst="rect">
            <a:avLst/>
          </a:prstGeom>
          <a:noFill/>
        </p:spPr>
        <p:txBody>
          <a:bodyPr wrap="square">
            <a:spAutoFit/>
          </a:bodyPr>
          <a:lstStyle/>
          <a:p>
            <a:pPr algn="l"/>
            <a:r>
              <a:rPr lang="es-ES" sz="1050" dirty="0">
                <a:solidFill>
                  <a:srgbClr val="494949"/>
                </a:solidFill>
                <a:latin typeface="Oxygen" panose="02000503000000000000" pitchFamily="2" charset="0"/>
              </a:rPr>
              <a:t>Opción 1: Ir en bus y llegar tarde.</a:t>
            </a:r>
          </a:p>
          <a:p>
            <a:pPr algn="l"/>
            <a:r>
              <a:rPr lang="es-ES" sz="1050" dirty="0">
                <a:solidFill>
                  <a:srgbClr val="494949"/>
                </a:solidFill>
                <a:latin typeface="Oxygen" panose="02000503000000000000" pitchFamily="2" charset="0"/>
              </a:rPr>
              <a:t>Opción 2: Ir en taxi y llegar a tiempo.</a:t>
            </a:r>
          </a:p>
          <a:p>
            <a:pPr algn="l"/>
            <a:endParaRPr lang="es-ES" sz="1050" dirty="0">
              <a:solidFill>
                <a:srgbClr val="494949"/>
              </a:solidFill>
              <a:latin typeface="Oxygen" panose="02000503000000000000" pitchFamily="2" charset="0"/>
            </a:endParaRPr>
          </a:p>
          <a:p>
            <a:pPr algn="l"/>
            <a:r>
              <a:rPr lang="es-ES" sz="1050" dirty="0">
                <a:solidFill>
                  <a:srgbClr val="494949"/>
                </a:solidFill>
                <a:latin typeface="Oxygen" panose="02000503000000000000" pitchFamily="2" charset="0"/>
              </a:rPr>
              <a:t>En vista que no puedes faltar a las normas de tu empresa decides tomar la opción de viajar en taxi y no usar el bus, ¿vez como las condiciones entran en todas los aspectos de nuestra vida cotidiana?, ahora veamos como se vería nuestro condicional en </a:t>
            </a:r>
            <a:r>
              <a:rPr lang="es-ES" sz="1050" b="1" dirty="0">
                <a:solidFill>
                  <a:srgbClr val="494949"/>
                </a:solidFill>
                <a:latin typeface="Oxygen" panose="02000503000000000000" pitchFamily="2" charset="0"/>
              </a:rPr>
              <a:t>Pseudo-Código:</a:t>
            </a:r>
            <a:endParaRPr lang="es-ES" sz="1050" dirty="0">
              <a:solidFill>
                <a:srgbClr val="494949"/>
              </a:solidFill>
              <a:latin typeface="Oxygen" panose="02000503000000000000" pitchFamily="2" charset="0"/>
            </a:endParaRPr>
          </a:p>
          <a:p>
            <a:pPr algn="l"/>
            <a:r>
              <a:rPr lang="es-ES" sz="1050" b="1" dirty="0">
                <a:solidFill>
                  <a:srgbClr val="494949"/>
                </a:solidFill>
                <a:latin typeface="Oxygen" panose="02000503000000000000" pitchFamily="2" charset="0"/>
              </a:rPr>
              <a:t>si</a:t>
            </a:r>
            <a:r>
              <a:rPr lang="es-ES" sz="1050" dirty="0">
                <a:solidFill>
                  <a:srgbClr val="494949"/>
                </a:solidFill>
                <a:latin typeface="Oxygen" panose="02000503000000000000" pitchFamily="2" charset="0"/>
              </a:rPr>
              <a:t> (tiempo &gt;=45)</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Escribir</a:t>
            </a:r>
            <a:r>
              <a:rPr lang="es-ES" sz="1050" dirty="0">
                <a:solidFill>
                  <a:srgbClr val="494949"/>
                </a:solidFill>
                <a:latin typeface="Oxygen" panose="02000503000000000000" pitchFamily="2" charset="0"/>
              </a:rPr>
              <a:t> «Tomar el bus»</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sino</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Escribir</a:t>
            </a:r>
            <a:r>
              <a:rPr lang="es-ES" sz="1050" dirty="0">
                <a:solidFill>
                  <a:srgbClr val="494949"/>
                </a:solidFill>
                <a:latin typeface="Oxygen" panose="02000503000000000000" pitchFamily="2" charset="0"/>
              </a:rPr>
              <a:t> «Tomar un Taxi»</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Fin-si</a:t>
            </a:r>
            <a:endParaRPr lang="es-ES" sz="1050" dirty="0">
              <a:solidFill>
                <a:srgbClr val="494949"/>
              </a:solidFill>
              <a:latin typeface="Oxygen" panose="02000503000000000000" pitchFamily="2" charset="0"/>
            </a:endParaRPr>
          </a:p>
        </p:txBody>
      </p:sp>
      <p:pic>
        <p:nvPicPr>
          <p:cNvPr id="2" name="Google Shape;1487;p40">
            <a:extLst>
              <a:ext uri="{FF2B5EF4-FFF2-40B4-BE49-F238E27FC236}">
                <a16:creationId xmlns:a16="http://schemas.microsoft.com/office/drawing/2014/main" id="{9C1C441A-9A13-05EA-C1C2-149167E76CF9}"/>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339639336"/>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2127</TotalTime>
  <Words>2912</Words>
  <Application>Microsoft Office PowerPoint</Application>
  <PresentationFormat>Presentación en pantalla (16:9)</PresentationFormat>
  <Paragraphs>451</Paragraphs>
  <Slides>61</Slides>
  <Notes>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61</vt:i4>
      </vt:variant>
    </vt:vector>
  </HeadingPairs>
  <TitlesOfParts>
    <vt:vector size="74" baseType="lpstr">
      <vt:lpstr>Calibri</vt:lpstr>
      <vt:lpstr>Palanquin Dark</vt:lpstr>
      <vt:lpstr>Symbol</vt:lpstr>
      <vt:lpstr>Ubuntu</vt:lpstr>
      <vt:lpstr>Arial</vt:lpstr>
      <vt:lpstr>Tahoma</vt:lpstr>
      <vt:lpstr>Arial Black</vt:lpstr>
      <vt:lpstr>Montserrat</vt:lpstr>
      <vt:lpstr>Open Sans</vt:lpstr>
      <vt:lpstr>Oxygen</vt:lpstr>
      <vt:lpstr>Pathway Gothic One</vt:lpstr>
      <vt:lpstr>Courier New</vt:lpstr>
      <vt:lpstr>International Day of Human Space Flight! by Slidesgo</vt:lpstr>
      <vt:lpstr>Programa académico CAMPUS</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Talleres</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cp:lastModifiedBy>Carlos Rueda</cp:lastModifiedBy>
  <cp:revision>156</cp:revision>
  <dcterms:modified xsi:type="dcterms:W3CDTF">2023-06-23T02:08:18Z</dcterms:modified>
</cp:coreProperties>
</file>