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9AEA348-D47C-43DA-A54C-C2AE8EC77C3F}" type="datetimeFigureOut">
              <a:rPr lang="pt-BR" smtClean="0"/>
              <a:t>12/07/2024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89300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9AEA348-D47C-43DA-A54C-C2AE8EC77C3F}" type="datetimeFigureOut">
              <a:rPr lang="pt-BR" smtClean="0"/>
              <a:t>12/07/2024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6425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9AEA348-D47C-43DA-A54C-C2AE8EC77C3F}" type="datetimeFigureOut">
              <a:rPr lang="pt-BR" smtClean="0"/>
              <a:t>12/07/2024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39052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9AEA348-D47C-43DA-A54C-C2AE8EC77C3F}" type="datetimeFigureOut">
              <a:rPr lang="pt-BR" smtClean="0"/>
              <a:t>12/07/2024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24796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9AEA348-D47C-43DA-A54C-C2AE8EC77C3F}" type="datetimeFigureOut">
              <a:rPr lang="pt-BR" smtClean="0"/>
              <a:t>12/07/2024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352709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9AEA348-D47C-43DA-A54C-C2AE8EC77C3F}" type="datetimeFigureOut">
              <a:rPr lang="pt-BR" smtClean="0"/>
              <a:t>12/07/2024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188767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9AEA348-D47C-43DA-A54C-C2AE8EC77C3F}" type="datetimeFigureOut">
              <a:rPr lang="pt-BR" smtClean="0"/>
              <a:t>12/07/2024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380845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9AEA348-D47C-43DA-A54C-C2AE8EC77C3F}" type="datetimeFigureOut">
              <a:rPr lang="pt-BR" smtClean="0"/>
              <a:t>12/07/2024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240277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9AEA348-D47C-43DA-A54C-C2AE8EC77C3F}" type="datetimeFigureOut">
              <a:rPr lang="pt-BR" smtClean="0"/>
              <a:t>12/07/2024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382476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9AEA348-D47C-43DA-A54C-C2AE8EC77C3F}" type="datetimeFigureOut">
              <a:rPr lang="pt-BR" smtClean="0"/>
              <a:t>12/07/2024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90469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9AEA348-D47C-43DA-A54C-C2AE8EC77C3F}" type="datetimeFigureOut">
              <a:rPr lang="pt-BR" smtClean="0"/>
              <a:t>12/07/2024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69994D4-459B-4565-A6EC-8DEC0F5D613C}" type="slidenum">
              <a:rPr lang="pt-BR" smtClean="0"/>
              <a:t>‹nº›</a:t>
            </a:fld>
            <a:endParaRPr lang="pt-BR"/>
          </a:p>
        </p:txBody>
      </p:sp>
    </p:spTree>
    <p:extLst>
      <p:ext uri="{BB962C8B-B14F-4D97-AF65-F5344CB8AC3E}">
        <p14:creationId xmlns:p14="http://schemas.microsoft.com/office/powerpoint/2010/main" val="146857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EA348-D47C-43DA-A54C-C2AE8EC77C3F}" type="datetimeFigureOut">
              <a:rPr lang="pt-BR" smtClean="0"/>
              <a:t>12/07/2024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994D4-459B-4565-A6EC-8DEC0F5D613C}" type="slidenum">
              <a:rPr lang="pt-BR" smtClean="0"/>
              <a:t>‹nº›</a:t>
            </a:fld>
            <a:endParaRPr lang="pt-BR"/>
          </a:p>
        </p:txBody>
      </p:sp>
    </p:spTree>
    <p:extLst>
      <p:ext uri="{BB962C8B-B14F-4D97-AF65-F5344CB8AC3E}">
        <p14:creationId xmlns:p14="http://schemas.microsoft.com/office/powerpoint/2010/main" val="3833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52311"/>
            <a:ext cx="9236364" cy="1500764"/>
          </a:xfrm>
          <a:solidFill>
            <a:schemeClr val="accent6">
              <a:lumMod val="20000"/>
              <a:lumOff val="80000"/>
            </a:schemeClr>
          </a:solidFill>
          <a:effectLst>
            <a:glow rad="12700">
              <a:schemeClr val="tx1"/>
            </a:glow>
            <a:softEdge rad="12700"/>
          </a:effectLst>
        </p:spPr>
        <p:txBody>
          <a:bodyPr>
            <a:normAutofit fontScale="90000"/>
          </a:bodyPr>
          <a:lstStyle/>
          <a:p>
            <a:r>
              <a:rPr lang="pt-BR" b="1" dirty="0" smtClean="0"/>
              <a:t>Case </a:t>
            </a:r>
            <a:r>
              <a:rPr lang="pt-BR" b="1" dirty="0" err="1" smtClean="0"/>
              <a:t>Study</a:t>
            </a:r>
            <a:r>
              <a:rPr lang="pt-BR" b="1" dirty="0" smtClean="0"/>
              <a:t> – </a:t>
            </a:r>
            <a:r>
              <a:rPr lang="pt-BR" b="1" dirty="0" err="1" smtClean="0"/>
              <a:t>Name</a:t>
            </a:r>
            <a:r>
              <a:rPr lang="pt-BR" b="1" dirty="0" smtClean="0"/>
              <a:t> </a:t>
            </a:r>
            <a:r>
              <a:rPr lang="pt-BR" b="1" dirty="0" err="1" smtClean="0"/>
              <a:t>of</a:t>
            </a:r>
            <a:r>
              <a:rPr lang="pt-BR" b="1" dirty="0" smtClean="0"/>
              <a:t> </a:t>
            </a:r>
            <a:r>
              <a:rPr lang="pt-BR" b="1" dirty="0" err="1" smtClean="0"/>
              <a:t>Store</a:t>
            </a:r>
            <a:r>
              <a:rPr lang="pt-BR" b="1" dirty="0" smtClean="0"/>
              <a:t> </a:t>
            </a:r>
            <a:r>
              <a:rPr lang="pt-BR" b="1" dirty="0" err="1" smtClean="0"/>
              <a:t>is</a:t>
            </a:r>
            <a:r>
              <a:rPr lang="pt-BR" b="1" dirty="0" smtClean="0"/>
              <a:t> JJ </a:t>
            </a:r>
            <a:r>
              <a:rPr lang="pt-BR" b="1" dirty="0" err="1" smtClean="0"/>
              <a:t>Bike</a:t>
            </a:r>
            <a:r>
              <a:rPr lang="pt-BR" b="1" dirty="0" smtClean="0"/>
              <a:t> – </a:t>
            </a:r>
            <a:r>
              <a:rPr lang="pt-BR" b="1" dirty="0" err="1" smtClean="0"/>
              <a:t>Bicycle</a:t>
            </a:r>
            <a:r>
              <a:rPr lang="pt-BR" b="1" dirty="0" smtClean="0"/>
              <a:t> Shop </a:t>
            </a:r>
            <a:endParaRPr lang="pt-BR" b="1" dirty="0"/>
          </a:p>
        </p:txBody>
      </p:sp>
      <p:sp>
        <p:nvSpPr>
          <p:cNvPr id="3" name="Subtítulo 2"/>
          <p:cNvSpPr>
            <a:spLocks noGrp="1"/>
          </p:cNvSpPr>
          <p:nvPr>
            <p:ph type="subTitle" idx="1"/>
          </p:nvPr>
        </p:nvSpPr>
        <p:spPr>
          <a:xfrm>
            <a:off x="1524000" y="3149456"/>
            <a:ext cx="9144000" cy="794471"/>
          </a:xfrm>
          <a:ln>
            <a:noFill/>
          </a:ln>
        </p:spPr>
        <p:style>
          <a:lnRef idx="2">
            <a:schemeClr val="dk1"/>
          </a:lnRef>
          <a:fillRef idx="1">
            <a:schemeClr val="lt1"/>
          </a:fillRef>
          <a:effectRef idx="0">
            <a:schemeClr val="dk1"/>
          </a:effectRef>
          <a:fontRef idx="minor">
            <a:schemeClr val="dk1"/>
          </a:fontRef>
        </p:style>
        <p:txBody>
          <a:bodyPr/>
          <a:lstStyle/>
          <a:p>
            <a:pPr algn="l"/>
            <a:r>
              <a:rPr lang="pt-BR" b="1" dirty="0" err="1" smtClean="0"/>
              <a:t>Premises</a:t>
            </a:r>
            <a:r>
              <a:rPr lang="pt-BR" b="1" dirty="0" smtClean="0"/>
              <a:t> : </a:t>
            </a:r>
            <a:r>
              <a:rPr lang="en-US" dirty="0" smtClean="0"/>
              <a:t>The Store already has a transaction system containing data on its sales. (This data will be simulated)</a:t>
            </a:r>
            <a:endParaRPr lang="pt-BR" dirty="0"/>
          </a:p>
        </p:txBody>
      </p:sp>
      <p:sp>
        <p:nvSpPr>
          <p:cNvPr id="4" name="Subtítulo 2"/>
          <p:cNvSpPr txBox="1">
            <a:spLocks/>
          </p:cNvSpPr>
          <p:nvPr/>
        </p:nvSpPr>
        <p:spPr>
          <a:xfrm>
            <a:off x="1524000" y="80747"/>
            <a:ext cx="9144000" cy="48043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pt-BR" b="1" dirty="0" err="1" smtClean="0"/>
              <a:t>Developed</a:t>
            </a:r>
            <a:r>
              <a:rPr lang="pt-BR" b="1" dirty="0" smtClean="0"/>
              <a:t> : </a:t>
            </a:r>
            <a:r>
              <a:rPr lang="pt-BR" b="1" dirty="0" err="1" smtClean="0"/>
              <a:t>By</a:t>
            </a:r>
            <a:r>
              <a:rPr lang="pt-BR" b="1" dirty="0" smtClean="0"/>
              <a:t> Carlos Roberto Martins Castro</a:t>
            </a:r>
            <a:endParaRPr lang="pt-BR" dirty="0"/>
          </a:p>
        </p:txBody>
      </p:sp>
      <p:sp>
        <p:nvSpPr>
          <p:cNvPr id="5" name="Subtítulo 2"/>
          <p:cNvSpPr txBox="1">
            <a:spLocks/>
          </p:cNvSpPr>
          <p:nvPr/>
        </p:nvSpPr>
        <p:spPr>
          <a:xfrm>
            <a:off x="1524000" y="4280912"/>
            <a:ext cx="9144000" cy="1445634"/>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pt-BR" b="1" dirty="0" smtClean="0"/>
              <a:t>Gols: </a:t>
            </a:r>
            <a:r>
              <a:rPr lang="en-US" dirty="0" smtClean="0"/>
              <a:t>Build normalized database (transactional environment) and a data warehouse using dimensional data modeling (analytical environment) to provide data for analysis , obtain insights and build Dashboards for JJ Bike Manager to analyze and understand your business, with the main metrics relevant to business management.</a:t>
            </a:r>
          </a:p>
          <a:p>
            <a:endParaRPr lang="en-US" dirty="0"/>
          </a:p>
        </p:txBody>
      </p:sp>
      <p:sp>
        <p:nvSpPr>
          <p:cNvPr id="6" name="Subtítulo 2"/>
          <p:cNvSpPr txBox="1">
            <a:spLocks/>
          </p:cNvSpPr>
          <p:nvPr/>
        </p:nvSpPr>
        <p:spPr>
          <a:xfrm>
            <a:off x="1524000" y="5888037"/>
            <a:ext cx="9144000" cy="794471"/>
          </a:xfrm>
          <a:prstGeom prst="rect">
            <a:avLst/>
          </a:prstGeom>
          <a:ln>
            <a:no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lgn="l"/>
            <a:r>
              <a:rPr lang="pt-BR" b="1" dirty="0" smtClean="0"/>
              <a:t>Tools : </a:t>
            </a:r>
            <a:r>
              <a:rPr lang="en-US" dirty="0" err="1" smtClean="0"/>
              <a:t>PostGree</a:t>
            </a:r>
            <a:r>
              <a:rPr lang="en-US" dirty="0" smtClean="0"/>
              <a:t> , AWS Redshift , AWS Bucket S3 and Microsoft Power BI</a:t>
            </a:r>
            <a:endParaRPr lang="pt-BR" dirty="0"/>
          </a:p>
        </p:txBody>
      </p:sp>
    </p:spTree>
    <p:extLst>
      <p:ext uri="{BB962C8B-B14F-4D97-AF65-F5344CB8AC3E}">
        <p14:creationId xmlns:p14="http://schemas.microsoft.com/office/powerpoint/2010/main" val="3627641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763" y="106507"/>
            <a:ext cx="12009581" cy="1325563"/>
          </a:xfrm>
        </p:spPr>
        <p:txBody>
          <a:bodyPr/>
          <a:lstStyle/>
          <a:p>
            <a:r>
              <a:rPr lang="en-US" b="1" dirty="0"/>
              <a:t>Viewing data in the Dimension Customer table for the first load</a:t>
            </a:r>
            <a:endParaRPr lang="pt-BR" b="1" dirty="0"/>
          </a:p>
        </p:txBody>
      </p:sp>
      <p:sp>
        <p:nvSpPr>
          <p:cNvPr id="3" name="Espaço Reservado para Conteúdo 2"/>
          <p:cNvSpPr>
            <a:spLocks noGrp="1"/>
          </p:cNvSpPr>
          <p:nvPr>
            <p:ph idx="1"/>
          </p:nvPr>
        </p:nvSpPr>
        <p:spPr>
          <a:xfrm>
            <a:off x="8257308" y="1797915"/>
            <a:ext cx="3768437" cy="4935393"/>
          </a:xfrm>
        </p:spPr>
        <p:txBody>
          <a:bodyPr>
            <a:normAutofit fontScale="77500" lnSpcReduction="20000"/>
          </a:bodyPr>
          <a:lstStyle/>
          <a:p>
            <a:r>
              <a:rPr lang="en-US" dirty="0"/>
              <a:t>We can see that we already have data in </a:t>
            </a:r>
            <a:r>
              <a:rPr lang="en-US" dirty="0" err="1" smtClean="0"/>
              <a:t>DimesionCustomer</a:t>
            </a:r>
            <a:r>
              <a:rPr lang="en-US" dirty="0" smtClean="0"/>
              <a:t>.</a:t>
            </a:r>
          </a:p>
          <a:p>
            <a:r>
              <a:rPr lang="en-US" dirty="0">
                <a:solidFill>
                  <a:srgbClr val="00B050"/>
                </a:solidFill>
              </a:rPr>
              <a:t>But in the </a:t>
            </a:r>
            <a:r>
              <a:rPr lang="en-US" dirty="0" smtClean="0">
                <a:solidFill>
                  <a:srgbClr val="00B050"/>
                </a:solidFill>
              </a:rPr>
              <a:t>green highlight </a:t>
            </a:r>
            <a:r>
              <a:rPr lang="en-US" dirty="0">
                <a:solidFill>
                  <a:srgbClr val="00B050"/>
                </a:solidFill>
              </a:rPr>
              <a:t>we only have the start date filled </a:t>
            </a:r>
            <a:r>
              <a:rPr lang="en-US" dirty="0" smtClean="0">
                <a:solidFill>
                  <a:srgbClr val="00B050"/>
                </a:solidFill>
              </a:rPr>
              <a:t>in.</a:t>
            </a:r>
          </a:p>
          <a:p>
            <a:r>
              <a:rPr lang="en-US" dirty="0" smtClean="0">
                <a:solidFill>
                  <a:srgbClr val="00B0F0"/>
                </a:solidFill>
              </a:rPr>
              <a:t>In </a:t>
            </a:r>
            <a:r>
              <a:rPr lang="en-US" dirty="0">
                <a:solidFill>
                  <a:srgbClr val="00B0F0"/>
                </a:solidFill>
              </a:rPr>
              <a:t>the </a:t>
            </a:r>
            <a:r>
              <a:rPr lang="en-US" dirty="0" smtClean="0">
                <a:solidFill>
                  <a:srgbClr val="00B0F0"/>
                </a:solidFill>
              </a:rPr>
              <a:t>blue </a:t>
            </a:r>
            <a:r>
              <a:rPr lang="en-US" dirty="0">
                <a:solidFill>
                  <a:srgbClr val="00B0F0"/>
                </a:solidFill>
              </a:rPr>
              <a:t>highlight we see that we only have empty data here, this is because only the first data load was executed in this table, and there is no new data changed in the database so far, but in the second update the data in this column will change because it will change and the history will be maintained in the D</a:t>
            </a:r>
            <a:r>
              <a:rPr lang="en-US" dirty="0" smtClean="0">
                <a:solidFill>
                  <a:srgbClr val="00B0F0"/>
                </a:solidFill>
              </a:rPr>
              <a:t>ata </a:t>
            </a:r>
            <a:r>
              <a:rPr lang="en-US" dirty="0">
                <a:solidFill>
                  <a:srgbClr val="00B0F0"/>
                </a:solidFill>
              </a:rPr>
              <a:t>W</a:t>
            </a:r>
            <a:r>
              <a:rPr lang="en-US" dirty="0" smtClean="0">
                <a:solidFill>
                  <a:srgbClr val="00B0F0"/>
                </a:solidFill>
              </a:rPr>
              <a:t>arehouse.</a:t>
            </a:r>
            <a:endParaRPr lang="pt-BR" dirty="0">
              <a:solidFill>
                <a:srgbClr val="00B0F0"/>
              </a:solidFill>
            </a:endParaRPr>
          </a:p>
        </p:txBody>
      </p:sp>
      <p:pic>
        <p:nvPicPr>
          <p:cNvPr id="4" name="Imagem 3"/>
          <p:cNvPicPr>
            <a:picLocks noChangeAspect="1"/>
          </p:cNvPicPr>
          <p:nvPr/>
        </p:nvPicPr>
        <p:blipFill>
          <a:blip r:embed="rId2"/>
          <a:stretch>
            <a:fillRect/>
          </a:stretch>
        </p:blipFill>
        <p:spPr>
          <a:xfrm>
            <a:off x="117763" y="1797916"/>
            <a:ext cx="7787795" cy="4102612"/>
          </a:xfrm>
          <a:prstGeom prst="rect">
            <a:avLst/>
          </a:prstGeom>
        </p:spPr>
      </p:pic>
    </p:spTree>
    <p:extLst>
      <p:ext uri="{BB962C8B-B14F-4D97-AF65-F5344CB8AC3E}">
        <p14:creationId xmlns:p14="http://schemas.microsoft.com/office/powerpoint/2010/main" val="2355192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dirty="0"/>
              <a:t>Making the first load of the </a:t>
            </a:r>
            <a:r>
              <a:rPr lang="en-US" dirty="0" err="1"/>
              <a:t>FactSales</a:t>
            </a:r>
            <a:r>
              <a:rPr lang="en-US" dirty="0"/>
              <a:t> Dimensional table in database</a:t>
            </a:r>
            <a:endParaRPr lang="pt-BR" dirty="0"/>
          </a:p>
        </p:txBody>
      </p:sp>
      <p:sp>
        <p:nvSpPr>
          <p:cNvPr id="3" name="Espaço Reservado para Conteúdo 2"/>
          <p:cNvSpPr>
            <a:spLocks noGrp="1"/>
          </p:cNvSpPr>
          <p:nvPr>
            <p:ph idx="1"/>
          </p:nvPr>
        </p:nvSpPr>
        <p:spPr>
          <a:xfrm>
            <a:off x="7961746" y="1478251"/>
            <a:ext cx="4064000" cy="5162693"/>
          </a:xfrm>
        </p:spPr>
        <p:txBody>
          <a:bodyPr>
            <a:normAutofit fontScale="77500" lnSpcReduction="20000"/>
          </a:bodyPr>
          <a:lstStyle/>
          <a:p>
            <a:r>
              <a:rPr lang="en-US" dirty="0"/>
              <a:t>The loading of the dimensional tables, Customer, Product, Salesperson and Time dimensions has already been completed. Now we will load the fact dimension into the </a:t>
            </a:r>
            <a:r>
              <a:rPr lang="en-US" dirty="0" err="1"/>
              <a:t>FactSales</a:t>
            </a:r>
            <a:r>
              <a:rPr lang="en-US" dirty="0"/>
              <a:t> table in the dimensional </a:t>
            </a:r>
            <a:r>
              <a:rPr lang="en-US" dirty="0" smtClean="0"/>
              <a:t>database.</a:t>
            </a:r>
          </a:p>
          <a:p>
            <a:r>
              <a:rPr lang="en-US" dirty="0">
                <a:solidFill>
                  <a:srgbClr val="00B0F0"/>
                </a:solidFill>
              </a:rPr>
              <a:t>We see in the </a:t>
            </a:r>
            <a:r>
              <a:rPr lang="en-US" dirty="0" smtClean="0">
                <a:solidFill>
                  <a:srgbClr val="00B0F0"/>
                </a:solidFill>
              </a:rPr>
              <a:t>screenshot </a:t>
            </a:r>
            <a:r>
              <a:rPr lang="en-US" dirty="0">
                <a:solidFill>
                  <a:srgbClr val="00B0F0"/>
                </a:solidFill>
              </a:rPr>
              <a:t>on the left side highlighted in blue, the command to load the </a:t>
            </a:r>
            <a:r>
              <a:rPr lang="en-US" dirty="0" err="1">
                <a:solidFill>
                  <a:srgbClr val="00B0F0"/>
                </a:solidFill>
              </a:rPr>
              <a:t>FactSales</a:t>
            </a:r>
            <a:r>
              <a:rPr lang="en-US" dirty="0">
                <a:solidFill>
                  <a:srgbClr val="00B0F0"/>
                </a:solidFill>
              </a:rPr>
              <a:t> Table was executed and was successful, in this first stage only one month was loaded, the month of January. This happened to simulate changes to the transactional database and how to maintain historical information in the </a:t>
            </a:r>
            <a:r>
              <a:rPr lang="en-US" dirty="0" smtClean="0">
                <a:solidFill>
                  <a:srgbClr val="00B0F0"/>
                </a:solidFill>
              </a:rPr>
              <a:t>Data Warehouse</a:t>
            </a:r>
            <a:r>
              <a:rPr lang="en-US" dirty="0">
                <a:solidFill>
                  <a:srgbClr val="00B0F0"/>
                </a:solidFill>
              </a:rPr>
              <a:t>, these changes will be made in the next steps.</a:t>
            </a:r>
            <a:endParaRPr lang="pt-BR" dirty="0">
              <a:solidFill>
                <a:srgbClr val="00B0F0"/>
              </a:solidFill>
            </a:endParaRPr>
          </a:p>
        </p:txBody>
      </p:sp>
      <p:pic>
        <p:nvPicPr>
          <p:cNvPr id="4" name="Imagem 3"/>
          <p:cNvPicPr>
            <a:picLocks noChangeAspect="1"/>
          </p:cNvPicPr>
          <p:nvPr/>
        </p:nvPicPr>
        <p:blipFill>
          <a:blip r:embed="rId2"/>
          <a:stretch>
            <a:fillRect/>
          </a:stretch>
        </p:blipFill>
        <p:spPr>
          <a:xfrm>
            <a:off x="0" y="1478252"/>
            <a:ext cx="7898071" cy="4609350"/>
          </a:xfrm>
          <a:prstGeom prst="rect">
            <a:avLst/>
          </a:prstGeom>
        </p:spPr>
      </p:pic>
    </p:spTree>
    <p:extLst>
      <p:ext uri="{BB962C8B-B14F-4D97-AF65-F5344CB8AC3E}">
        <p14:creationId xmlns:p14="http://schemas.microsoft.com/office/powerpoint/2010/main" val="1157382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12800"/>
          </a:xfrm>
        </p:spPr>
        <p:txBody>
          <a:bodyPr/>
          <a:lstStyle/>
          <a:p>
            <a:r>
              <a:rPr lang="en-US" dirty="0"/>
              <a:t>Viewing data from the </a:t>
            </a:r>
            <a:r>
              <a:rPr lang="en-US" dirty="0" err="1"/>
              <a:t>FactSales</a:t>
            </a:r>
            <a:r>
              <a:rPr lang="en-US" dirty="0"/>
              <a:t> table</a:t>
            </a:r>
            <a:endParaRPr lang="pt-BR" dirty="0"/>
          </a:p>
        </p:txBody>
      </p:sp>
      <p:pic>
        <p:nvPicPr>
          <p:cNvPr id="6" name="Espaço Reservado para Conteúdo 5"/>
          <p:cNvPicPr>
            <a:picLocks noGrp="1" noChangeAspect="1"/>
          </p:cNvPicPr>
          <p:nvPr>
            <p:ph idx="1"/>
          </p:nvPr>
        </p:nvPicPr>
        <p:blipFill>
          <a:blip r:embed="rId2"/>
          <a:stretch>
            <a:fillRect/>
          </a:stretch>
        </p:blipFill>
        <p:spPr>
          <a:xfrm>
            <a:off x="175893" y="1031298"/>
            <a:ext cx="5504068" cy="4351338"/>
          </a:xfrm>
          <a:prstGeom prst="rect">
            <a:avLst/>
          </a:prstGeom>
        </p:spPr>
      </p:pic>
      <p:sp>
        <p:nvSpPr>
          <p:cNvPr id="8" name="CaixaDeTexto 7"/>
          <p:cNvSpPr txBox="1"/>
          <p:nvPr/>
        </p:nvSpPr>
        <p:spPr>
          <a:xfrm>
            <a:off x="7121236" y="1031298"/>
            <a:ext cx="490451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rPr>
              <a:t>We can see in the blue highlighted screenshot on the left side, the data loading in the </a:t>
            </a:r>
            <a:r>
              <a:rPr lang="en-US" dirty="0" err="1">
                <a:solidFill>
                  <a:srgbClr val="00B0F0"/>
                </a:solidFill>
              </a:rPr>
              <a:t>FactSales</a:t>
            </a:r>
            <a:r>
              <a:rPr lang="en-US" dirty="0">
                <a:solidFill>
                  <a:srgbClr val="00B0F0"/>
                </a:solidFill>
              </a:rPr>
              <a:t> Table of the Dimensional database was loaded out successfully, this is the first load.</a:t>
            </a:r>
            <a:endParaRPr lang="pt-BR" dirty="0">
              <a:solidFill>
                <a:srgbClr val="00B0F0"/>
              </a:solidFill>
            </a:endParaRPr>
          </a:p>
        </p:txBody>
      </p:sp>
    </p:spTree>
    <p:extLst>
      <p:ext uri="{BB962C8B-B14F-4D97-AF65-F5344CB8AC3E}">
        <p14:creationId xmlns:p14="http://schemas.microsoft.com/office/powerpoint/2010/main" val="2052042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30909" y="1801230"/>
            <a:ext cx="11020425" cy="1019175"/>
          </a:xfrm>
          <a:prstGeom prst="rect">
            <a:avLst/>
          </a:prstGeom>
        </p:spPr>
      </p:pic>
      <p:sp>
        <p:nvSpPr>
          <p:cNvPr id="5" name="CaixaDeTexto 4"/>
          <p:cNvSpPr txBox="1"/>
          <p:nvPr/>
        </p:nvSpPr>
        <p:spPr>
          <a:xfrm>
            <a:off x="166254" y="0"/>
            <a:ext cx="5661891" cy="369332"/>
          </a:xfrm>
          <a:prstGeom prst="rect">
            <a:avLst/>
          </a:prstGeom>
          <a:noFill/>
        </p:spPr>
        <p:txBody>
          <a:bodyPr wrap="square" rtlCol="0">
            <a:spAutoFit/>
          </a:bodyPr>
          <a:lstStyle/>
          <a:p>
            <a:r>
              <a:rPr lang="pt-BR" b="1" dirty="0" err="1" smtClean="0"/>
              <a:t>Making</a:t>
            </a:r>
            <a:r>
              <a:rPr lang="pt-BR" b="1" dirty="0" smtClean="0"/>
              <a:t> Update in </a:t>
            </a:r>
            <a:r>
              <a:rPr lang="pt-BR" b="1" dirty="0" err="1" smtClean="0"/>
              <a:t>Customer</a:t>
            </a:r>
            <a:r>
              <a:rPr lang="pt-BR" b="1" dirty="0" smtClean="0"/>
              <a:t> </a:t>
            </a:r>
            <a:r>
              <a:rPr lang="pt-BR" b="1" dirty="0" err="1" smtClean="0"/>
              <a:t>Table</a:t>
            </a:r>
            <a:r>
              <a:rPr lang="pt-BR" b="1" dirty="0" smtClean="0"/>
              <a:t> in </a:t>
            </a:r>
            <a:r>
              <a:rPr lang="pt-BR" b="1" dirty="0" err="1" smtClean="0"/>
              <a:t>Relational</a:t>
            </a:r>
            <a:r>
              <a:rPr lang="pt-BR" b="1" dirty="0" smtClean="0"/>
              <a:t> </a:t>
            </a:r>
            <a:r>
              <a:rPr lang="pt-BR" b="1" dirty="0" err="1" smtClean="0"/>
              <a:t>Database</a:t>
            </a:r>
            <a:endParaRPr lang="pt-BR" b="1" dirty="0"/>
          </a:p>
        </p:txBody>
      </p:sp>
      <p:sp>
        <p:nvSpPr>
          <p:cNvPr id="6" name="CaixaDeTexto 5"/>
          <p:cNvSpPr txBox="1"/>
          <p:nvPr/>
        </p:nvSpPr>
        <p:spPr>
          <a:xfrm>
            <a:off x="73891" y="369332"/>
            <a:ext cx="12053454" cy="1477328"/>
          </a:xfrm>
          <a:prstGeom prst="rect">
            <a:avLst/>
          </a:prstGeom>
          <a:noFill/>
        </p:spPr>
        <p:txBody>
          <a:bodyPr wrap="square" rtlCol="0">
            <a:spAutoFit/>
          </a:bodyPr>
          <a:lstStyle/>
          <a:p>
            <a:r>
              <a:rPr lang="en-US" dirty="0" smtClean="0"/>
              <a:t>  Below </a:t>
            </a:r>
            <a:r>
              <a:rPr lang="en-US" dirty="0"/>
              <a:t>changes were made to the Customers Table in the relational Database, in the status field the </a:t>
            </a:r>
            <a:r>
              <a:rPr lang="en-US" dirty="0" err="1"/>
              <a:t>idcustomer</a:t>
            </a:r>
            <a:r>
              <a:rPr lang="en-US" dirty="0"/>
              <a:t> status was changed with the range between 1 to 5 changed to Gold Status.</a:t>
            </a:r>
          </a:p>
          <a:p>
            <a:r>
              <a:rPr lang="en-US" dirty="0"/>
              <a:t>In this case, these changes aim to simulate a change in the transactional database, representing an improvement in the relationship of these Customers with the company and in the case of the rewards program, these customers have moved up a level, which means they have gained more benefits from the company, such as discounts. and promotions.</a:t>
            </a:r>
            <a:endParaRPr lang="pt-BR" dirty="0"/>
          </a:p>
        </p:txBody>
      </p:sp>
      <p:pic>
        <p:nvPicPr>
          <p:cNvPr id="7" name="Imagem 6"/>
          <p:cNvPicPr>
            <a:picLocks noChangeAspect="1"/>
          </p:cNvPicPr>
          <p:nvPr/>
        </p:nvPicPr>
        <p:blipFill>
          <a:blip r:embed="rId3"/>
          <a:stretch>
            <a:fillRect/>
          </a:stretch>
        </p:blipFill>
        <p:spPr>
          <a:xfrm>
            <a:off x="166254" y="2669310"/>
            <a:ext cx="5985164" cy="4187076"/>
          </a:xfrm>
          <a:prstGeom prst="rect">
            <a:avLst/>
          </a:prstGeom>
        </p:spPr>
      </p:pic>
      <p:sp>
        <p:nvSpPr>
          <p:cNvPr id="10" name="CaixaDeTexto 9"/>
          <p:cNvSpPr txBox="1"/>
          <p:nvPr/>
        </p:nvSpPr>
        <p:spPr>
          <a:xfrm>
            <a:off x="6308436" y="2669310"/>
            <a:ext cx="581890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On the left side we can see the second update in the Customer table in the dimensional database, but now with the new update in the records in the Customer table in the Relational </a:t>
            </a:r>
            <a:r>
              <a:rPr lang="en-US" dirty="0" smtClean="0"/>
              <a:t>table</a:t>
            </a:r>
          </a:p>
          <a:p>
            <a:pPr marL="285750" indent="-285750">
              <a:buFont typeface="Arial" panose="020B0604020202020204" pitchFamily="34" charset="0"/>
              <a:buChar char="•"/>
            </a:pPr>
            <a:r>
              <a:rPr lang="en-US" dirty="0">
                <a:solidFill>
                  <a:srgbClr val="00B0F0"/>
                </a:solidFill>
              </a:rPr>
              <a:t>The blue highlight shows that the query execution was </a:t>
            </a:r>
            <a:r>
              <a:rPr lang="en-US" dirty="0" smtClean="0">
                <a:solidFill>
                  <a:srgbClr val="00B0F0"/>
                </a:solidFill>
              </a:rPr>
              <a:t>successful.</a:t>
            </a:r>
            <a:endParaRPr lang="pt-BR" dirty="0">
              <a:solidFill>
                <a:srgbClr val="00B0F0"/>
              </a:solidFill>
            </a:endParaRPr>
          </a:p>
        </p:txBody>
      </p:sp>
    </p:spTree>
    <p:extLst>
      <p:ext uri="{BB962C8B-B14F-4D97-AF65-F5344CB8AC3E}">
        <p14:creationId xmlns:p14="http://schemas.microsoft.com/office/powerpoint/2010/main" val="3679770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414" y="295275"/>
            <a:ext cx="11991975" cy="456911"/>
          </a:xfrm>
        </p:spPr>
        <p:txBody>
          <a:bodyPr>
            <a:normAutofit fontScale="90000"/>
          </a:bodyPr>
          <a:lstStyle/>
          <a:p>
            <a:r>
              <a:rPr lang="en-US" dirty="0"/>
              <a:t>Historical changes preserved in the Data Warehouse made in a transactional environment</a:t>
            </a:r>
            <a:endParaRPr lang="pt-BR" dirty="0"/>
          </a:p>
        </p:txBody>
      </p:sp>
      <p:pic>
        <p:nvPicPr>
          <p:cNvPr id="4" name="Imagem 3"/>
          <p:cNvPicPr>
            <a:picLocks noChangeAspect="1"/>
          </p:cNvPicPr>
          <p:nvPr/>
        </p:nvPicPr>
        <p:blipFill>
          <a:blip r:embed="rId2"/>
          <a:stretch>
            <a:fillRect/>
          </a:stretch>
        </p:blipFill>
        <p:spPr>
          <a:xfrm>
            <a:off x="247649" y="1169666"/>
            <a:ext cx="6313343" cy="5556929"/>
          </a:xfrm>
          <a:prstGeom prst="rect">
            <a:avLst/>
          </a:prstGeom>
        </p:spPr>
      </p:pic>
      <p:sp>
        <p:nvSpPr>
          <p:cNvPr id="5" name="Retângulo 4"/>
          <p:cNvSpPr/>
          <p:nvPr/>
        </p:nvSpPr>
        <p:spPr>
          <a:xfrm>
            <a:off x="6853382" y="1169666"/>
            <a:ext cx="5338618" cy="5632311"/>
          </a:xfrm>
          <a:prstGeom prst="rect">
            <a:avLst/>
          </a:prstGeom>
        </p:spPr>
        <p:txBody>
          <a:bodyPr wrap="square">
            <a:spAutoFit/>
          </a:bodyPr>
          <a:lstStyle/>
          <a:p>
            <a:pPr marL="285750" indent="-285750">
              <a:buFont typeface="Arial" panose="020B0604020202020204" pitchFamily="34" charset="0"/>
              <a:buChar char="•"/>
            </a:pPr>
            <a:r>
              <a:rPr lang="en-US" dirty="0"/>
              <a:t>Maintained historical changes that occurred in the relational database in the dimensional database or data warehouse. (Even if these changes were lost in the transactional environment of the database</a:t>
            </a:r>
            <a:r>
              <a:rPr lang="en-US" dirty="0" smtClean="0"/>
              <a:t>).</a:t>
            </a:r>
          </a:p>
          <a:p>
            <a:pPr marL="285750" indent="-285750">
              <a:buFont typeface="Arial" panose="020B0604020202020204" pitchFamily="34" charset="0"/>
              <a:buChar char="•"/>
            </a:pPr>
            <a:r>
              <a:rPr lang="en-US" dirty="0"/>
              <a:t>In this case, the original code compatible with the transactional environment associated with the old silver status is maintained in the field </a:t>
            </a:r>
            <a:r>
              <a:rPr lang="en-US" dirty="0" err="1"/>
              <a:t>keycustomer</a:t>
            </a:r>
            <a:r>
              <a:rPr lang="en-US" dirty="0"/>
              <a:t>  (customer foreign key).</a:t>
            </a:r>
          </a:p>
          <a:p>
            <a:pPr marL="285750" indent="-285750">
              <a:buFont typeface="Arial" panose="020B0604020202020204" pitchFamily="34" charset="0"/>
              <a:buChar char="•"/>
            </a:pPr>
            <a:r>
              <a:rPr lang="en-US" dirty="0"/>
              <a:t>And a new code is added for the customer key field associated with the new gold status, in this way the association is correctly made with the   </a:t>
            </a:r>
            <a:r>
              <a:rPr lang="en-US" dirty="0" err="1"/>
              <a:t>FactSales</a:t>
            </a:r>
            <a:r>
              <a:rPr lang="en-US" dirty="0"/>
              <a:t> table  in the dimensional database and in this way we can retrieve sales data from sellers for each situation with new status and status old and the </a:t>
            </a:r>
            <a:r>
              <a:rPr lang="en-US" dirty="0" err="1"/>
              <a:t>idcustomer</a:t>
            </a:r>
            <a:r>
              <a:rPr lang="en-US" dirty="0"/>
              <a:t> field keeps the original code.</a:t>
            </a:r>
            <a:endParaRPr lang="en-US" dirty="0" smtClean="0"/>
          </a:p>
          <a:p>
            <a:pPr marL="285750" indent="-285750">
              <a:buFont typeface="Arial" panose="020B0604020202020204" pitchFamily="34" charset="0"/>
              <a:buChar char="•"/>
            </a:pPr>
            <a:r>
              <a:rPr lang="pt-BR" dirty="0" err="1" smtClean="0">
                <a:solidFill>
                  <a:srgbClr val="00B050"/>
                </a:solidFill>
              </a:rPr>
              <a:t>We</a:t>
            </a:r>
            <a:r>
              <a:rPr lang="pt-BR" dirty="0" smtClean="0">
                <a:solidFill>
                  <a:srgbClr val="00B050"/>
                </a:solidFill>
              </a:rPr>
              <a:t> </a:t>
            </a:r>
            <a:r>
              <a:rPr lang="pt-BR" dirty="0" err="1">
                <a:solidFill>
                  <a:srgbClr val="00B050"/>
                </a:solidFill>
              </a:rPr>
              <a:t>can</a:t>
            </a:r>
            <a:r>
              <a:rPr lang="pt-BR" dirty="0">
                <a:solidFill>
                  <a:srgbClr val="00B050"/>
                </a:solidFill>
              </a:rPr>
              <a:t> </a:t>
            </a:r>
            <a:r>
              <a:rPr lang="pt-BR" dirty="0" err="1">
                <a:solidFill>
                  <a:srgbClr val="00B050"/>
                </a:solidFill>
              </a:rPr>
              <a:t>see</a:t>
            </a:r>
            <a:r>
              <a:rPr lang="pt-BR" dirty="0">
                <a:solidFill>
                  <a:srgbClr val="00B050"/>
                </a:solidFill>
              </a:rPr>
              <a:t> in </a:t>
            </a:r>
            <a:r>
              <a:rPr lang="pt-BR" dirty="0" err="1" smtClean="0">
                <a:solidFill>
                  <a:srgbClr val="00B050"/>
                </a:solidFill>
              </a:rPr>
              <a:t>green</a:t>
            </a:r>
            <a:r>
              <a:rPr lang="pt-BR" dirty="0" smtClean="0">
                <a:solidFill>
                  <a:srgbClr val="00B050"/>
                </a:solidFill>
              </a:rPr>
              <a:t> </a:t>
            </a:r>
            <a:r>
              <a:rPr lang="pt-BR" dirty="0" err="1">
                <a:solidFill>
                  <a:srgbClr val="00B050"/>
                </a:solidFill>
              </a:rPr>
              <a:t>hightlight</a:t>
            </a:r>
            <a:r>
              <a:rPr lang="pt-BR" dirty="0">
                <a:solidFill>
                  <a:srgbClr val="00B050"/>
                </a:solidFill>
              </a:rPr>
              <a:t>  </a:t>
            </a:r>
            <a:r>
              <a:rPr lang="pt-BR" dirty="0" err="1">
                <a:solidFill>
                  <a:srgbClr val="00B050"/>
                </a:solidFill>
              </a:rPr>
              <a:t>the</a:t>
            </a:r>
            <a:r>
              <a:rPr lang="pt-BR" dirty="0">
                <a:solidFill>
                  <a:srgbClr val="00B050"/>
                </a:solidFill>
              </a:rPr>
              <a:t> </a:t>
            </a:r>
            <a:r>
              <a:rPr lang="pt-BR" dirty="0" err="1">
                <a:solidFill>
                  <a:srgbClr val="00B050"/>
                </a:solidFill>
              </a:rPr>
              <a:t>oldest</a:t>
            </a:r>
            <a:r>
              <a:rPr lang="pt-BR" dirty="0">
                <a:solidFill>
                  <a:srgbClr val="00B050"/>
                </a:solidFill>
              </a:rPr>
              <a:t> </a:t>
            </a:r>
            <a:r>
              <a:rPr lang="pt-BR" dirty="0" err="1">
                <a:solidFill>
                  <a:srgbClr val="00B050"/>
                </a:solidFill>
              </a:rPr>
              <a:t>records</a:t>
            </a:r>
            <a:r>
              <a:rPr lang="pt-BR" dirty="0">
                <a:solidFill>
                  <a:srgbClr val="00B050"/>
                </a:solidFill>
              </a:rPr>
              <a:t> </a:t>
            </a:r>
            <a:r>
              <a:rPr lang="pt-BR" dirty="0" err="1">
                <a:solidFill>
                  <a:srgbClr val="00B050"/>
                </a:solidFill>
              </a:rPr>
              <a:t>with</a:t>
            </a:r>
            <a:r>
              <a:rPr lang="pt-BR" dirty="0">
                <a:solidFill>
                  <a:srgbClr val="00B050"/>
                </a:solidFill>
              </a:rPr>
              <a:t> </a:t>
            </a:r>
            <a:r>
              <a:rPr lang="pt-BR" dirty="0" err="1">
                <a:solidFill>
                  <a:srgbClr val="00B050"/>
                </a:solidFill>
              </a:rPr>
              <a:t>the</a:t>
            </a:r>
            <a:r>
              <a:rPr lang="pt-BR" dirty="0">
                <a:solidFill>
                  <a:srgbClr val="00B050"/>
                </a:solidFill>
              </a:rPr>
              <a:t> </a:t>
            </a:r>
            <a:r>
              <a:rPr lang="pt-BR" dirty="0" err="1">
                <a:solidFill>
                  <a:srgbClr val="00B050"/>
                </a:solidFill>
              </a:rPr>
              <a:t>enddatevalidity</a:t>
            </a:r>
            <a:r>
              <a:rPr lang="pt-BR" dirty="0">
                <a:solidFill>
                  <a:srgbClr val="00B050"/>
                </a:solidFill>
              </a:rPr>
              <a:t>  </a:t>
            </a:r>
            <a:r>
              <a:rPr lang="pt-BR" dirty="0" err="1">
                <a:solidFill>
                  <a:srgbClr val="00B050"/>
                </a:solidFill>
              </a:rPr>
              <a:t>field</a:t>
            </a:r>
            <a:r>
              <a:rPr lang="pt-BR" dirty="0">
                <a:solidFill>
                  <a:srgbClr val="00B050"/>
                </a:solidFill>
              </a:rPr>
              <a:t> </a:t>
            </a:r>
            <a:r>
              <a:rPr lang="pt-BR" dirty="0" err="1">
                <a:solidFill>
                  <a:srgbClr val="00B050"/>
                </a:solidFill>
              </a:rPr>
              <a:t>filled</a:t>
            </a:r>
            <a:r>
              <a:rPr lang="pt-BR" dirty="0">
                <a:solidFill>
                  <a:srgbClr val="00B050"/>
                </a:solidFill>
              </a:rPr>
              <a:t> .</a:t>
            </a:r>
          </a:p>
          <a:p>
            <a:pPr marL="285750" indent="-285750">
              <a:buFont typeface="Arial" panose="020B0604020202020204" pitchFamily="34" charset="0"/>
              <a:buChar char="•"/>
            </a:pPr>
            <a:r>
              <a:rPr lang="pt-BR" dirty="0" err="1">
                <a:solidFill>
                  <a:srgbClr val="00B0F0"/>
                </a:solidFill>
              </a:rPr>
              <a:t>And</a:t>
            </a:r>
            <a:r>
              <a:rPr lang="pt-BR" dirty="0">
                <a:solidFill>
                  <a:srgbClr val="00B0F0"/>
                </a:solidFill>
              </a:rPr>
              <a:t> in </a:t>
            </a:r>
            <a:r>
              <a:rPr lang="pt-BR" dirty="0" err="1">
                <a:solidFill>
                  <a:srgbClr val="00B0F0"/>
                </a:solidFill>
              </a:rPr>
              <a:t>the</a:t>
            </a:r>
            <a:r>
              <a:rPr lang="pt-BR" dirty="0">
                <a:solidFill>
                  <a:srgbClr val="00B0F0"/>
                </a:solidFill>
              </a:rPr>
              <a:t> </a:t>
            </a:r>
            <a:r>
              <a:rPr lang="pt-BR" dirty="0" smtClean="0">
                <a:solidFill>
                  <a:srgbClr val="00B0F0"/>
                </a:solidFill>
              </a:rPr>
              <a:t>blue </a:t>
            </a:r>
            <a:r>
              <a:rPr lang="pt-BR" dirty="0" err="1">
                <a:solidFill>
                  <a:srgbClr val="00B0F0"/>
                </a:solidFill>
              </a:rPr>
              <a:t>highlight</a:t>
            </a:r>
            <a:r>
              <a:rPr lang="pt-BR" dirty="0">
                <a:solidFill>
                  <a:srgbClr val="00B0F0"/>
                </a:solidFill>
              </a:rPr>
              <a:t> </a:t>
            </a:r>
            <a:r>
              <a:rPr lang="pt-BR" dirty="0" err="1">
                <a:solidFill>
                  <a:srgbClr val="00B0F0"/>
                </a:solidFill>
              </a:rPr>
              <a:t>we</a:t>
            </a:r>
            <a:r>
              <a:rPr lang="pt-BR" dirty="0">
                <a:solidFill>
                  <a:srgbClr val="00B0F0"/>
                </a:solidFill>
              </a:rPr>
              <a:t> </a:t>
            </a:r>
            <a:r>
              <a:rPr lang="pt-BR" dirty="0" err="1">
                <a:solidFill>
                  <a:srgbClr val="00B0F0"/>
                </a:solidFill>
              </a:rPr>
              <a:t>can</a:t>
            </a:r>
            <a:r>
              <a:rPr lang="pt-BR" dirty="0">
                <a:solidFill>
                  <a:srgbClr val="00B0F0"/>
                </a:solidFill>
              </a:rPr>
              <a:t> </a:t>
            </a:r>
            <a:r>
              <a:rPr lang="pt-BR" dirty="0" err="1">
                <a:solidFill>
                  <a:srgbClr val="00B0F0"/>
                </a:solidFill>
              </a:rPr>
              <a:t>see</a:t>
            </a:r>
            <a:r>
              <a:rPr lang="pt-BR" dirty="0">
                <a:solidFill>
                  <a:srgbClr val="00B0F0"/>
                </a:solidFill>
              </a:rPr>
              <a:t> new </a:t>
            </a:r>
            <a:r>
              <a:rPr lang="pt-BR" dirty="0" err="1">
                <a:solidFill>
                  <a:srgbClr val="00B0F0"/>
                </a:solidFill>
              </a:rPr>
              <a:t>records</a:t>
            </a:r>
            <a:r>
              <a:rPr lang="pt-BR" dirty="0">
                <a:solidFill>
                  <a:srgbClr val="00B0F0"/>
                </a:solidFill>
              </a:rPr>
              <a:t> </a:t>
            </a:r>
            <a:r>
              <a:rPr lang="pt-BR" dirty="0" err="1">
                <a:solidFill>
                  <a:srgbClr val="00B0F0"/>
                </a:solidFill>
              </a:rPr>
              <a:t>with</a:t>
            </a:r>
            <a:r>
              <a:rPr lang="pt-BR" dirty="0">
                <a:solidFill>
                  <a:srgbClr val="00B0F0"/>
                </a:solidFill>
              </a:rPr>
              <a:t> </a:t>
            </a:r>
            <a:r>
              <a:rPr lang="pt-BR" dirty="0" err="1">
                <a:solidFill>
                  <a:srgbClr val="00B0F0"/>
                </a:solidFill>
              </a:rPr>
              <a:t>empty</a:t>
            </a:r>
            <a:r>
              <a:rPr lang="pt-BR" dirty="0">
                <a:solidFill>
                  <a:srgbClr val="00B0F0"/>
                </a:solidFill>
              </a:rPr>
              <a:t> </a:t>
            </a:r>
            <a:r>
              <a:rPr lang="pt-BR" dirty="0" err="1">
                <a:solidFill>
                  <a:srgbClr val="00B0F0"/>
                </a:solidFill>
              </a:rPr>
              <a:t>enddatevalidity</a:t>
            </a:r>
            <a:r>
              <a:rPr lang="pt-BR" dirty="0">
                <a:solidFill>
                  <a:srgbClr val="00B0F0"/>
                </a:solidFill>
              </a:rPr>
              <a:t> </a:t>
            </a:r>
            <a:r>
              <a:rPr lang="pt-BR" dirty="0" err="1">
                <a:solidFill>
                  <a:srgbClr val="00B0F0"/>
                </a:solidFill>
              </a:rPr>
              <a:t>meaning</a:t>
            </a:r>
            <a:r>
              <a:rPr lang="pt-BR" dirty="0">
                <a:solidFill>
                  <a:srgbClr val="00B0F0"/>
                </a:solidFill>
              </a:rPr>
              <a:t> </a:t>
            </a:r>
            <a:r>
              <a:rPr lang="pt-BR" dirty="0" err="1">
                <a:solidFill>
                  <a:srgbClr val="00B0F0"/>
                </a:solidFill>
              </a:rPr>
              <a:t>that</a:t>
            </a:r>
            <a:r>
              <a:rPr lang="pt-BR" dirty="0">
                <a:solidFill>
                  <a:srgbClr val="00B0F0"/>
                </a:solidFill>
              </a:rPr>
              <a:t> </a:t>
            </a:r>
            <a:r>
              <a:rPr lang="pt-BR" dirty="0" err="1">
                <a:solidFill>
                  <a:srgbClr val="00B0F0"/>
                </a:solidFill>
              </a:rPr>
              <a:t>this</a:t>
            </a:r>
            <a:r>
              <a:rPr lang="pt-BR" dirty="0">
                <a:solidFill>
                  <a:srgbClr val="00B0F0"/>
                </a:solidFill>
              </a:rPr>
              <a:t> data </a:t>
            </a:r>
            <a:r>
              <a:rPr lang="pt-BR" dirty="0" err="1">
                <a:solidFill>
                  <a:srgbClr val="00B0F0"/>
                </a:solidFill>
              </a:rPr>
              <a:t>is</a:t>
            </a:r>
            <a:r>
              <a:rPr lang="pt-BR" dirty="0">
                <a:solidFill>
                  <a:srgbClr val="00B0F0"/>
                </a:solidFill>
              </a:rPr>
              <a:t> more </a:t>
            </a:r>
            <a:r>
              <a:rPr lang="pt-BR" dirty="0" err="1">
                <a:solidFill>
                  <a:srgbClr val="00B0F0"/>
                </a:solidFill>
              </a:rPr>
              <a:t>up</a:t>
            </a:r>
            <a:r>
              <a:rPr lang="pt-BR" dirty="0">
                <a:solidFill>
                  <a:srgbClr val="00B0F0"/>
                </a:solidFill>
              </a:rPr>
              <a:t> </a:t>
            </a:r>
            <a:r>
              <a:rPr lang="pt-BR" dirty="0" err="1">
                <a:solidFill>
                  <a:srgbClr val="00B0F0"/>
                </a:solidFill>
              </a:rPr>
              <a:t>to</a:t>
            </a:r>
            <a:r>
              <a:rPr lang="pt-BR" dirty="0">
                <a:solidFill>
                  <a:srgbClr val="00B0F0"/>
                </a:solidFill>
              </a:rPr>
              <a:t> date</a:t>
            </a:r>
          </a:p>
        </p:txBody>
      </p:sp>
    </p:spTree>
    <p:extLst>
      <p:ext uri="{BB962C8B-B14F-4D97-AF65-F5344CB8AC3E}">
        <p14:creationId xmlns:p14="http://schemas.microsoft.com/office/powerpoint/2010/main" val="377557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291" y="69561"/>
            <a:ext cx="10515600" cy="1325563"/>
          </a:xfrm>
        </p:spPr>
        <p:txBody>
          <a:bodyPr/>
          <a:lstStyle/>
          <a:p>
            <a:r>
              <a:rPr lang="en-US" b="1" dirty="0"/>
              <a:t>Loading of all tables into the Data Warehouse has been completed</a:t>
            </a:r>
            <a:endParaRPr lang="pt-BR" b="1" dirty="0"/>
          </a:p>
        </p:txBody>
      </p:sp>
      <p:sp>
        <p:nvSpPr>
          <p:cNvPr id="3" name="Espaço Reservado para Conteúdo 2"/>
          <p:cNvSpPr>
            <a:spLocks noGrp="1"/>
          </p:cNvSpPr>
          <p:nvPr>
            <p:ph idx="1"/>
          </p:nvPr>
        </p:nvSpPr>
        <p:spPr>
          <a:xfrm>
            <a:off x="7296726" y="1539298"/>
            <a:ext cx="4756729" cy="4916920"/>
          </a:xfrm>
        </p:spPr>
        <p:txBody>
          <a:bodyPr>
            <a:normAutofit fontScale="70000" lnSpcReduction="20000"/>
          </a:bodyPr>
          <a:lstStyle/>
          <a:p>
            <a:r>
              <a:rPr lang="en-US" dirty="0"/>
              <a:t>The data was loaded into the Data Warehouse for months 1 to 3 (January to March), the changes that occurred in the transactional database were loaded in the status field, and in the Data Warehouse in the </a:t>
            </a:r>
            <a:r>
              <a:rPr lang="en-US" dirty="0" err="1"/>
              <a:t>FactSales</a:t>
            </a:r>
            <a:r>
              <a:rPr lang="en-US" dirty="0"/>
              <a:t> dimensional table, the history of the changes that occurred are recorded in the field status, available for analysis of past information about this data. (the entire script is available on GitHub, the name is Roadmap - Upload </a:t>
            </a:r>
            <a:r>
              <a:rPr lang="en-US" dirty="0" err="1"/>
              <a:t>Dimensional.sql</a:t>
            </a:r>
            <a:r>
              <a:rPr lang="en-US" dirty="0" smtClean="0"/>
              <a:t>).</a:t>
            </a:r>
          </a:p>
          <a:p>
            <a:r>
              <a:rPr lang="en-US" dirty="0">
                <a:solidFill>
                  <a:srgbClr val="00B050"/>
                </a:solidFill>
              </a:rPr>
              <a:t>The process of loading the tables into Data </a:t>
            </a:r>
            <a:r>
              <a:rPr lang="en-US" dirty="0" err="1">
                <a:solidFill>
                  <a:srgbClr val="00B050"/>
                </a:solidFill>
              </a:rPr>
              <a:t>WareHouse</a:t>
            </a:r>
            <a:r>
              <a:rPr lang="en-US" dirty="0">
                <a:solidFill>
                  <a:srgbClr val="00B050"/>
                </a:solidFill>
              </a:rPr>
              <a:t> is complete, and on the left side we can see highlighted in </a:t>
            </a:r>
            <a:r>
              <a:rPr lang="en-US" dirty="0" smtClean="0">
                <a:solidFill>
                  <a:srgbClr val="00B050"/>
                </a:solidFill>
              </a:rPr>
              <a:t>green </a:t>
            </a:r>
            <a:r>
              <a:rPr lang="en-US" dirty="0">
                <a:solidFill>
                  <a:srgbClr val="00B050"/>
                </a:solidFill>
              </a:rPr>
              <a:t>all the months that are loaded into the Dimensional Database in the </a:t>
            </a:r>
            <a:r>
              <a:rPr lang="en-US" dirty="0" err="1">
                <a:solidFill>
                  <a:srgbClr val="00B050"/>
                </a:solidFill>
              </a:rPr>
              <a:t>FactSales</a:t>
            </a:r>
            <a:r>
              <a:rPr lang="en-US" dirty="0">
                <a:solidFill>
                  <a:srgbClr val="00B050"/>
                </a:solidFill>
              </a:rPr>
              <a:t> table containing one year of information about sales at JJ Bike Company</a:t>
            </a:r>
            <a:endParaRPr lang="pt-BR" dirty="0">
              <a:solidFill>
                <a:srgbClr val="00B050"/>
              </a:solidFill>
            </a:endParaRPr>
          </a:p>
        </p:txBody>
      </p:sp>
      <p:pic>
        <p:nvPicPr>
          <p:cNvPr id="4" name="Imagem 3"/>
          <p:cNvPicPr>
            <a:picLocks noChangeAspect="1"/>
          </p:cNvPicPr>
          <p:nvPr/>
        </p:nvPicPr>
        <p:blipFill>
          <a:blip r:embed="rId2"/>
          <a:stretch>
            <a:fillRect/>
          </a:stretch>
        </p:blipFill>
        <p:spPr>
          <a:xfrm>
            <a:off x="99291" y="1539298"/>
            <a:ext cx="6842312" cy="3487884"/>
          </a:xfrm>
          <a:prstGeom prst="rect">
            <a:avLst/>
          </a:prstGeom>
        </p:spPr>
      </p:pic>
    </p:spTree>
    <p:extLst>
      <p:ext uri="{BB962C8B-B14F-4D97-AF65-F5344CB8AC3E}">
        <p14:creationId xmlns:p14="http://schemas.microsoft.com/office/powerpoint/2010/main" val="3053656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749" y="143302"/>
            <a:ext cx="10515600" cy="655093"/>
          </a:xfrm>
        </p:spPr>
        <p:txBody>
          <a:bodyPr>
            <a:normAutofit fontScale="90000"/>
          </a:bodyPr>
          <a:lstStyle/>
          <a:p>
            <a:r>
              <a:rPr lang="pt-BR" dirty="0" err="1"/>
              <a:t>Creating</a:t>
            </a:r>
            <a:r>
              <a:rPr lang="pt-BR" dirty="0"/>
              <a:t> cube </a:t>
            </a:r>
            <a:r>
              <a:rPr lang="pt-BR" dirty="0" err="1"/>
              <a:t>table</a:t>
            </a:r>
            <a:r>
              <a:rPr lang="pt-BR" dirty="0"/>
              <a:t> in Dimensional </a:t>
            </a:r>
            <a:r>
              <a:rPr lang="pt-BR" dirty="0" err="1"/>
              <a:t>database</a:t>
            </a:r>
            <a:endParaRPr lang="pt-BR" dirty="0"/>
          </a:p>
        </p:txBody>
      </p:sp>
      <p:pic>
        <p:nvPicPr>
          <p:cNvPr id="5" name="Espaço Reservado para Conteúdo 4"/>
          <p:cNvPicPr>
            <a:picLocks noGrp="1" noChangeAspect="1"/>
          </p:cNvPicPr>
          <p:nvPr>
            <p:ph idx="1"/>
          </p:nvPr>
        </p:nvPicPr>
        <p:blipFill>
          <a:blip r:embed="rId2"/>
          <a:stretch>
            <a:fillRect/>
          </a:stretch>
        </p:blipFill>
        <p:spPr>
          <a:xfrm>
            <a:off x="7731457" y="1063266"/>
            <a:ext cx="1323975" cy="276225"/>
          </a:xfrm>
          <a:prstGeom prst="rect">
            <a:avLst/>
          </a:prstGeom>
        </p:spPr>
      </p:pic>
      <p:pic>
        <p:nvPicPr>
          <p:cNvPr id="4" name="Imagem 3"/>
          <p:cNvPicPr>
            <a:picLocks noChangeAspect="1"/>
          </p:cNvPicPr>
          <p:nvPr/>
        </p:nvPicPr>
        <p:blipFill>
          <a:blip r:embed="rId3"/>
          <a:stretch>
            <a:fillRect/>
          </a:stretch>
        </p:blipFill>
        <p:spPr>
          <a:xfrm>
            <a:off x="129654" y="1063266"/>
            <a:ext cx="7466241" cy="5576369"/>
          </a:xfrm>
          <a:prstGeom prst="rect">
            <a:avLst/>
          </a:prstGeom>
        </p:spPr>
      </p:pic>
      <p:sp>
        <p:nvSpPr>
          <p:cNvPr id="6" name="CaixaDeTexto 5"/>
          <p:cNvSpPr txBox="1"/>
          <p:nvPr/>
        </p:nvSpPr>
        <p:spPr>
          <a:xfrm>
            <a:off x="7656394" y="1481533"/>
            <a:ext cx="4394579" cy="3970318"/>
          </a:xfrm>
          <a:prstGeom prst="rect">
            <a:avLst/>
          </a:prstGeom>
          <a:noFill/>
        </p:spPr>
        <p:txBody>
          <a:bodyPr wrap="square" rtlCol="0">
            <a:spAutoFit/>
          </a:bodyPr>
          <a:lstStyle/>
          <a:p>
            <a:r>
              <a:rPr lang="en-US" dirty="0"/>
              <a:t>Above we can see the name of the file with this script available on GitHub of this project, the name is "9 - </a:t>
            </a:r>
            <a:r>
              <a:rPr lang="en-US" dirty="0" err="1" smtClean="0"/>
              <a:t>Cube.sql</a:t>
            </a:r>
            <a:r>
              <a:rPr lang="en-US" dirty="0" smtClean="0"/>
              <a:t>“.</a:t>
            </a:r>
          </a:p>
          <a:p>
            <a:endParaRPr lang="en-US" dirty="0"/>
          </a:p>
          <a:p>
            <a:r>
              <a:rPr lang="en-US" dirty="0"/>
              <a:t>On the left we can see the command to create the new table called "</a:t>
            </a:r>
            <a:r>
              <a:rPr lang="en-US" dirty="0" err="1"/>
              <a:t>CubeSales</a:t>
            </a:r>
            <a:r>
              <a:rPr lang="en-US" dirty="0"/>
              <a:t>" in the Database Dimensional Schema. This table contains the main dimensions of sales transactions.</a:t>
            </a:r>
          </a:p>
          <a:p>
            <a:r>
              <a:rPr lang="en-US" dirty="0"/>
              <a:t>With </a:t>
            </a:r>
            <a:r>
              <a:rPr lang="en-US" dirty="0" err="1"/>
              <a:t>Cubo</a:t>
            </a:r>
            <a:r>
              <a:rPr lang="en-US" dirty="0"/>
              <a:t> we can easily generate development reports and can be used to extract different types of analyzes for different areas of the company, even without much technical skill.</a:t>
            </a:r>
            <a:endParaRPr lang="pt-BR" dirty="0"/>
          </a:p>
        </p:txBody>
      </p:sp>
    </p:spTree>
    <p:extLst>
      <p:ext uri="{BB962C8B-B14F-4D97-AF65-F5344CB8AC3E}">
        <p14:creationId xmlns:p14="http://schemas.microsoft.com/office/powerpoint/2010/main" val="263815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157704" y="1917511"/>
            <a:ext cx="7710230" cy="4581171"/>
          </a:xfrm>
          <a:prstGeom prst="rect">
            <a:avLst/>
          </a:prstGeom>
        </p:spPr>
      </p:pic>
      <p:sp>
        <p:nvSpPr>
          <p:cNvPr id="5" name="Título 1"/>
          <p:cNvSpPr txBox="1">
            <a:spLocks/>
          </p:cNvSpPr>
          <p:nvPr/>
        </p:nvSpPr>
        <p:spPr>
          <a:xfrm>
            <a:off x="-89848" y="134275"/>
            <a:ext cx="10515600" cy="655093"/>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BR" dirty="0" err="1" smtClean="0"/>
              <a:t>Creating</a:t>
            </a:r>
            <a:r>
              <a:rPr lang="pt-BR" dirty="0" smtClean="0"/>
              <a:t> cube </a:t>
            </a:r>
            <a:r>
              <a:rPr lang="pt-BR" dirty="0" err="1" smtClean="0"/>
              <a:t>table</a:t>
            </a:r>
            <a:r>
              <a:rPr lang="pt-BR" dirty="0" smtClean="0"/>
              <a:t> in Dimensional </a:t>
            </a:r>
            <a:r>
              <a:rPr lang="pt-BR" dirty="0" err="1" smtClean="0"/>
              <a:t>database</a:t>
            </a:r>
            <a:endParaRPr lang="pt-BR" dirty="0"/>
          </a:p>
        </p:txBody>
      </p:sp>
      <p:sp>
        <p:nvSpPr>
          <p:cNvPr id="6" name="Retângulo 5"/>
          <p:cNvSpPr/>
          <p:nvPr/>
        </p:nvSpPr>
        <p:spPr>
          <a:xfrm>
            <a:off x="80749" y="1168336"/>
            <a:ext cx="8237561" cy="646331"/>
          </a:xfrm>
          <a:prstGeom prst="rect">
            <a:avLst/>
          </a:prstGeom>
        </p:spPr>
        <p:txBody>
          <a:bodyPr wrap="square">
            <a:spAutoFit/>
          </a:bodyPr>
          <a:lstStyle/>
          <a:p>
            <a:r>
              <a:rPr lang="pt-BR" dirty="0" err="1">
                <a:solidFill>
                  <a:srgbClr val="00B050"/>
                </a:solidFill>
              </a:rPr>
              <a:t>Below</a:t>
            </a:r>
            <a:r>
              <a:rPr lang="pt-BR" dirty="0">
                <a:solidFill>
                  <a:srgbClr val="00B050"/>
                </a:solidFill>
              </a:rPr>
              <a:t>, </a:t>
            </a:r>
            <a:r>
              <a:rPr lang="pt-BR" dirty="0" err="1">
                <a:solidFill>
                  <a:srgbClr val="00B050"/>
                </a:solidFill>
              </a:rPr>
              <a:t>highlighted</a:t>
            </a:r>
            <a:r>
              <a:rPr lang="pt-BR" dirty="0">
                <a:solidFill>
                  <a:srgbClr val="00B050"/>
                </a:solidFill>
              </a:rPr>
              <a:t> in </a:t>
            </a:r>
            <a:r>
              <a:rPr lang="pt-BR" dirty="0" err="1">
                <a:solidFill>
                  <a:srgbClr val="00B050"/>
                </a:solidFill>
              </a:rPr>
              <a:t>green</a:t>
            </a:r>
            <a:r>
              <a:rPr lang="pt-BR" dirty="0">
                <a:solidFill>
                  <a:srgbClr val="00B050"/>
                </a:solidFill>
              </a:rPr>
              <a:t>, </a:t>
            </a:r>
            <a:r>
              <a:rPr lang="pt-BR" dirty="0" err="1">
                <a:solidFill>
                  <a:srgbClr val="00B050"/>
                </a:solidFill>
              </a:rPr>
              <a:t>we</a:t>
            </a:r>
            <a:r>
              <a:rPr lang="pt-BR" dirty="0">
                <a:solidFill>
                  <a:srgbClr val="00B050"/>
                </a:solidFill>
              </a:rPr>
              <a:t> </a:t>
            </a:r>
            <a:r>
              <a:rPr lang="pt-BR" dirty="0" err="1">
                <a:solidFill>
                  <a:srgbClr val="00B050"/>
                </a:solidFill>
              </a:rPr>
              <a:t>can</a:t>
            </a:r>
            <a:r>
              <a:rPr lang="pt-BR" dirty="0">
                <a:solidFill>
                  <a:srgbClr val="00B050"/>
                </a:solidFill>
              </a:rPr>
              <a:t> </a:t>
            </a:r>
            <a:r>
              <a:rPr lang="pt-BR" dirty="0" err="1">
                <a:solidFill>
                  <a:srgbClr val="00B050"/>
                </a:solidFill>
              </a:rPr>
              <a:t>see</a:t>
            </a:r>
            <a:r>
              <a:rPr lang="pt-BR" dirty="0">
                <a:solidFill>
                  <a:srgbClr val="00B050"/>
                </a:solidFill>
              </a:rPr>
              <a:t> </a:t>
            </a:r>
            <a:r>
              <a:rPr lang="pt-BR" dirty="0" err="1">
                <a:solidFill>
                  <a:srgbClr val="00B050"/>
                </a:solidFill>
              </a:rPr>
              <a:t>the</a:t>
            </a:r>
            <a:r>
              <a:rPr lang="pt-BR" dirty="0">
                <a:solidFill>
                  <a:srgbClr val="00B050"/>
                </a:solidFill>
              </a:rPr>
              <a:t> new </a:t>
            </a:r>
            <a:r>
              <a:rPr lang="pt-BR" dirty="0" err="1">
                <a:solidFill>
                  <a:srgbClr val="00B050"/>
                </a:solidFill>
              </a:rPr>
              <a:t>table</a:t>
            </a:r>
            <a:r>
              <a:rPr lang="pt-BR" dirty="0">
                <a:solidFill>
                  <a:srgbClr val="00B050"/>
                </a:solidFill>
              </a:rPr>
              <a:t> </a:t>
            </a:r>
            <a:r>
              <a:rPr lang="pt-BR" dirty="0" err="1">
                <a:solidFill>
                  <a:srgbClr val="00B050"/>
                </a:solidFill>
              </a:rPr>
              <a:t>created</a:t>
            </a:r>
            <a:r>
              <a:rPr lang="pt-BR" dirty="0">
                <a:solidFill>
                  <a:srgbClr val="00B050"/>
                </a:solidFill>
              </a:rPr>
              <a:t>.</a:t>
            </a:r>
          </a:p>
          <a:p>
            <a:r>
              <a:rPr lang="pt-BR" dirty="0" err="1">
                <a:solidFill>
                  <a:srgbClr val="00B0F0"/>
                </a:solidFill>
              </a:rPr>
              <a:t>And</a:t>
            </a:r>
            <a:r>
              <a:rPr lang="pt-BR" dirty="0">
                <a:solidFill>
                  <a:srgbClr val="00B0F0"/>
                </a:solidFill>
              </a:rPr>
              <a:t> in </a:t>
            </a:r>
            <a:r>
              <a:rPr lang="pt-BR" dirty="0" err="1">
                <a:solidFill>
                  <a:srgbClr val="00B0F0"/>
                </a:solidFill>
              </a:rPr>
              <a:t>the</a:t>
            </a:r>
            <a:r>
              <a:rPr lang="pt-BR" dirty="0">
                <a:solidFill>
                  <a:srgbClr val="00B0F0"/>
                </a:solidFill>
              </a:rPr>
              <a:t> blue </a:t>
            </a:r>
            <a:r>
              <a:rPr lang="pt-BR" dirty="0" err="1">
                <a:solidFill>
                  <a:srgbClr val="00B0F0"/>
                </a:solidFill>
              </a:rPr>
              <a:t>highlight</a:t>
            </a:r>
            <a:r>
              <a:rPr lang="pt-BR" dirty="0">
                <a:solidFill>
                  <a:srgbClr val="00B0F0"/>
                </a:solidFill>
              </a:rPr>
              <a:t>, </a:t>
            </a:r>
            <a:r>
              <a:rPr lang="pt-BR" dirty="0" err="1">
                <a:solidFill>
                  <a:srgbClr val="00B0F0"/>
                </a:solidFill>
              </a:rPr>
              <a:t>we</a:t>
            </a:r>
            <a:r>
              <a:rPr lang="pt-BR" dirty="0">
                <a:solidFill>
                  <a:srgbClr val="00B0F0"/>
                </a:solidFill>
              </a:rPr>
              <a:t> </a:t>
            </a:r>
            <a:r>
              <a:rPr lang="pt-BR" dirty="0" err="1">
                <a:solidFill>
                  <a:srgbClr val="00B0F0"/>
                </a:solidFill>
              </a:rPr>
              <a:t>can</a:t>
            </a:r>
            <a:r>
              <a:rPr lang="pt-BR" dirty="0">
                <a:solidFill>
                  <a:srgbClr val="00B0F0"/>
                </a:solidFill>
              </a:rPr>
              <a:t> </a:t>
            </a:r>
            <a:r>
              <a:rPr lang="pt-BR" dirty="0" err="1">
                <a:solidFill>
                  <a:srgbClr val="00B0F0"/>
                </a:solidFill>
              </a:rPr>
              <a:t>see</a:t>
            </a:r>
            <a:r>
              <a:rPr lang="pt-BR" dirty="0">
                <a:solidFill>
                  <a:srgbClr val="00B0F0"/>
                </a:solidFill>
              </a:rPr>
              <a:t> </a:t>
            </a:r>
            <a:r>
              <a:rPr lang="pt-BR" dirty="0" err="1">
                <a:solidFill>
                  <a:srgbClr val="00B0F0"/>
                </a:solidFill>
              </a:rPr>
              <a:t>the</a:t>
            </a:r>
            <a:r>
              <a:rPr lang="pt-BR" dirty="0">
                <a:solidFill>
                  <a:srgbClr val="00B0F0"/>
                </a:solidFill>
              </a:rPr>
              <a:t> data </a:t>
            </a:r>
            <a:r>
              <a:rPr lang="pt-BR" dirty="0" err="1">
                <a:solidFill>
                  <a:srgbClr val="00B0F0"/>
                </a:solidFill>
              </a:rPr>
              <a:t>we</a:t>
            </a:r>
            <a:r>
              <a:rPr lang="pt-BR" dirty="0">
                <a:solidFill>
                  <a:srgbClr val="00B0F0"/>
                </a:solidFill>
              </a:rPr>
              <a:t> </a:t>
            </a:r>
            <a:r>
              <a:rPr lang="pt-BR" dirty="0" err="1">
                <a:solidFill>
                  <a:srgbClr val="00B0F0"/>
                </a:solidFill>
              </a:rPr>
              <a:t>have</a:t>
            </a:r>
            <a:r>
              <a:rPr lang="pt-BR" dirty="0">
                <a:solidFill>
                  <a:srgbClr val="00B0F0"/>
                </a:solidFill>
              </a:rPr>
              <a:t> in </a:t>
            </a:r>
            <a:r>
              <a:rPr lang="pt-BR" dirty="0" err="1">
                <a:solidFill>
                  <a:srgbClr val="00B0F0"/>
                </a:solidFill>
              </a:rPr>
              <a:t>this</a:t>
            </a:r>
            <a:r>
              <a:rPr lang="pt-BR" dirty="0">
                <a:solidFill>
                  <a:srgbClr val="00B0F0"/>
                </a:solidFill>
              </a:rPr>
              <a:t> </a:t>
            </a:r>
            <a:r>
              <a:rPr lang="pt-BR" dirty="0" err="1">
                <a:solidFill>
                  <a:srgbClr val="00B0F0"/>
                </a:solidFill>
              </a:rPr>
              <a:t>table</a:t>
            </a:r>
            <a:r>
              <a:rPr lang="pt-BR" dirty="0">
                <a:solidFill>
                  <a:srgbClr val="00B0F0"/>
                </a:solidFill>
              </a:rPr>
              <a:t>.</a:t>
            </a:r>
          </a:p>
        </p:txBody>
      </p:sp>
    </p:spTree>
    <p:extLst>
      <p:ext uri="{BB962C8B-B14F-4D97-AF65-F5344CB8AC3E}">
        <p14:creationId xmlns:p14="http://schemas.microsoft.com/office/powerpoint/2010/main" val="54888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583474"/>
          </a:xfrm>
        </p:spPr>
        <p:txBody>
          <a:bodyPr>
            <a:normAutofit fontScale="90000"/>
          </a:bodyPr>
          <a:lstStyle/>
          <a:p>
            <a:r>
              <a:rPr lang="en-US" b="1" dirty="0" smtClean="0"/>
              <a:t>Creation </a:t>
            </a:r>
            <a:r>
              <a:rPr lang="en-US" b="1" dirty="0"/>
              <a:t>of the Goal Table – Initial </a:t>
            </a:r>
            <a:r>
              <a:rPr lang="en-US" b="1" dirty="0" smtClean="0"/>
              <a:t>Structure</a:t>
            </a:r>
            <a:endParaRPr lang="pt-BR" b="1" dirty="0"/>
          </a:p>
        </p:txBody>
      </p:sp>
      <p:pic>
        <p:nvPicPr>
          <p:cNvPr id="5" name="Imagem 4"/>
          <p:cNvPicPr>
            <a:picLocks noChangeAspect="1"/>
          </p:cNvPicPr>
          <p:nvPr/>
        </p:nvPicPr>
        <p:blipFill>
          <a:blip r:embed="rId2"/>
          <a:stretch>
            <a:fillRect/>
          </a:stretch>
        </p:blipFill>
        <p:spPr>
          <a:xfrm>
            <a:off x="168592" y="1544954"/>
            <a:ext cx="7103918" cy="5003891"/>
          </a:xfrm>
          <a:prstGeom prst="rect">
            <a:avLst/>
          </a:prstGeom>
        </p:spPr>
      </p:pic>
      <p:sp>
        <p:nvSpPr>
          <p:cNvPr id="6" name="CaixaDeTexto 5"/>
          <p:cNvSpPr txBox="1"/>
          <p:nvPr/>
        </p:nvSpPr>
        <p:spPr>
          <a:xfrm>
            <a:off x="168592" y="862149"/>
            <a:ext cx="7172734" cy="646331"/>
          </a:xfrm>
          <a:prstGeom prst="rect">
            <a:avLst/>
          </a:prstGeom>
          <a:noFill/>
        </p:spPr>
        <p:txBody>
          <a:bodyPr wrap="square" rtlCol="0">
            <a:spAutoFit/>
          </a:bodyPr>
          <a:lstStyle/>
          <a:p>
            <a:r>
              <a:rPr lang="en-US" dirty="0" smtClean="0"/>
              <a:t>Here </a:t>
            </a:r>
            <a:r>
              <a:rPr lang="en-US" dirty="0"/>
              <a:t>we are creating the table initial with the main fields year, month and total , after that we will creating the field with the goals of salesperson.</a:t>
            </a:r>
            <a:endParaRPr lang="pt-BR" dirty="0"/>
          </a:p>
        </p:txBody>
      </p:sp>
    </p:spTree>
    <p:extLst>
      <p:ext uri="{BB962C8B-B14F-4D97-AF65-F5344CB8AC3E}">
        <p14:creationId xmlns:p14="http://schemas.microsoft.com/office/powerpoint/2010/main" val="1276100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0025" y="234497"/>
            <a:ext cx="10515600" cy="766989"/>
          </a:xfrm>
        </p:spPr>
        <p:txBody>
          <a:bodyPr/>
          <a:lstStyle/>
          <a:p>
            <a:r>
              <a:rPr lang="en-US" dirty="0"/>
              <a:t>Added Field "goal" in KPIs Table</a:t>
            </a:r>
            <a:endParaRPr lang="pt-BR" dirty="0"/>
          </a:p>
        </p:txBody>
      </p:sp>
      <p:pic>
        <p:nvPicPr>
          <p:cNvPr id="4" name="Imagem 3"/>
          <p:cNvPicPr>
            <a:picLocks noChangeAspect="1"/>
          </p:cNvPicPr>
          <p:nvPr/>
        </p:nvPicPr>
        <p:blipFill>
          <a:blip r:embed="rId2"/>
          <a:stretch>
            <a:fillRect/>
          </a:stretch>
        </p:blipFill>
        <p:spPr>
          <a:xfrm>
            <a:off x="200025" y="1825625"/>
            <a:ext cx="5895975" cy="3381375"/>
          </a:xfrm>
          <a:prstGeom prst="rect">
            <a:avLst/>
          </a:prstGeom>
        </p:spPr>
      </p:pic>
    </p:spTree>
    <p:extLst>
      <p:ext uri="{BB962C8B-B14F-4D97-AF65-F5344CB8AC3E}">
        <p14:creationId xmlns:p14="http://schemas.microsoft.com/office/powerpoint/2010/main" val="34641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9381" y="-54232"/>
            <a:ext cx="9144000" cy="1524000"/>
          </a:xfrm>
        </p:spPr>
        <p:txBody>
          <a:bodyPr>
            <a:normAutofit fontScale="90000"/>
          </a:bodyPr>
          <a:lstStyle/>
          <a:p>
            <a:r>
              <a:rPr lang="pt-BR" b="1" dirty="0" err="1" smtClean="0"/>
              <a:t>Creating</a:t>
            </a:r>
            <a:r>
              <a:rPr lang="pt-BR" b="1" dirty="0" smtClean="0"/>
              <a:t> </a:t>
            </a:r>
            <a:r>
              <a:rPr lang="pt-BR" b="1" dirty="0" err="1" smtClean="0"/>
              <a:t>DataBase</a:t>
            </a:r>
            <a:r>
              <a:rPr lang="pt-BR" b="1" dirty="0" smtClean="0"/>
              <a:t> </a:t>
            </a:r>
            <a:r>
              <a:rPr lang="pt-BR" b="1" dirty="0" err="1" smtClean="0"/>
              <a:t>to</a:t>
            </a:r>
            <a:r>
              <a:rPr lang="pt-BR" b="1" dirty="0" smtClean="0"/>
              <a:t> </a:t>
            </a:r>
            <a:r>
              <a:rPr lang="pt-BR" b="1" dirty="0" err="1" smtClean="0"/>
              <a:t>PostGree</a:t>
            </a:r>
            <a:r>
              <a:rPr lang="pt-BR" b="1" dirty="0" smtClean="0"/>
              <a:t/>
            </a:r>
            <a:br>
              <a:rPr lang="pt-BR" b="1" dirty="0" smtClean="0"/>
            </a:br>
            <a:endParaRPr lang="pt-BR" b="1" dirty="0"/>
          </a:p>
        </p:txBody>
      </p:sp>
      <p:pic>
        <p:nvPicPr>
          <p:cNvPr id="4" name="Imagem 3"/>
          <p:cNvPicPr>
            <a:picLocks noChangeAspect="1"/>
          </p:cNvPicPr>
          <p:nvPr/>
        </p:nvPicPr>
        <p:blipFill>
          <a:blip r:embed="rId2"/>
          <a:stretch>
            <a:fillRect/>
          </a:stretch>
        </p:blipFill>
        <p:spPr>
          <a:xfrm>
            <a:off x="332511" y="762000"/>
            <a:ext cx="6816436" cy="2780009"/>
          </a:xfrm>
          <a:prstGeom prst="rect">
            <a:avLst/>
          </a:prstGeom>
        </p:spPr>
      </p:pic>
      <p:cxnSp>
        <p:nvCxnSpPr>
          <p:cNvPr id="8" name="Conector reto 7"/>
          <p:cNvCxnSpPr/>
          <p:nvPr/>
        </p:nvCxnSpPr>
        <p:spPr>
          <a:xfrm flipV="1">
            <a:off x="110836" y="3766560"/>
            <a:ext cx="12081164" cy="66532"/>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Imagem 11"/>
          <p:cNvPicPr>
            <a:picLocks noChangeAspect="1"/>
          </p:cNvPicPr>
          <p:nvPr/>
        </p:nvPicPr>
        <p:blipFill>
          <a:blip r:embed="rId3"/>
          <a:stretch>
            <a:fillRect/>
          </a:stretch>
        </p:blipFill>
        <p:spPr>
          <a:xfrm>
            <a:off x="332511" y="3943926"/>
            <a:ext cx="6816436" cy="2743201"/>
          </a:xfrm>
          <a:prstGeom prst="rect">
            <a:avLst/>
          </a:prstGeom>
        </p:spPr>
      </p:pic>
      <p:sp>
        <p:nvSpPr>
          <p:cNvPr id="5" name="Retângulo 4"/>
          <p:cNvSpPr/>
          <p:nvPr/>
        </p:nvSpPr>
        <p:spPr>
          <a:xfrm>
            <a:off x="7347527" y="3886360"/>
            <a:ext cx="4812145" cy="2800767"/>
          </a:xfrm>
          <a:prstGeom prst="rect">
            <a:avLst/>
          </a:prstGeom>
        </p:spPr>
        <p:txBody>
          <a:bodyPr wrap="square">
            <a:spAutoFit/>
          </a:bodyPr>
          <a:lstStyle/>
          <a:p>
            <a:r>
              <a:rPr lang="pt-BR" sz="1600" dirty="0"/>
              <a:t>&gt;&gt; I </a:t>
            </a:r>
            <a:r>
              <a:rPr lang="pt-BR" sz="1600" dirty="0" err="1"/>
              <a:t>gave</a:t>
            </a:r>
            <a:r>
              <a:rPr lang="pt-BR" sz="1600" dirty="0"/>
              <a:t> a </a:t>
            </a:r>
            <a:r>
              <a:rPr lang="pt-BR" sz="1600" dirty="0" err="1"/>
              <a:t>name</a:t>
            </a:r>
            <a:r>
              <a:rPr lang="pt-BR" sz="1600" dirty="0"/>
              <a:t> </a:t>
            </a:r>
            <a:r>
              <a:rPr lang="pt-BR" sz="1600" dirty="0" err="1"/>
              <a:t>to</a:t>
            </a:r>
            <a:r>
              <a:rPr lang="pt-BR" sz="1600" dirty="0"/>
              <a:t> </a:t>
            </a:r>
            <a:r>
              <a:rPr lang="pt-BR" sz="1600" dirty="0" err="1"/>
              <a:t>Database</a:t>
            </a:r>
            <a:r>
              <a:rPr lang="pt-BR" sz="1600" dirty="0"/>
              <a:t> : </a:t>
            </a:r>
            <a:r>
              <a:rPr lang="pt-BR" sz="1600" b="1" dirty="0"/>
              <a:t>DATABASE_JJ_BKIKE</a:t>
            </a:r>
          </a:p>
          <a:p>
            <a:endParaRPr lang="pt-BR" sz="1600" dirty="0"/>
          </a:p>
          <a:p>
            <a:r>
              <a:rPr lang="pt-BR" sz="1600" dirty="0"/>
              <a:t>&gt;&gt;</a:t>
            </a:r>
            <a:r>
              <a:rPr lang="pt-BR" sz="1600" dirty="0" err="1"/>
              <a:t>And</a:t>
            </a:r>
            <a:r>
              <a:rPr lang="pt-BR" sz="1600" dirty="0"/>
              <a:t> I </a:t>
            </a:r>
            <a:r>
              <a:rPr lang="pt-BR" sz="1600" dirty="0" err="1"/>
              <a:t>Put</a:t>
            </a:r>
            <a:r>
              <a:rPr lang="pt-BR" sz="1600" dirty="0"/>
              <a:t> a </a:t>
            </a:r>
            <a:r>
              <a:rPr lang="pt-BR" sz="1600" dirty="0" err="1"/>
              <a:t>brief</a:t>
            </a:r>
            <a:r>
              <a:rPr lang="pt-BR" sz="1600" dirty="0"/>
              <a:t> </a:t>
            </a:r>
            <a:r>
              <a:rPr lang="pt-BR" sz="1600" dirty="0" err="1"/>
              <a:t>description</a:t>
            </a:r>
            <a:r>
              <a:rPr lang="pt-BR" sz="1600" dirty="0"/>
              <a:t> </a:t>
            </a:r>
            <a:r>
              <a:rPr lang="pt-BR" sz="1600" dirty="0" err="1"/>
              <a:t>about</a:t>
            </a:r>
            <a:r>
              <a:rPr lang="pt-BR" sz="1600" dirty="0"/>
              <a:t> </a:t>
            </a:r>
            <a:r>
              <a:rPr lang="pt-BR" sz="1600" dirty="0" err="1"/>
              <a:t>this</a:t>
            </a:r>
            <a:r>
              <a:rPr lang="pt-BR" sz="1600" dirty="0"/>
              <a:t> </a:t>
            </a:r>
            <a:r>
              <a:rPr lang="pt-BR" sz="1600" dirty="0" err="1"/>
              <a:t>database</a:t>
            </a:r>
            <a:r>
              <a:rPr lang="pt-BR" sz="1600" dirty="0"/>
              <a:t> </a:t>
            </a:r>
            <a:r>
              <a:rPr lang="pt-BR" sz="1600" dirty="0" err="1"/>
              <a:t>and</a:t>
            </a:r>
            <a:r>
              <a:rPr lang="pt-BR" sz="1600" dirty="0"/>
              <a:t> </a:t>
            </a:r>
            <a:r>
              <a:rPr lang="pt-BR" sz="1600" dirty="0" err="1"/>
              <a:t>saved</a:t>
            </a:r>
            <a:r>
              <a:rPr lang="pt-BR" sz="1600" dirty="0"/>
              <a:t>.</a:t>
            </a:r>
          </a:p>
          <a:p>
            <a:endParaRPr lang="pt-BR" sz="1600" dirty="0"/>
          </a:p>
          <a:p>
            <a:r>
              <a:rPr lang="pt-BR" sz="1600" dirty="0"/>
              <a:t>Note : </a:t>
            </a:r>
            <a:r>
              <a:rPr lang="pt-BR" sz="1600" dirty="0" err="1"/>
              <a:t>Due</a:t>
            </a:r>
            <a:r>
              <a:rPr lang="pt-BR" sz="1600" dirty="0"/>
              <a:t> </a:t>
            </a:r>
            <a:r>
              <a:rPr lang="pt-BR" sz="1600" dirty="0" err="1"/>
              <a:t>to</a:t>
            </a:r>
            <a:r>
              <a:rPr lang="pt-BR" sz="1600" dirty="0"/>
              <a:t> </a:t>
            </a:r>
            <a:r>
              <a:rPr lang="pt-BR" sz="1600" dirty="0" err="1"/>
              <a:t>PostGre</a:t>
            </a:r>
            <a:r>
              <a:rPr lang="pt-BR" sz="1600" dirty="0"/>
              <a:t> </a:t>
            </a:r>
            <a:r>
              <a:rPr lang="pt-BR" sz="1600" dirty="0" err="1"/>
              <a:t>Characteristics</a:t>
            </a:r>
            <a:r>
              <a:rPr lang="pt-BR" sz="1600" dirty="0"/>
              <a:t>  , it </a:t>
            </a:r>
            <a:r>
              <a:rPr lang="pt-BR" sz="1600" dirty="0" err="1"/>
              <a:t>was</a:t>
            </a:r>
            <a:r>
              <a:rPr lang="pt-BR" sz="1600" dirty="0"/>
              <a:t> </a:t>
            </a:r>
            <a:r>
              <a:rPr lang="pt-BR" sz="1600" dirty="0" err="1"/>
              <a:t>necessary</a:t>
            </a:r>
            <a:r>
              <a:rPr lang="pt-BR" sz="1600" dirty="0"/>
              <a:t> </a:t>
            </a:r>
            <a:r>
              <a:rPr lang="pt-BR" sz="1600" dirty="0" err="1"/>
              <a:t>created</a:t>
            </a:r>
            <a:r>
              <a:rPr lang="pt-BR" sz="1600" dirty="0"/>
              <a:t> </a:t>
            </a:r>
            <a:r>
              <a:rPr lang="pt-BR" sz="1600" dirty="0" err="1"/>
              <a:t>two</a:t>
            </a:r>
            <a:r>
              <a:rPr lang="pt-BR" sz="1600" dirty="0"/>
              <a:t> </a:t>
            </a:r>
            <a:r>
              <a:rPr lang="pt-BR" sz="1600" dirty="0" err="1"/>
              <a:t>schemas</a:t>
            </a:r>
            <a:r>
              <a:rPr lang="pt-BR" sz="1600" dirty="0"/>
              <a:t> </a:t>
            </a:r>
            <a:r>
              <a:rPr lang="pt-BR" sz="1600" dirty="0" err="1"/>
              <a:t>to</a:t>
            </a:r>
            <a:r>
              <a:rPr lang="pt-BR" sz="1600" dirty="0"/>
              <a:t> </a:t>
            </a:r>
            <a:r>
              <a:rPr lang="pt-BR" sz="1600" dirty="0" err="1"/>
              <a:t>separate</a:t>
            </a:r>
            <a:r>
              <a:rPr lang="pt-BR" sz="1600" dirty="0"/>
              <a:t> </a:t>
            </a:r>
            <a:r>
              <a:rPr lang="pt-BR" sz="1600" dirty="0" err="1"/>
              <a:t>two</a:t>
            </a:r>
            <a:r>
              <a:rPr lang="pt-BR" sz="1600" dirty="0"/>
              <a:t> </a:t>
            </a:r>
            <a:r>
              <a:rPr lang="pt-BR" sz="1600" dirty="0" err="1"/>
              <a:t>differents</a:t>
            </a:r>
            <a:r>
              <a:rPr lang="pt-BR" sz="1600" dirty="0"/>
              <a:t> data </a:t>
            </a:r>
            <a:r>
              <a:rPr lang="pt-BR" sz="1600" dirty="0" err="1"/>
              <a:t>strutures</a:t>
            </a:r>
            <a:r>
              <a:rPr lang="pt-BR" sz="1600" dirty="0"/>
              <a:t>,</a:t>
            </a:r>
            <a:r>
              <a:rPr lang="en-US" sz="1600" dirty="0"/>
              <a:t> One for Relational Database and another for </a:t>
            </a:r>
            <a:r>
              <a:rPr lang="en-US" sz="1600" dirty="0" err="1"/>
              <a:t>Dimenssional</a:t>
            </a:r>
            <a:r>
              <a:rPr lang="en-US" sz="1600" dirty="0"/>
              <a:t> Database.</a:t>
            </a:r>
            <a:r>
              <a:rPr lang="pt-BR" sz="1600" dirty="0"/>
              <a:t>  </a:t>
            </a:r>
            <a:r>
              <a:rPr lang="pt-BR" sz="1600" dirty="0" err="1"/>
              <a:t>But</a:t>
            </a:r>
            <a:r>
              <a:rPr lang="pt-BR" sz="1600" dirty="0"/>
              <a:t>  in </a:t>
            </a:r>
            <a:r>
              <a:rPr lang="pt-BR" sz="1600" dirty="0" err="1"/>
              <a:t>another</a:t>
            </a:r>
            <a:r>
              <a:rPr lang="pt-BR" sz="1600" dirty="0"/>
              <a:t> </a:t>
            </a:r>
            <a:r>
              <a:rPr lang="pt-BR" sz="1600" dirty="0" err="1"/>
              <a:t>database</a:t>
            </a:r>
            <a:r>
              <a:rPr lang="pt-BR" sz="1600" dirty="0"/>
              <a:t> , for </a:t>
            </a:r>
            <a:r>
              <a:rPr lang="pt-BR" sz="1600" dirty="0" err="1"/>
              <a:t>example</a:t>
            </a:r>
            <a:r>
              <a:rPr lang="pt-BR" sz="1600" dirty="0"/>
              <a:t> in SQL Server , I </a:t>
            </a:r>
            <a:r>
              <a:rPr lang="pt-BR" sz="1600" dirty="0" err="1"/>
              <a:t>Would</a:t>
            </a:r>
            <a:r>
              <a:rPr lang="pt-BR" sz="1600" dirty="0"/>
              <a:t> </a:t>
            </a:r>
            <a:r>
              <a:rPr lang="pt-BR" sz="1600" dirty="0" err="1"/>
              <a:t>create</a:t>
            </a:r>
            <a:r>
              <a:rPr lang="pt-BR" sz="1600" dirty="0"/>
              <a:t> </a:t>
            </a:r>
            <a:r>
              <a:rPr lang="pt-BR" sz="1600" dirty="0" err="1"/>
              <a:t>two</a:t>
            </a:r>
            <a:r>
              <a:rPr lang="pt-BR" sz="1600" dirty="0"/>
              <a:t> </a:t>
            </a:r>
            <a:r>
              <a:rPr lang="pt-BR" sz="1600" dirty="0" err="1"/>
              <a:t>separated</a:t>
            </a:r>
            <a:r>
              <a:rPr lang="pt-BR" sz="1600" dirty="0"/>
              <a:t> </a:t>
            </a:r>
            <a:r>
              <a:rPr lang="pt-BR" sz="1600" dirty="0" err="1"/>
              <a:t>databases</a:t>
            </a:r>
            <a:r>
              <a:rPr lang="pt-BR" sz="1600" dirty="0"/>
              <a:t>.</a:t>
            </a:r>
          </a:p>
        </p:txBody>
      </p:sp>
      <p:sp>
        <p:nvSpPr>
          <p:cNvPr id="6" name="Retângulo 5"/>
          <p:cNvSpPr/>
          <p:nvPr/>
        </p:nvSpPr>
        <p:spPr>
          <a:xfrm>
            <a:off x="7347527" y="762000"/>
            <a:ext cx="4812145" cy="1754326"/>
          </a:xfrm>
          <a:prstGeom prst="rect">
            <a:avLst/>
          </a:prstGeom>
        </p:spPr>
        <p:txBody>
          <a:bodyPr wrap="square">
            <a:spAutoFit/>
          </a:bodyPr>
          <a:lstStyle/>
          <a:p>
            <a:r>
              <a:rPr lang="pt-BR" dirty="0"/>
              <a:t>&gt;&gt; Just </a:t>
            </a:r>
            <a:r>
              <a:rPr lang="pt-BR" dirty="0" err="1"/>
              <a:t>access</a:t>
            </a:r>
            <a:r>
              <a:rPr lang="pt-BR" dirty="0"/>
              <a:t> </a:t>
            </a:r>
          </a:p>
          <a:p>
            <a:r>
              <a:rPr lang="pt-BR" dirty="0"/>
              <a:t>    </a:t>
            </a:r>
            <a:r>
              <a:rPr lang="pt-BR" dirty="0">
                <a:sym typeface="Wingdings" panose="05000000000000000000" pitchFamily="2" charset="2"/>
              </a:rPr>
              <a:t> </a:t>
            </a:r>
            <a:r>
              <a:rPr lang="pt-BR" dirty="0"/>
              <a:t>Servers  </a:t>
            </a:r>
            <a:r>
              <a:rPr lang="pt-BR" dirty="0">
                <a:sym typeface="Wingdings" panose="05000000000000000000" pitchFamily="2" charset="2"/>
              </a:rPr>
              <a:t> </a:t>
            </a:r>
            <a:r>
              <a:rPr lang="pt-BR" dirty="0" err="1">
                <a:sym typeface="Wingdings" panose="05000000000000000000" pitchFamily="2" charset="2"/>
              </a:rPr>
              <a:t>PostgreeSQL</a:t>
            </a:r>
            <a:r>
              <a:rPr lang="pt-BR" dirty="0">
                <a:sym typeface="Wingdings" panose="05000000000000000000" pitchFamily="2" charset="2"/>
              </a:rPr>
              <a:t> 16   </a:t>
            </a:r>
            <a:r>
              <a:rPr lang="pt-BR" dirty="0" err="1">
                <a:sym typeface="Wingdings" panose="05000000000000000000" pitchFamily="2" charset="2"/>
              </a:rPr>
              <a:t>Create</a:t>
            </a:r>
            <a:r>
              <a:rPr lang="pt-BR" dirty="0">
                <a:sym typeface="Wingdings" panose="05000000000000000000" pitchFamily="2" charset="2"/>
              </a:rPr>
              <a:t>  </a:t>
            </a:r>
            <a:r>
              <a:rPr lang="pt-BR" dirty="0" err="1">
                <a:sym typeface="Wingdings" panose="05000000000000000000" pitchFamily="2" charset="2"/>
              </a:rPr>
              <a:t>Database</a:t>
            </a:r>
            <a:r>
              <a:rPr lang="pt-BR" dirty="0">
                <a:sym typeface="Wingdings" panose="05000000000000000000" pitchFamily="2" charset="2"/>
              </a:rPr>
              <a:t> </a:t>
            </a:r>
          </a:p>
          <a:p>
            <a:endParaRPr lang="pt-BR" dirty="0">
              <a:sym typeface="Wingdings" panose="05000000000000000000" pitchFamily="2" charset="2"/>
            </a:endParaRPr>
          </a:p>
          <a:p>
            <a:r>
              <a:rPr lang="pt-BR" dirty="0">
                <a:sym typeface="Wingdings" panose="05000000000000000000" pitchFamily="2" charset="2"/>
              </a:rPr>
              <a:t> (</a:t>
            </a:r>
            <a:r>
              <a:rPr lang="pt-BR" dirty="0" err="1">
                <a:sym typeface="Wingdings" panose="05000000000000000000" pitchFamily="2" charset="2"/>
              </a:rPr>
              <a:t>Is</a:t>
            </a:r>
            <a:r>
              <a:rPr lang="pt-BR" dirty="0">
                <a:sym typeface="Wingdings" panose="05000000000000000000" pitchFamily="2" charset="2"/>
              </a:rPr>
              <a:t> </a:t>
            </a:r>
            <a:r>
              <a:rPr lang="pt-BR" dirty="0" err="1">
                <a:sym typeface="Wingdings" panose="05000000000000000000" pitchFamily="2" charset="2"/>
              </a:rPr>
              <a:t>necessary</a:t>
            </a:r>
            <a:r>
              <a:rPr lang="pt-BR" dirty="0">
                <a:sym typeface="Wingdings" panose="05000000000000000000" pitchFamily="2" charset="2"/>
              </a:rPr>
              <a:t> </a:t>
            </a:r>
            <a:r>
              <a:rPr lang="pt-BR" dirty="0" err="1">
                <a:sym typeface="Wingdings" panose="05000000000000000000" pitchFamily="2" charset="2"/>
              </a:rPr>
              <a:t>put</a:t>
            </a:r>
            <a:r>
              <a:rPr lang="pt-BR" dirty="0">
                <a:sym typeface="Wingdings" panose="05000000000000000000" pitchFamily="2" charset="2"/>
              </a:rPr>
              <a:t> </a:t>
            </a:r>
            <a:r>
              <a:rPr lang="pt-BR" dirty="0" err="1">
                <a:sym typeface="Wingdings" panose="05000000000000000000" pitchFamily="2" charset="2"/>
              </a:rPr>
              <a:t>the</a:t>
            </a:r>
            <a:r>
              <a:rPr lang="pt-BR" dirty="0">
                <a:sym typeface="Wingdings" panose="05000000000000000000" pitchFamily="2" charset="2"/>
              </a:rPr>
              <a:t> </a:t>
            </a:r>
            <a:r>
              <a:rPr lang="pt-BR" dirty="0" err="1">
                <a:sym typeface="Wingdings" panose="05000000000000000000" pitchFamily="2" charset="2"/>
              </a:rPr>
              <a:t>admin</a:t>
            </a:r>
            <a:r>
              <a:rPr lang="pt-BR" dirty="0">
                <a:sym typeface="Wingdings" panose="05000000000000000000" pitchFamily="2" charset="2"/>
              </a:rPr>
              <a:t> </a:t>
            </a:r>
            <a:r>
              <a:rPr lang="pt-BR" dirty="0" err="1">
                <a:sym typeface="Wingdings" panose="05000000000000000000" pitchFamily="2" charset="2"/>
              </a:rPr>
              <a:t>password</a:t>
            </a:r>
            <a:r>
              <a:rPr lang="pt-BR" dirty="0">
                <a:sym typeface="Wingdings" panose="05000000000000000000" pitchFamily="2" charset="2"/>
              </a:rPr>
              <a:t> </a:t>
            </a:r>
            <a:r>
              <a:rPr lang="pt-BR" dirty="0" err="1">
                <a:sym typeface="Wingdings" panose="05000000000000000000" pitchFamily="2" charset="2"/>
              </a:rPr>
              <a:t>the</a:t>
            </a:r>
            <a:r>
              <a:rPr lang="pt-BR" dirty="0">
                <a:sym typeface="Wingdings" panose="05000000000000000000" pitchFamily="2" charset="2"/>
              </a:rPr>
              <a:t> system </a:t>
            </a:r>
            <a:r>
              <a:rPr lang="pt-BR" dirty="0" err="1">
                <a:sym typeface="Wingdings" panose="05000000000000000000" pitchFamily="2" charset="2"/>
              </a:rPr>
              <a:t>ask</a:t>
            </a:r>
            <a:r>
              <a:rPr lang="pt-BR" dirty="0">
                <a:sym typeface="Wingdings" panose="05000000000000000000" pitchFamily="2" charset="2"/>
              </a:rPr>
              <a:t> </a:t>
            </a:r>
            <a:r>
              <a:rPr lang="pt-BR" dirty="0" err="1">
                <a:sym typeface="Wingdings" panose="05000000000000000000" pitchFamily="2" charset="2"/>
              </a:rPr>
              <a:t>you</a:t>
            </a:r>
            <a:r>
              <a:rPr lang="pt-BR" dirty="0">
                <a:sym typeface="Wingdings" panose="05000000000000000000" pitchFamily="2" charset="2"/>
              </a:rPr>
              <a:t> </a:t>
            </a:r>
            <a:r>
              <a:rPr lang="pt-BR" dirty="0" err="1">
                <a:sym typeface="Wingdings" panose="05000000000000000000" pitchFamily="2" charset="2"/>
              </a:rPr>
              <a:t>when</a:t>
            </a:r>
            <a:r>
              <a:rPr lang="pt-BR" dirty="0">
                <a:sym typeface="Wingdings" panose="05000000000000000000" pitchFamily="2" charset="2"/>
              </a:rPr>
              <a:t> </a:t>
            </a:r>
            <a:r>
              <a:rPr lang="pt-BR" dirty="0" err="1">
                <a:sym typeface="Wingdings" panose="05000000000000000000" pitchFamily="2" charset="2"/>
              </a:rPr>
              <a:t>you</a:t>
            </a:r>
            <a:r>
              <a:rPr lang="pt-BR" dirty="0">
                <a:sym typeface="Wingdings" panose="05000000000000000000" pitchFamily="2" charset="2"/>
              </a:rPr>
              <a:t> click in servers </a:t>
            </a:r>
            <a:r>
              <a:rPr lang="pt-BR" dirty="0" err="1">
                <a:sym typeface="Wingdings" panose="05000000000000000000" pitchFamily="2" charset="2"/>
              </a:rPr>
              <a:t>option</a:t>
            </a:r>
            <a:r>
              <a:rPr lang="pt-BR" dirty="0">
                <a:sym typeface="Wingdings" panose="05000000000000000000" pitchFamily="2" charset="2"/>
              </a:rPr>
              <a:t>)</a:t>
            </a:r>
            <a:endParaRPr lang="pt-BR" dirty="0"/>
          </a:p>
        </p:txBody>
      </p:sp>
    </p:spTree>
    <p:extLst>
      <p:ext uri="{BB962C8B-B14F-4D97-AF65-F5344CB8AC3E}">
        <p14:creationId xmlns:p14="http://schemas.microsoft.com/office/powerpoint/2010/main" val="2854235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7167154" cy="1285214"/>
          </a:xfrm>
        </p:spPr>
        <p:txBody>
          <a:bodyPr>
            <a:noAutofit/>
          </a:bodyPr>
          <a:lstStyle/>
          <a:p>
            <a:r>
              <a:rPr lang="en-US" sz="2000" dirty="0"/>
              <a:t>Here we update the goal field in the KPIs table, we add the goal information for the year 2016, if in the future we need to add new goals for new years, we use the same code just changing the year and the values ​​in the </a:t>
            </a:r>
            <a:r>
              <a:rPr lang="en-US" sz="2000" dirty="0" smtClean="0"/>
              <a:t>goals.</a:t>
            </a:r>
            <a:endParaRPr lang="pt-BR" sz="2000" dirty="0"/>
          </a:p>
        </p:txBody>
      </p:sp>
      <p:pic>
        <p:nvPicPr>
          <p:cNvPr id="5" name="Imagem 4"/>
          <p:cNvPicPr>
            <a:picLocks noChangeAspect="1"/>
          </p:cNvPicPr>
          <p:nvPr/>
        </p:nvPicPr>
        <p:blipFill>
          <a:blip r:embed="rId2"/>
          <a:stretch>
            <a:fillRect/>
          </a:stretch>
        </p:blipFill>
        <p:spPr>
          <a:xfrm>
            <a:off x="78377" y="1285214"/>
            <a:ext cx="6827760" cy="3386569"/>
          </a:xfrm>
          <a:prstGeom prst="rect">
            <a:avLst/>
          </a:prstGeom>
        </p:spPr>
      </p:pic>
      <p:sp>
        <p:nvSpPr>
          <p:cNvPr id="7" name="Título 1"/>
          <p:cNvSpPr txBox="1">
            <a:spLocks/>
          </p:cNvSpPr>
          <p:nvPr/>
        </p:nvSpPr>
        <p:spPr>
          <a:xfrm>
            <a:off x="7167154" y="115738"/>
            <a:ext cx="5024846" cy="10537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00B050"/>
                </a:solidFill>
              </a:rPr>
              <a:t>In the green highlight we can see that the </a:t>
            </a:r>
            <a:r>
              <a:rPr lang="en-US" sz="2000" dirty="0" err="1">
                <a:solidFill>
                  <a:srgbClr val="00B050"/>
                </a:solidFill>
              </a:rPr>
              <a:t>kpis</a:t>
            </a:r>
            <a:r>
              <a:rPr lang="en-US" sz="2000" dirty="0">
                <a:solidFill>
                  <a:srgbClr val="00B050"/>
                </a:solidFill>
              </a:rPr>
              <a:t> table was created in the dimensional </a:t>
            </a:r>
            <a:r>
              <a:rPr lang="en-US" sz="2000" dirty="0" smtClean="0">
                <a:solidFill>
                  <a:srgbClr val="00B050"/>
                </a:solidFill>
              </a:rPr>
              <a:t>scheme.</a:t>
            </a:r>
            <a:endParaRPr lang="en-US" sz="2000" dirty="0">
              <a:solidFill>
                <a:srgbClr val="00B050"/>
              </a:solidFill>
            </a:endParaRPr>
          </a:p>
          <a:p>
            <a:r>
              <a:rPr lang="en-US" sz="2000" dirty="0" smtClean="0"/>
              <a:t>Here </a:t>
            </a:r>
            <a:r>
              <a:rPr lang="en-US" sz="2000" dirty="0"/>
              <a:t>we have the KPIs table loaded with goal </a:t>
            </a:r>
            <a:r>
              <a:rPr lang="en-US" sz="2000" dirty="0" smtClean="0"/>
              <a:t>data.</a:t>
            </a:r>
          </a:p>
        </p:txBody>
      </p:sp>
      <p:pic>
        <p:nvPicPr>
          <p:cNvPr id="9" name="Imagem 8"/>
          <p:cNvPicPr>
            <a:picLocks noChangeAspect="1"/>
          </p:cNvPicPr>
          <p:nvPr/>
        </p:nvPicPr>
        <p:blipFill>
          <a:blip r:embed="rId3"/>
          <a:stretch>
            <a:fillRect/>
          </a:stretch>
        </p:blipFill>
        <p:spPr>
          <a:xfrm>
            <a:off x="7236823" y="1491539"/>
            <a:ext cx="4885509" cy="4666160"/>
          </a:xfrm>
          <a:prstGeom prst="rect">
            <a:avLst/>
          </a:prstGeom>
        </p:spPr>
      </p:pic>
      <p:pic>
        <p:nvPicPr>
          <p:cNvPr id="10" name="Imagem 9"/>
          <p:cNvPicPr>
            <a:picLocks noChangeAspect="1"/>
          </p:cNvPicPr>
          <p:nvPr/>
        </p:nvPicPr>
        <p:blipFill>
          <a:blip r:embed="rId4"/>
          <a:stretch>
            <a:fillRect/>
          </a:stretch>
        </p:blipFill>
        <p:spPr>
          <a:xfrm>
            <a:off x="78377" y="5524841"/>
            <a:ext cx="1076325" cy="209550"/>
          </a:xfrm>
          <a:prstGeom prst="rect">
            <a:avLst/>
          </a:prstGeom>
        </p:spPr>
      </p:pic>
      <p:sp>
        <p:nvSpPr>
          <p:cNvPr id="11" name="CaixaDeTexto 10"/>
          <p:cNvSpPr txBox="1"/>
          <p:nvPr/>
        </p:nvSpPr>
        <p:spPr>
          <a:xfrm>
            <a:off x="0" y="4878510"/>
            <a:ext cx="4885508" cy="646331"/>
          </a:xfrm>
          <a:prstGeom prst="rect">
            <a:avLst/>
          </a:prstGeom>
          <a:noFill/>
        </p:spPr>
        <p:txBody>
          <a:bodyPr wrap="square" rtlCol="0">
            <a:spAutoFit/>
          </a:bodyPr>
          <a:lstStyle/>
          <a:p>
            <a:r>
              <a:rPr lang="en-US" dirty="0"/>
              <a:t>This code script is placed on GitHub in the scripts directory, the file is called "10 - </a:t>
            </a:r>
            <a:r>
              <a:rPr lang="en-US" dirty="0" err="1"/>
              <a:t>kpi.sql</a:t>
            </a:r>
            <a:r>
              <a:rPr lang="en-US" dirty="0"/>
              <a:t>"</a:t>
            </a:r>
            <a:endParaRPr lang="pt-BR" dirty="0"/>
          </a:p>
        </p:txBody>
      </p:sp>
    </p:spTree>
    <p:extLst>
      <p:ext uri="{BB962C8B-B14F-4D97-AF65-F5344CB8AC3E}">
        <p14:creationId xmlns:p14="http://schemas.microsoft.com/office/powerpoint/2010/main" val="97298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582" y="0"/>
            <a:ext cx="10515600" cy="613930"/>
          </a:xfrm>
        </p:spPr>
        <p:txBody>
          <a:bodyPr>
            <a:normAutofit fontScale="90000"/>
          </a:bodyPr>
          <a:lstStyle/>
          <a:p>
            <a:r>
              <a:rPr lang="pt-BR" b="1" dirty="0" err="1" smtClean="0"/>
              <a:t>Creating</a:t>
            </a:r>
            <a:r>
              <a:rPr lang="pt-BR" b="1" dirty="0" smtClean="0"/>
              <a:t> </a:t>
            </a:r>
            <a:r>
              <a:rPr lang="pt-BR" b="1" dirty="0" err="1" smtClean="0"/>
              <a:t>DataBase</a:t>
            </a:r>
            <a:r>
              <a:rPr lang="pt-BR" b="1" dirty="0" smtClean="0"/>
              <a:t> </a:t>
            </a:r>
            <a:r>
              <a:rPr lang="pt-BR" b="1" dirty="0" err="1" smtClean="0"/>
              <a:t>to</a:t>
            </a:r>
            <a:r>
              <a:rPr lang="pt-BR" b="1" dirty="0" smtClean="0"/>
              <a:t> </a:t>
            </a:r>
            <a:r>
              <a:rPr lang="pt-BR" b="1" dirty="0" err="1" smtClean="0"/>
              <a:t>PostGree</a:t>
            </a:r>
            <a:endParaRPr lang="pt-BR" dirty="0"/>
          </a:p>
        </p:txBody>
      </p:sp>
      <p:pic>
        <p:nvPicPr>
          <p:cNvPr id="6" name="Imagem 5"/>
          <p:cNvPicPr>
            <a:picLocks noChangeAspect="1"/>
          </p:cNvPicPr>
          <p:nvPr/>
        </p:nvPicPr>
        <p:blipFill>
          <a:blip r:embed="rId2"/>
          <a:stretch>
            <a:fillRect/>
          </a:stretch>
        </p:blipFill>
        <p:spPr>
          <a:xfrm>
            <a:off x="206808" y="901989"/>
            <a:ext cx="3724275" cy="4581525"/>
          </a:xfrm>
          <a:prstGeom prst="rect">
            <a:avLst/>
          </a:prstGeom>
        </p:spPr>
      </p:pic>
      <p:sp>
        <p:nvSpPr>
          <p:cNvPr id="3" name="Retângulo 2"/>
          <p:cNvSpPr/>
          <p:nvPr/>
        </p:nvSpPr>
        <p:spPr>
          <a:xfrm>
            <a:off x="4498111" y="898814"/>
            <a:ext cx="6825672" cy="923330"/>
          </a:xfrm>
          <a:prstGeom prst="rect">
            <a:avLst/>
          </a:prstGeom>
        </p:spPr>
        <p:txBody>
          <a:bodyPr wrap="square">
            <a:spAutoFit/>
          </a:bodyPr>
          <a:lstStyle/>
          <a:p>
            <a:pPr marL="285750" indent="-285750">
              <a:buFont typeface="Arial" panose="020B0604020202020204" pitchFamily="34" charset="0"/>
              <a:buChar char="•"/>
            </a:pPr>
            <a:r>
              <a:rPr lang="pt-BR" dirty="0"/>
              <a:t>New </a:t>
            </a:r>
            <a:r>
              <a:rPr lang="pt-BR" dirty="0" err="1"/>
              <a:t>Database</a:t>
            </a:r>
            <a:r>
              <a:rPr lang="pt-BR" dirty="0"/>
              <a:t> </a:t>
            </a:r>
            <a:r>
              <a:rPr lang="pt-BR" dirty="0" err="1"/>
              <a:t>is</a:t>
            </a:r>
            <a:r>
              <a:rPr lang="pt-BR" dirty="0"/>
              <a:t> </a:t>
            </a:r>
            <a:r>
              <a:rPr lang="pt-BR" dirty="0" err="1"/>
              <a:t>created</a:t>
            </a:r>
            <a:r>
              <a:rPr lang="pt-BR" dirty="0"/>
              <a:t> </a:t>
            </a:r>
            <a:r>
              <a:rPr lang="pt-BR" dirty="0" err="1"/>
              <a:t>sucessfull</a:t>
            </a:r>
            <a:r>
              <a:rPr lang="pt-BR" dirty="0"/>
              <a:t> !</a:t>
            </a:r>
          </a:p>
          <a:p>
            <a:pPr marL="285750" indent="-285750">
              <a:buFont typeface="Arial" panose="020B0604020202020204" pitchFamily="34" charset="0"/>
              <a:buChar char="•"/>
            </a:pPr>
            <a:r>
              <a:rPr lang="en-US" dirty="0"/>
              <a:t>This is a general structure, in the scheme I will create two structures, one Relational and the other Dimensional</a:t>
            </a:r>
            <a:r>
              <a:rPr lang="pt-BR" dirty="0"/>
              <a:t>.</a:t>
            </a:r>
          </a:p>
        </p:txBody>
      </p:sp>
    </p:spTree>
    <p:extLst>
      <p:ext uri="{BB962C8B-B14F-4D97-AF65-F5344CB8AC3E}">
        <p14:creationId xmlns:p14="http://schemas.microsoft.com/office/powerpoint/2010/main" val="330648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69563"/>
            <a:ext cx="11944927" cy="641638"/>
          </a:xfrm>
        </p:spPr>
        <p:txBody>
          <a:bodyPr>
            <a:normAutofit fontScale="90000"/>
          </a:bodyPr>
          <a:lstStyle/>
          <a:p>
            <a:r>
              <a:rPr lang="pt-BR" b="1" dirty="0" err="1" smtClean="0"/>
              <a:t>Created</a:t>
            </a:r>
            <a:r>
              <a:rPr lang="pt-BR" b="1" dirty="0" smtClean="0"/>
              <a:t> </a:t>
            </a:r>
            <a:r>
              <a:rPr lang="pt-BR" b="1" dirty="0" err="1" smtClean="0"/>
              <a:t>Two</a:t>
            </a:r>
            <a:r>
              <a:rPr lang="pt-BR" b="1" dirty="0" smtClean="0"/>
              <a:t> </a:t>
            </a:r>
            <a:r>
              <a:rPr lang="pt-BR" b="1" dirty="0" err="1" smtClean="0"/>
              <a:t>Schemas</a:t>
            </a:r>
            <a:r>
              <a:rPr lang="pt-BR" b="1" dirty="0" smtClean="0"/>
              <a:t>,  </a:t>
            </a:r>
            <a:r>
              <a:rPr lang="pt-BR" b="1" dirty="0" err="1" smtClean="0"/>
              <a:t>Relational</a:t>
            </a:r>
            <a:r>
              <a:rPr lang="pt-BR" b="1" dirty="0" smtClean="0"/>
              <a:t> </a:t>
            </a:r>
            <a:r>
              <a:rPr lang="pt-BR" b="1" dirty="0" err="1" smtClean="0"/>
              <a:t>and</a:t>
            </a:r>
            <a:r>
              <a:rPr lang="pt-BR" b="1" dirty="0" smtClean="0"/>
              <a:t> Dimensional</a:t>
            </a:r>
            <a:endParaRPr lang="pt-BR" b="1" dirty="0"/>
          </a:p>
        </p:txBody>
      </p:sp>
      <p:pic>
        <p:nvPicPr>
          <p:cNvPr id="6" name="Imagem 5"/>
          <p:cNvPicPr>
            <a:picLocks noChangeAspect="1"/>
          </p:cNvPicPr>
          <p:nvPr/>
        </p:nvPicPr>
        <p:blipFill>
          <a:blip r:embed="rId2"/>
          <a:stretch>
            <a:fillRect/>
          </a:stretch>
        </p:blipFill>
        <p:spPr>
          <a:xfrm>
            <a:off x="9058276" y="1180653"/>
            <a:ext cx="3032124" cy="619125"/>
          </a:xfrm>
          <a:prstGeom prst="rect">
            <a:avLst/>
          </a:prstGeom>
        </p:spPr>
      </p:pic>
      <p:sp>
        <p:nvSpPr>
          <p:cNvPr id="7" name="CaixaDeTexto 6"/>
          <p:cNvSpPr txBox="1"/>
          <p:nvPr/>
        </p:nvSpPr>
        <p:spPr>
          <a:xfrm>
            <a:off x="8975148" y="811321"/>
            <a:ext cx="2545918" cy="369332"/>
          </a:xfrm>
          <a:prstGeom prst="rect">
            <a:avLst/>
          </a:prstGeom>
          <a:noFill/>
        </p:spPr>
        <p:txBody>
          <a:bodyPr wrap="square" rtlCol="0">
            <a:spAutoFit/>
          </a:bodyPr>
          <a:lstStyle/>
          <a:p>
            <a:r>
              <a:rPr lang="pt-BR" b="1" dirty="0" smtClean="0"/>
              <a:t>Script File In GitHub: </a:t>
            </a:r>
            <a:endParaRPr lang="pt-BR" b="1" dirty="0"/>
          </a:p>
        </p:txBody>
      </p:sp>
      <p:pic>
        <p:nvPicPr>
          <p:cNvPr id="9" name="Espaço Reservado para Conteúdo 8"/>
          <p:cNvPicPr>
            <a:picLocks noGrp="1" noChangeAspect="1"/>
          </p:cNvPicPr>
          <p:nvPr>
            <p:ph idx="1"/>
          </p:nvPr>
        </p:nvPicPr>
        <p:blipFill>
          <a:blip r:embed="rId3"/>
          <a:stretch>
            <a:fillRect/>
          </a:stretch>
        </p:blipFill>
        <p:spPr>
          <a:xfrm>
            <a:off x="210705" y="911441"/>
            <a:ext cx="8648700" cy="4286250"/>
          </a:xfrm>
          <a:prstGeom prst="rect">
            <a:avLst/>
          </a:prstGeom>
        </p:spPr>
      </p:pic>
      <p:pic>
        <p:nvPicPr>
          <p:cNvPr id="10" name="Imagem 9"/>
          <p:cNvPicPr>
            <a:picLocks noChangeAspect="1"/>
          </p:cNvPicPr>
          <p:nvPr/>
        </p:nvPicPr>
        <p:blipFill>
          <a:blip r:embed="rId4"/>
          <a:stretch>
            <a:fillRect/>
          </a:stretch>
        </p:blipFill>
        <p:spPr>
          <a:xfrm>
            <a:off x="9051129" y="4078611"/>
            <a:ext cx="2893798" cy="812800"/>
          </a:xfrm>
          <a:prstGeom prst="rect">
            <a:avLst/>
          </a:prstGeom>
        </p:spPr>
      </p:pic>
      <p:sp>
        <p:nvSpPr>
          <p:cNvPr id="11" name="CaixaDeTexto 10"/>
          <p:cNvSpPr txBox="1"/>
          <p:nvPr/>
        </p:nvSpPr>
        <p:spPr>
          <a:xfrm>
            <a:off x="9051129" y="2827627"/>
            <a:ext cx="2922947" cy="923330"/>
          </a:xfrm>
          <a:prstGeom prst="rect">
            <a:avLst/>
          </a:prstGeom>
          <a:noFill/>
        </p:spPr>
        <p:txBody>
          <a:bodyPr wrap="square" rtlCol="0">
            <a:spAutoFit/>
          </a:bodyPr>
          <a:lstStyle/>
          <a:p>
            <a:r>
              <a:rPr lang="en-US" dirty="0"/>
              <a:t>If the script execution is successful, the system will display the message below:</a:t>
            </a:r>
            <a:endParaRPr lang="pt-BR" dirty="0"/>
          </a:p>
        </p:txBody>
      </p:sp>
      <p:sp>
        <p:nvSpPr>
          <p:cNvPr id="3" name="Retângulo 2"/>
          <p:cNvSpPr/>
          <p:nvPr/>
        </p:nvSpPr>
        <p:spPr>
          <a:xfrm>
            <a:off x="110836" y="5397931"/>
            <a:ext cx="11979564" cy="1200329"/>
          </a:xfrm>
          <a:prstGeom prst="rect">
            <a:avLst/>
          </a:prstGeom>
        </p:spPr>
        <p:txBody>
          <a:bodyPr wrap="square">
            <a:spAutoFit/>
          </a:bodyPr>
          <a:lstStyle/>
          <a:p>
            <a:pPr marL="285750" indent="-285750">
              <a:buFont typeface="Arial" panose="020B0604020202020204" pitchFamily="34" charset="0"/>
              <a:buChar char="•"/>
            </a:pPr>
            <a:r>
              <a:rPr lang="en-US" dirty="0"/>
              <a:t>On this screen, I show you how to access the tool to run queries, just click on DATABASE_JJ_BIKE highlighted in blue, and click on the green highlighted icon, after that it will open this screen in highlighted Orange and you need to open script </a:t>
            </a:r>
            <a:r>
              <a:rPr lang="en-US" b="1" dirty="0"/>
              <a:t>1 – Scripts Create </a:t>
            </a:r>
            <a:r>
              <a:rPr lang="en-US" b="1" dirty="0" err="1"/>
              <a:t>Tables.sql</a:t>
            </a:r>
            <a:r>
              <a:rPr lang="en-US" b="1" dirty="0"/>
              <a:t> </a:t>
            </a:r>
            <a:r>
              <a:rPr lang="en-US" dirty="0"/>
              <a:t>and copy and paste this code to this tool (I put this script on </a:t>
            </a:r>
            <a:r>
              <a:rPr lang="en-US" dirty="0" err="1"/>
              <a:t>github</a:t>
            </a:r>
            <a:r>
              <a:rPr lang="en-US" dirty="0"/>
              <a:t> in the same directory)</a:t>
            </a:r>
          </a:p>
          <a:p>
            <a:pPr marL="285750" indent="-285750">
              <a:buFont typeface="Arial" panose="020B0604020202020204" pitchFamily="34" charset="0"/>
              <a:buChar char="•"/>
            </a:pPr>
            <a:r>
              <a:rPr lang="en-US" dirty="0"/>
              <a:t>To run this code script just click on the yellow highlighted run button</a:t>
            </a:r>
            <a:endParaRPr lang="pt-BR" dirty="0"/>
          </a:p>
        </p:txBody>
      </p:sp>
    </p:spTree>
    <p:extLst>
      <p:ext uri="{BB962C8B-B14F-4D97-AF65-F5344CB8AC3E}">
        <p14:creationId xmlns:p14="http://schemas.microsoft.com/office/powerpoint/2010/main" val="1383941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431" y="69561"/>
            <a:ext cx="11100751" cy="604693"/>
          </a:xfrm>
        </p:spPr>
        <p:txBody>
          <a:bodyPr>
            <a:normAutofit fontScale="90000"/>
          </a:bodyPr>
          <a:lstStyle/>
          <a:p>
            <a:r>
              <a:rPr lang="en-US" b="1" dirty="0"/>
              <a:t>Confirming the creation of tables and constraints</a:t>
            </a:r>
            <a:endParaRPr lang="pt-BR" b="1" dirty="0"/>
          </a:p>
        </p:txBody>
      </p:sp>
      <p:pic>
        <p:nvPicPr>
          <p:cNvPr id="6" name="Imagem 5"/>
          <p:cNvPicPr>
            <a:picLocks noChangeAspect="1"/>
          </p:cNvPicPr>
          <p:nvPr/>
        </p:nvPicPr>
        <p:blipFill>
          <a:blip r:embed="rId2"/>
          <a:stretch>
            <a:fillRect/>
          </a:stretch>
        </p:blipFill>
        <p:spPr>
          <a:xfrm>
            <a:off x="369454" y="878959"/>
            <a:ext cx="2200192" cy="5706567"/>
          </a:xfrm>
          <a:prstGeom prst="rect">
            <a:avLst/>
          </a:prstGeom>
        </p:spPr>
      </p:pic>
      <p:pic>
        <p:nvPicPr>
          <p:cNvPr id="7" name="Imagem 6"/>
          <p:cNvPicPr>
            <a:picLocks noChangeAspect="1"/>
          </p:cNvPicPr>
          <p:nvPr/>
        </p:nvPicPr>
        <p:blipFill>
          <a:blip r:embed="rId3"/>
          <a:stretch>
            <a:fillRect/>
          </a:stretch>
        </p:blipFill>
        <p:spPr>
          <a:xfrm>
            <a:off x="2890982" y="878959"/>
            <a:ext cx="2253673" cy="5838255"/>
          </a:xfrm>
          <a:prstGeom prst="rect">
            <a:avLst/>
          </a:prstGeom>
        </p:spPr>
      </p:pic>
      <p:sp>
        <p:nvSpPr>
          <p:cNvPr id="3" name="Retângulo 2"/>
          <p:cNvSpPr/>
          <p:nvPr/>
        </p:nvSpPr>
        <p:spPr>
          <a:xfrm>
            <a:off x="6465454" y="878959"/>
            <a:ext cx="5578764"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B0F0"/>
                </a:solidFill>
              </a:rPr>
              <a:t>In blue highlight we see two databases in two separate schemas</a:t>
            </a:r>
          </a:p>
          <a:p>
            <a:pPr marL="285750" indent="-285750">
              <a:buFont typeface="Arial" panose="020B0604020202020204" pitchFamily="34" charset="0"/>
              <a:buChar char="•"/>
            </a:pPr>
            <a:r>
              <a:rPr lang="en-US" dirty="0">
                <a:solidFill>
                  <a:srgbClr val="FFC000"/>
                </a:solidFill>
              </a:rPr>
              <a:t>In orange highlight we see the constraints containing restriction rules to guarantee referential integrity in the database</a:t>
            </a:r>
          </a:p>
          <a:p>
            <a:pPr marL="285750" indent="-285750">
              <a:buFont typeface="Arial" panose="020B0604020202020204" pitchFamily="34" charset="0"/>
              <a:buChar char="•"/>
            </a:pPr>
            <a:r>
              <a:rPr lang="en-US" dirty="0">
                <a:solidFill>
                  <a:srgbClr val="00B050"/>
                </a:solidFill>
              </a:rPr>
              <a:t>In green highlight we see the tables created in each database.</a:t>
            </a:r>
            <a:endParaRPr lang="pt-BR" dirty="0">
              <a:solidFill>
                <a:srgbClr val="00B050"/>
              </a:solidFill>
            </a:endParaRPr>
          </a:p>
        </p:txBody>
      </p:sp>
    </p:spTree>
    <p:extLst>
      <p:ext uri="{BB962C8B-B14F-4D97-AF65-F5344CB8AC3E}">
        <p14:creationId xmlns:p14="http://schemas.microsoft.com/office/powerpoint/2010/main" val="3502331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200" y="97271"/>
            <a:ext cx="10515600" cy="512329"/>
          </a:xfrm>
        </p:spPr>
        <p:txBody>
          <a:bodyPr>
            <a:normAutofit fontScale="90000"/>
          </a:bodyPr>
          <a:lstStyle/>
          <a:p>
            <a:r>
              <a:rPr lang="en-US" b="1" dirty="0"/>
              <a:t>Uploading data to empty R</a:t>
            </a:r>
            <a:r>
              <a:rPr lang="en-US" b="1" dirty="0" smtClean="0"/>
              <a:t>elational tables</a:t>
            </a:r>
            <a:endParaRPr lang="pt-BR" b="1" dirty="0"/>
          </a:p>
        </p:txBody>
      </p:sp>
      <p:pic>
        <p:nvPicPr>
          <p:cNvPr id="5" name="Imagem 4"/>
          <p:cNvPicPr>
            <a:picLocks noChangeAspect="1"/>
          </p:cNvPicPr>
          <p:nvPr/>
        </p:nvPicPr>
        <p:blipFill>
          <a:blip r:embed="rId2"/>
          <a:stretch>
            <a:fillRect/>
          </a:stretch>
        </p:blipFill>
        <p:spPr>
          <a:xfrm>
            <a:off x="304944" y="1059007"/>
            <a:ext cx="2733675" cy="1362075"/>
          </a:xfrm>
          <a:prstGeom prst="rect">
            <a:avLst/>
          </a:prstGeom>
        </p:spPr>
      </p:pic>
      <p:sp>
        <p:nvSpPr>
          <p:cNvPr id="4" name="CaixaDeTexto 3"/>
          <p:cNvSpPr txBox="1"/>
          <p:nvPr/>
        </p:nvSpPr>
        <p:spPr>
          <a:xfrm>
            <a:off x="3991263" y="1059007"/>
            <a:ext cx="761884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 the photo on the side, we can see the list of file scripts that were executed in </a:t>
            </a:r>
            <a:r>
              <a:rPr lang="en-US" dirty="0" err="1"/>
              <a:t>PostGre's</a:t>
            </a:r>
            <a:r>
              <a:rPr lang="en-US" dirty="0"/>
              <a:t> </a:t>
            </a:r>
            <a:r>
              <a:rPr lang="en-US" b="1" dirty="0" err="1"/>
              <a:t>pgAdmin</a:t>
            </a:r>
            <a:r>
              <a:rPr lang="en-US" b="1" dirty="0"/>
              <a:t> 4 </a:t>
            </a:r>
            <a:r>
              <a:rPr lang="en-US" dirty="0"/>
              <a:t>tool that executes queries. (This files are on GitHub)</a:t>
            </a:r>
          </a:p>
          <a:p>
            <a:pPr marL="285750" indent="-285750">
              <a:buFont typeface="Arial" panose="020B0604020202020204" pitchFamily="34" charset="0"/>
              <a:buChar char="•"/>
            </a:pPr>
            <a:r>
              <a:rPr lang="en-US" dirty="0"/>
              <a:t>After finishing the SQL code execution of these files in the query execute tool, we will already have the tables with the data filled in for use in our processes.</a:t>
            </a:r>
          </a:p>
          <a:p>
            <a:pPr marL="285750" indent="-285750">
              <a:buFont typeface="Arial" panose="020B0604020202020204" pitchFamily="34" charset="0"/>
              <a:buChar char="•"/>
            </a:pPr>
            <a:r>
              <a:rPr lang="en-US" dirty="0"/>
              <a:t>This data is simulated data in Brazil, it is not real data, it was created to have a minimum mass of data to work with in our processes.</a:t>
            </a:r>
            <a:endParaRPr lang="pt-BR"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3388876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00" y="0"/>
            <a:ext cx="10515600" cy="817129"/>
          </a:xfrm>
        </p:spPr>
        <p:txBody>
          <a:bodyPr/>
          <a:lstStyle/>
          <a:p>
            <a:r>
              <a:rPr lang="pt-BR" b="1" dirty="0"/>
              <a:t>Exemple </a:t>
            </a:r>
            <a:r>
              <a:rPr lang="pt-BR" b="1" dirty="0" err="1"/>
              <a:t>code</a:t>
            </a:r>
            <a:r>
              <a:rPr lang="pt-BR" b="1" dirty="0"/>
              <a:t> </a:t>
            </a:r>
            <a:r>
              <a:rPr lang="pt-BR" b="1" dirty="0" err="1"/>
              <a:t>fill</a:t>
            </a:r>
            <a:r>
              <a:rPr lang="pt-BR" b="1" dirty="0"/>
              <a:t> </a:t>
            </a:r>
            <a:r>
              <a:rPr lang="pt-BR" b="1" dirty="0" err="1"/>
              <a:t>the</a:t>
            </a:r>
            <a:r>
              <a:rPr lang="pt-BR" b="1" dirty="0"/>
              <a:t> </a:t>
            </a:r>
            <a:r>
              <a:rPr lang="pt-BR" b="1" dirty="0" err="1"/>
              <a:t>tables</a:t>
            </a:r>
            <a:endParaRPr lang="pt-BR" b="1" dirty="0"/>
          </a:p>
        </p:txBody>
      </p:sp>
      <p:pic>
        <p:nvPicPr>
          <p:cNvPr id="4" name="Espaço Reservado para Conteúdo 3"/>
          <p:cNvPicPr>
            <a:picLocks noGrp="1" noChangeAspect="1"/>
          </p:cNvPicPr>
          <p:nvPr>
            <p:ph idx="1"/>
          </p:nvPr>
        </p:nvPicPr>
        <p:blipFill>
          <a:blip r:embed="rId2"/>
          <a:stretch>
            <a:fillRect/>
          </a:stretch>
        </p:blipFill>
        <p:spPr>
          <a:xfrm>
            <a:off x="0" y="909493"/>
            <a:ext cx="9673635" cy="4761634"/>
          </a:xfrm>
          <a:prstGeom prst="rect">
            <a:avLst/>
          </a:prstGeom>
        </p:spPr>
      </p:pic>
      <p:sp>
        <p:nvSpPr>
          <p:cNvPr id="3" name="CaixaDeTexto 2"/>
          <p:cNvSpPr txBox="1"/>
          <p:nvPr/>
        </p:nvSpPr>
        <p:spPr>
          <a:xfrm>
            <a:off x="9845964" y="817129"/>
            <a:ext cx="2235200" cy="2308324"/>
          </a:xfrm>
          <a:prstGeom prst="rect">
            <a:avLst/>
          </a:prstGeom>
          <a:noFill/>
        </p:spPr>
        <p:txBody>
          <a:bodyPr wrap="square" rtlCol="0">
            <a:spAutoFit/>
          </a:bodyPr>
          <a:lstStyle/>
          <a:p>
            <a:r>
              <a:rPr lang="en-US" dirty="0"/>
              <a:t>On de left side we have an example of the code that fills the Customers table, </a:t>
            </a:r>
            <a:r>
              <a:rPr lang="en-US" dirty="0">
                <a:solidFill>
                  <a:srgbClr val="FFC000"/>
                </a:solidFill>
              </a:rPr>
              <a:t>highlighted in orange we see that the command was successful.</a:t>
            </a:r>
            <a:endParaRPr lang="pt-BR" dirty="0">
              <a:solidFill>
                <a:srgbClr val="FFC000"/>
              </a:solidFill>
            </a:endParaRPr>
          </a:p>
        </p:txBody>
      </p:sp>
    </p:spTree>
    <p:extLst>
      <p:ext uri="{BB962C8B-B14F-4D97-AF65-F5344CB8AC3E}">
        <p14:creationId xmlns:p14="http://schemas.microsoft.com/office/powerpoint/2010/main" val="3398900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072" y="0"/>
            <a:ext cx="10515600" cy="840509"/>
          </a:xfrm>
        </p:spPr>
        <p:txBody>
          <a:bodyPr/>
          <a:lstStyle/>
          <a:p>
            <a:r>
              <a:rPr lang="pt-BR" b="1" dirty="0" err="1"/>
              <a:t>Querying</a:t>
            </a:r>
            <a:r>
              <a:rPr lang="pt-BR" b="1" dirty="0"/>
              <a:t> </a:t>
            </a:r>
            <a:r>
              <a:rPr lang="pt-BR" b="1" dirty="0" err="1"/>
              <a:t>the</a:t>
            </a:r>
            <a:r>
              <a:rPr lang="pt-BR" b="1" dirty="0"/>
              <a:t> </a:t>
            </a:r>
            <a:r>
              <a:rPr lang="pt-BR" b="1" dirty="0" err="1"/>
              <a:t>created</a:t>
            </a:r>
            <a:r>
              <a:rPr lang="pt-BR" b="1" dirty="0"/>
              <a:t> </a:t>
            </a:r>
            <a:r>
              <a:rPr lang="pt-BR" b="1" dirty="0" err="1"/>
              <a:t>table</a:t>
            </a:r>
            <a:endParaRPr lang="pt-BR" b="1" dirty="0"/>
          </a:p>
        </p:txBody>
      </p:sp>
      <p:pic>
        <p:nvPicPr>
          <p:cNvPr id="4" name="Imagem 3"/>
          <p:cNvPicPr>
            <a:picLocks noChangeAspect="1"/>
          </p:cNvPicPr>
          <p:nvPr/>
        </p:nvPicPr>
        <p:blipFill>
          <a:blip r:embed="rId2"/>
          <a:stretch>
            <a:fillRect/>
          </a:stretch>
        </p:blipFill>
        <p:spPr>
          <a:xfrm>
            <a:off x="120071" y="914401"/>
            <a:ext cx="7028873" cy="5828144"/>
          </a:xfrm>
          <a:prstGeom prst="rect">
            <a:avLst/>
          </a:prstGeom>
        </p:spPr>
      </p:pic>
      <p:sp>
        <p:nvSpPr>
          <p:cNvPr id="5" name="CaixaDeTexto 4"/>
          <p:cNvSpPr txBox="1"/>
          <p:nvPr/>
        </p:nvSpPr>
        <p:spPr>
          <a:xfrm>
            <a:off x="7832437" y="840509"/>
            <a:ext cx="4147127" cy="2585323"/>
          </a:xfrm>
          <a:prstGeom prst="rect">
            <a:avLst/>
          </a:prstGeom>
          <a:noFill/>
        </p:spPr>
        <p:txBody>
          <a:bodyPr wrap="square" rtlCol="0">
            <a:spAutoFit/>
          </a:bodyPr>
          <a:lstStyle/>
          <a:p>
            <a:r>
              <a:rPr lang="en-US" dirty="0"/>
              <a:t>On the left side, we see the result of the query in the Customers table, with the </a:t>
            </a:r>
            <a:r>
              <a:rPr lang="en-US" dirty="0">
                <a:solidFill>
                  <a:srgbClr val="00B050"/>
                </a:solidFill>
              </a:rPr>
              <a:t>data highlighted in green.</a:t>
            </a:r>
          </a:p>
          <a:p>
            <a:r>
              <a:rPr lang="en-US" dirty="0">
                <a:solidFill>
                  <a:srgbClr val="00B050"/>
                </a:solidFill>
              </a:rPr>
              <a:t>After completing the execution of the scripts between the numbers in range two and six, the data loading into the relational tables is finished in the </a:t>
            </a:r>
            <a:r>
              <a:rPr lang="en-US" dirty="0" err="1">
                <a:solidFill>
                  <a:srgbClr val="00B050"/>
                </a:solidFill>
              </a:rPr>
              <a:t>postgre</a:t>
            </a:r>
            <a:r>
              <a:rPr lang="en-US" dirty="0">
                <a:solidFill>
                  <a:srgbClr val="00B050"/>
                </a:solidFill>
              </a:rPr>
              <a:t> database and the next step is to load the data into the dimensional tables.</a:t>
            </a:r>
            <a:endParaRPr lang="pt-BR" dirty="0">
              <a:solidFill>
                <a:srgbClr val="00B050"/>
              </a:solidFill>
            </a:endParaRPr>
          </a:p>
        </p:txBody>
      </p:sp>
    </p:spTree>
    <p:extLst>
      <p:ext uri="{BB962C8B-B14F-4D97-AF65-F5344CB8AC3E}">
        <p14:creationId xmlns:p14="http://schemas.microsoft.com/office/powerpoint/2010/main" val="833162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0" y="1499718"/>
            <a:ext cx="10515600" cy="624536"/>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Uploading data to empty </a:t>
            </a:r>
            <a:r>
              <a:rPr lang="en-US" b="1" dirty="0" smtClean="0"/>
              <a:t>Dimensional </a:t>
            </a:r>
            <a:r>
              <a:rPr lang="en-US" b="1" dirty="0"/>
              <a:t>tables</a:t>
            </a:r>
            <a:endParaRPr lang="pt-BR" b="1" dirty="0"/>
          </a:p>
        </p:txBody>
      </p:sp>
      <p:sp>
        <p:nvSpPr>
          <p:cNvPr id="5" name="Título 1"/>
          <p:cNvSpPr txBox="1">
            <a:spLocks/>
          </p:cNvSpPr>
          <p:nvPr/>
        </p:nvSpPr>
        <p:spPr>
          <a:xfrm>
            <a:off x="0" y="1"/>
            <a:ext cx="4313382" cy="655782"/>
          </a:xfrm>
          <a:prstGeom prst="rect">
            <a:avLst/>
          </a:prstGeom>
          <a:solidFill>
            <a:schemeClr val="accent4">
              <a:lumMod val="20000"/>
              <a:lumOff val="8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600" b="1" dirty="0" err="1" smtClean="0"/>
              <a:t>Datawarehouse</a:t>
            </a:r>
            <a:r>
              <a:rPr lang="en-US" sz="4600" b="1" dirty="0" smtClean="0"/>
              <a:t> : </a:t>
            </a:r>
          </a:p>
        </p:txBody>
      </p:sp>
      <p:sp>
        <p:nvSpPr>
          <p:cNvPr id="6" name="Título 1"/>
          <p:cNvSpPr txBox="1">
            <a:spLocks/>
          </p:cNvSpPr>
          <p:nvPr/>
        </p:nvSpPr>
        <p:spPr>
          <a:xfrm>
            <a:off x="7158182" y="2151999"/>
            <a:ext cx="4943764" cy="4387346"/>
          </a:xfrm>
          <a:prstGeom prst="rect">
            <a:avLst/>
          </a:prstGeom>
          <a:no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b="1" dirty="0"/>
              <a:t>In the first example, on the left side we </a:t>
            </a:r>
            <a:r>
              <a:rPr lang="en-US" sz="1600" b="1" dirty="0" smtClean="0"/>
              <a:t>can </a:t>
            </a:r>
            <a:r>
              <a:rPr lang="en-US" sz="1600" b="1" dirty="0"/>
              <a:t>See the First Code of the </a:t>
            </a:r>
            <a:r>
              <a:rPr lang="en-US" sz="1600" b="1" u="sng" dirty="0"/>
              <a:t>Roadmap script - Upload </a:t>
            </a:r>
            <a:r>
              <a:rPr lang="en-US" sz="1600" b="1" u="sng" dirty="0" err="1" smtClean="0"/>
              <a:t>Dimensional.sql</a:t>
            </a:r>
            <a:r>
              <a:rPr lang="en-US" sz="1600" b="1" u="sng" dirty="0" smtClean="0"/>
              <a:t> (I put this file in GitHub)</a:t>
            </a:r>
            <a:r>
              <a:rPr lang="en-US" sz="1600" b="1" dirty="0" smtClean="0"/>
              <a:t>, </a:t>
            </a:r>
            <a:r>
              <a:rPr lang="en-US" sz="1600" b="1" dirty="0"/>
              <a:t>in this case it loads data into the </a:t>
            </a:r>
            <a:r>
              <a:rPr lang="en-US" sz="1600" b="1" dirty="0" err="1" smtClean="0"/>
              <a:t>DimensionCustomer</a:t>
            </a:r>
            <a:r>
              <a:rPr lang="en-US" sz="1600" b="1" dirty="0" smtClean="0"/>
              <a:t> </a:t>
            </a:r>
            <a:r>
              <a:rPr lang="en-US" sz="1600" b="1" dirty="0"/>
              <a:t>table in the Dimensional database</a:t>
            </a:r>
            <a:r>
              <a:rPr lang="en-US" sz="1600" b="1" dirty="0" smtClean="0"/>
              <a:t>.</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r>
              <a:rPr lang="en-US" sz="1600" b="1" dirty="0">
                <a:solidFill>
                  <a:schemeClr val="accent2"/>
                </a:solidFill>
              </a:rPr>
              <a:t>In orange highlight, a nickname was created for the </a:t>
            </a:r>
            <a:r>
              <a:rPr lang="en-US" sz="1600" b="1" dirty="0" err="1">
                <a:solidFill>
                  <a:schemeClr val="accent2"/>
                </a:solidFill>
              </a:rPr>
              <a:t>relational.customers</a:t>
            </a:r>
            <a:r>
              <a:rPr lang="en-US" sz="1600" b="1" dirty="0">
                <a:solidFill>
                  <a:schemeClr val="accent2"/>
                </a:solidFill>
              </a:rPr>
              <a:t> table and a new table called S was created which is loaded into </a:t>
            </a:r>
            <a:r>
              <a:rPr lang="en-US" sz="1600" b="1" dirty="0" err="1">
                <a:solidFill>
                  <a:schemeClr val="accent2"/>
                </a:solidFill>
              </a:rPr>
              <a:t>postgree</a:t>
            </a:r>
            <a:r>
              <a:rPr lang="en-US" sz="1600" b="1" dirty="0">
                <a:solidFill>
                  <a:schemeClr val="accent2"/>
                </a:solidFill>
              </a:rPr>
              <a:t> memory and used in the next </a:t>
            </a:r>
            <a:r>
              <a:rPr lang="en-US" sz="1600" b="1" dirty="0" smtClean="0">
                <a:solidFill>
                  <a:schemeClr val="accent2"/>
                </a:solidFill>
              </a:rPr>
              <a:t>query.</a:t>
            </a:r>
          </a:p>
          <a:p>
            <a:pPr marL="285750" indent="-285750">
              <a:buFont typeface="Arial" panose="020B0604020202020204" pitchFamily="34" charset="0"/>
              <a:buChar char="•"/>
            </a:pPr>
            <a:r>
              <a:rPr lang="en-US" sz="1600" b="1" dirty="0">
                <a:solidFill>
                  <a:schemeClr val="accent6"/>
                </a:solidFill>
              </a:rPr>
              <a:t>In green we can see that a new temporary table was created, the name is </a:t>
            </a:r>
            <a:r>
              <a:rPr lang="en-US" sz="1600" b="1" dirty="0" err="1">
                <a:solidFill>
                  <a:schemeClr val="accent6"/>
                </a:solidFill>
              </a:rPr>
              <a:t>Upd</a:t>
            </a:r>
            <a:r>
              <a:rPr lang="en-US" sz="1600" b="1" dirty="0">
                <a:solidFill>
                  <a:schemeClr val="accent6"/>
                </a:solidFill>
              </a:rPr>
              <a:t>, basically this query takes the data from table S (</a:t>
            </a:r>
            <a:r>
              <a:rPr lang="en-US" sz="1600" b="1" dirty="0" err="1">
                <a:solidFill>
                  <a:schemeClr val="accent6"/>
                </a:solidFill>
              </a:rPr>
              <a:t>relational.customers</a:t>
            </a:r>
            <a:r>
              <a:rPr lang="en-US" sz="1600" b="1" dirty="0">
                <a:solidFill>
                  <a:schemeClr val="accent6"/>
                </a:solidFill>
              </a:rPr>
              <a:t>) and adds today's date to the field in </a:t>
            </a:r>
            <a:r>
              <a:rPr lang="en-US" sz="1600" b="1" dirty="0" err="1">
                <a:solidFill>
                  <a:schemeClr val="accent6"/>
                </a:solidFill>
              </a:rPr>
              <a:t>EndDateValidity</a:t>
            </a:r>
            <a:r>
              <a:rPr lang="en-US" sz="1600" b="1" dirty="0">
                <a:solidFill>
                  <a:schemeClr val="accent6"/>
                </a:solidFill>
              </a:rPr>
              <a:t> , adding expiration date to the data, but only when the conditions of the "where" clause are met, in this case it checks whether the record exists or not, if so the system updates the </a:t>
            </a:r>
            <a:r>
              <a:rPr lang="en-US" sz="1600" b="1" dirty="0" err="1">
                <a:solidFill>
                  <a:schemeClr val="accent6"/>
                </a:solidFill>
              </a:rPr>
              <a:t>EndDateValidity</a:t>
            </a:r>
            <a:r>
              <a:rPr lang="en-US" sz="1600" b="1" dirty="0">
                <a:solidFill>
                  <a:schemeClr val="accent6"/>
                </a:solidFill>
              </a:rPr>
              <a:t> field, otherwise it does not update, so the objective is to update the table field with new changes, and add an expiration date to the record and have redundancy in the data warehouse to allow you to see changes over time, in this case when the </a:t>
            </a:r>
            <a:r>
              <a:rPr lang="en-US" sz="1600" b="1" dirty="0" err="1">
                <a:solidFill>
                  <a:schemeClr val="accent6"/>
                </a:solidFill>
              </a:rPr>
              <a:t>EndDateValidity</a:t>
            </a:r>
            <a:r>
              <a:rPr lang="en-US" sz="1600" b="1" dirty="0">
                <a:solidFill>
                  <a:schemeClr val="accent6"/>
                </a:solidFill>
              </a:rPr>
              <a:t> field is null it represents the most up-to-date data, but if it has a date it means there are historical changes in this registration and the date means the period in which the changes took </a:t>
            </a:r>
            <a:r>
              <a:rPr lang="en-US" sz="1600" b="1" dirty="0" smtClean="0">
                <a:solidFill>
                  <a:schemeClr val="accent6"/>
                </a:solidFill>
              </a:rPr>
              <a:t>place</a:t>
            </a:r>
          </a:p>
          <a:p>
            <a:pPr marL="285750" indent="-285750">
              <a:buFont typeface="Arial" panose="020B0604020202020204" pitchFamily="34" charset="0"/>
              <a:buChar char="•"/>
            </a:pPr>
            <a:r>
              <a:rPr lang="en-US" sz="1600" b="1" dirty="0">
                <a:solidFill>
                  <a:srgbClr val="00B0F0"/>
                </a:solidFill>
              </a:rPr>
              <a:t>In the blue highlight we can see the insertion of Data from the S and UDP temporary tables into the Customer Dimension table in the dimensional </a:t>
            </a:r>
            <a:r>
              <a:rPr lang="en-US" sz="1600" b="1" dirty="0" smtClean="0">
                <a:solidFill>
                  <a:srgbClr val="00B0F0"/>
                </a:solidFill>
              </a:rPr>
              <a:t>database</a:t>
            </a:r>
          </a:p>
          <a:p>
            <a:pPr marL="285750" indent="-285750">
              <a:buFont typeface="Arial" panose="020B0604020202020204" pitchFamily="34" charset="0"/>
              <a:buChar char="•"/>
            </a:pPr>
            <a:r>
              <a:rPr lang="en-US" sz="1600" b="1" dirty="0">
                <a:solidFill>
                  <a:srgbClr val="7030A0"/>
                </a:solidFill>
              </a:rPr>
              <a:t>In the yellow highlight we can see that the command was executed successfully</a:t>
            </a:r>
            <a:endParaRPr lang="pt-BR" sz="1600" b="1" dirty="0">
              <a:solidFill>
                <a:srgbClr val="7030A0"/>
              </a:solidFill>
            </a:endParaRPr>
          </a:p>
        </p:txBody>
      </p:sp>
      <p:sp>
        <p:nvSpPr>
          <p:cNvPr id="8" name="Título 1"/>
          <p:cNvSpPr txBox="1">
            <a:spLocks/>
          </p:cNvSpPr>
          <p:nvPr/>
        </p:nvSpPr>
        <p:spPr>
          <a:xfrm>
            <a:off x="353291" y="631464"/>
            <a:ext cx="10515600" cy="840509"/>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Dimensional </a:t>
            </a:r>
            <a:r>
              <a:rPr lang="en-US" b="1" dirty="0" err="1" smtClean="0"/>
              <a:t>Strutures</a:t>
            </a:r>
            <a:r>
              <a:rPr lang="en-US" b="1" dirty="0" smtClean="0"/>
              <a:t> are </a:t>
            </a:r>
            <a:r>
              <a:rPr lang="en-US" b="1" dirty="0" err="1" smtClean="0"/>
              <a:t>datawarehouse</a:t>
            </a:r>
            <a:r>
              <a:rPr lang="en-US" b="1" dirty="0" smtClean="0"/>
              <a:t> database tables.</a:t>
            </a:r>
          </a:p>
          <a:p>
            <a:endParaRPr lang="en-US" b="1" dirty="0"/>
          </a:p>
          <a:p>
            <a:r>
              <a:rPr lang="en-US" b="1" dirty="0" smtClean="0"/>
              <a:t>Script : </a:t>
            </a:r>
            <a:endParaRPr lang="pt-BR" b="1" dirty="0"/>
          </a:p>
        </p:txBody>
      </p:sp>
      <p:pic>
        <p:nvPicPr>
          <p:cNvPr id="9" name="Imagem 8"/>
          <p:cNvPicPr>
            <a:picLocks noChangeAspect="1"/>
          </p:cNvPicPr>
          <p:nvPr/>
        </p:nvPicPr>
        <p:blipFill>
          <a:blip r:embed="rId2"/>
          <a:stretch>
            <a:fillRect/>
          </a:stretch>
        </p:blipFill>
        <p:spPr>
          <a:xfrm>
            <a:off x="1273031" y="1109302"/>
            <a:ext cx="2847975" cy="295275"/>
          </a:xfrm>
          <a:prstGeom prst="rect">
            <a:avLst/>
          </a:prstGeom>
        </p:spPr>
      </p:pic>
      <p:pic>
        <p:nvPicPr>
          <p:cNvPr id="11" name="Imagem 10"/>
          <p:cNvPicPr>
            <a:picLocks noChangeAspect="1"/>
          </p:cNvPicPr>
          <p:nvPr/>
        </p:nvPicPr>
        <p:blipFill>
          <a:blip r:embed="rId3"/>
          <a:stretch>
            <a:fillRect/>
          </a:stretch>
        </p:blipFill>
        <p:spPr>
          <a:xfrm>
            <a:off x="0" y="2151999"/>
            <a:ext cx="7087885" cy="3888583"/>
          </a:xfrm>
          <a:prstGeom prst="rect">
            <a:avLst/>
          </a:prstGeom>
        </p:spPr>
      </p:pic>
    </p:spTree>
    <p:extLst>
      <p:ext uri="{BB962C8B-B14F-4D97-AF65-F5344CB8AC3E}">
        <p14:creationId xmlns:p14="http://schemas.microsoft.com/office/powerpoint/2010/main" val="24722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12155</TotalTime>
  <Words>1931</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20</vt:i4>
      </vt:variant>
    </vt:vector>
  </HeadingPairs>
  <TitlesOfParts>
    <vt:vector size="25" baseType="lpstr">
      <vt:lpstr>Arial</vt:lpstr>
      <vt:lpstr>Calibri</vt:lpstr>
      <vt:lpstr>Calibri Light</vt:lpstr>
      <vt:lpstr>Wingdings</vt:lpstr>
      <vt:lpstr>Tema do Office</vt:lpstr>
      <vt:lpstr>Case Study – Name of Store is JJ Bike – Bicycle Shop </vt:lpstr>
      <vt:lpstr>Creating DataBase to PostGree </vt:lpstr>
      <vt:lpstr>Creating DataBase to PostGree</vt:lpstr>
      <vt:lpstr>Created Two Schemas,  Relational and Dimensional</vt:lpstr>
      <vt:lpstr>Confirming the creation of tables and constraints</vt:lpstr>
      <vt:lpstr>Uploading data to empty Relational tables</vt:lpstr>
      <vt:lpstr>Exemple code fill the tables</vt:lpstr>
      <vt:lpstr>Querying the created table</vt:lpstr>
      <vt:lpstr>Apresentação do PowerPoint</vt:lpstr>
      <vt:lpstr>Viewing data in the Dimension Customer table for the first load</vt:lpstr>
      <vt:lpstr>Making the first load of the FactSales Dimensional table in database</vt:lpstr>
      <vt:lpstr>Viewing data from the FactSales table</vt:lpstr>
      <vt:lpstr>Apresentação do PowerPoint</vt:lpstr>
      <vt:lpstr>Historical changes preserved in the Data Warehouse made in a transactional environment</vt:lpstr>
      <vt:lpstr>Loading of all tables into the Data Warehouse has been completed</vt:lpstr>
      <vt:lpstr>Creating cube table in Dimensional database</vt:lpstr>
      <vt:lpstr>Apresentação do PowerPoint</vt:lpstr>
      <vt:lpstr>Creation of the Goal Table – Initial Structure</vt:lpstr>
      <vt:lpstr>Added Field "goal" in KPIs Table</vt:lpstr>
      <vt:lpstr>Here we update the goal field in the KPIs table, we add the goal information for the year 2016, if in the future we need to add new goals for new years, we use the same code just changing the year and the values ​​in the goals.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Conta da Microsoft</dc:creator>
  <cp:lastModifiedBy>Conta da Microsoft</cp:lastModifiedBy>
  <cp:revision>125</cp:revision>
  <dcterms:created xsi:type="dcterms:W3CDTF">2024-06-06T17:27:57Z</dcterms:created>
  <dcterms:modified xsi:type="dcterms:W3CDTF">2024-07-12T23:07:45Z</dcterms:modified>
</cp:coreProperties>
</file>