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64" r:id="rId6"/>
    <p:sldId id="263" r:id="rId7"/>
    <p:sldId id="265" r:id="rId8"/>
    <p:sldId id="266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28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3463-6C02-3640-80D5-63CEDBC17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Microsoft - New Horizons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86103-0908-DC41-88CA-4738CAFEC9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detailed analysis of the International Movie Industry</a:t>
            </a:r>
          </a:p>
        </p:txBody>
      </p:sp>
    </p:spTree>
    <p:extLst>
      <p:ext uri="{BB962C8B-B14F-4D97-AF65-F5344CB8AC3E}">
        <p14:creationId xmlns:p14="http://schemas.microsoft.com/office/powerpoint/2010/main" val="3313898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A0DB49-2F6B-364C-BADC-EC2E473B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077" y="749307"/>
            <a:ext cx="8825658" cy="6365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FFFFFF"/>
                </a:solidFill>
              </a:rPr>
              <a:t>Further Analysis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84E517F2-A3E5-1B41-90E2-7D2E8A53D115}"/>
              </a:ext>
            </a:extLst>
          </p:cNvPr>
          <p:cNvSpPr txBox="1">
            <a:spLocks/>
          </p:cNvSpPr>
          <p:nvPr/>
        </p:nvSpPr>
        <p:spPr bwMode="gray">
          <a:xfrm>
            <a:off x="806076" y="1497027"/>
            <a:ext cx="9938123" cy="48894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Retrieve data from </a:t>
            </a:r>
            <a:r>
              <a:rPr lang="en-US" sz="1600" b="1" dirty="0">
                <a:solidFill>
                  <a:srgbClr val="FFFFFF"/>
                </a:solidFill>
              </a:rPr>
              <a:t>social media sources </a:t>
            </a:r>
            <a:r>
              <a:rPr lang="en-US" sz="1600" dirty="0">
                <a:solidFill>
                  <a:srgbClr val="FFFFFF"/>
                </a:solidFill>
              </a:rPr>
              <a:t>(Twitter, Reddit, Facebook, </a:t>
            </a:r>
            <a:r>
              <a:rPr lang="en-US" sz="1600" dirty="0" err="1">
                <a:solidFill>
                  <a:srgbClr val="FFFFFF"/>
                </a:solidFill>
              </a:rPr>
              <a:t>etc</a:t>
            </a:r>
            <a:r>
              <a:rPr lang="en-US" sz="1600" dirty="0">
                <a:solidFill>
                  <a:srgbClr val="FFFFFF"/>
                </a:solidFill>
              </a:rPr>
              <a:t>) in order to measure the effectiveness of social media marketing on movie success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endParaRPr lang="en-US" sz="1600" dirty="0">
              <a:solidFill>
                <a:srgbClr val="FFFFFF"/>
              </a:solidFill>
            </a:endParaRP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Retrieve data from </a:t>
            </a:r>
            <a:r>
              <a:rPr lang="en-US" sz="1600" b="1" dirty="0">
                <a:solidFill>
                  <a:srgbClr val="FFFFFF"/>
                </a:solidFill>
              </a:rPr>
              <a:t>online streaming </a:t>
            </a:r>
            <a:r>
              <a:rPr lang="en-US" sz="1600" dirty="0">
                <a:solidFill>
                  <a:srgbClr val="FFFFFF"/>
                </a:solidFill>
              </a:rPr>
              <a:t>services such as Netflix and Hulu in order to focus on further expansion to online markets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endParaRPr lang="en-US" sz="1600" dirty="0">
              <a:solidFill>
                <a:srgbClr val="FFFFFF"/>
              </a:solidFill>
            </a:endParaRP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Include </a:t>
            </a:r>
            <a:r>
              <a:rPr lang="en-US" sz="1600" b="1" dirty="0">
                <a:solidFill>
                  <a:srgbClr val="FFFFFF"/>
                </a:solidFill>
              </a:rPr>
              <a:t>Production Countries </a:t>
            </a:r>
            <a:r>
              <a:rPr lang="en-US" sz="1600" dirty="0">
                <a:solidFill>
                  <a:srgbClr val="FFFFFF"/>
                </a:solidFill>
              </a:rPr>
              <a:t>data (from TMDB) in our analysis in order to assist Microsoft in foreign market expansion</a:t>
            </a:r>
          </a:p>
        </p:txBody>
      </p:sp>
    </p:spTree>
    <p:extLst>
      <p:ext uri="{BB962C8B-B14F-4D97-AF65-F5344CB8AC3E}">
        <p14:creationId xmlns:p14="http://schemas.microsoft.com/office/powerpoint/2010/main" val="3134101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A0DB49-2F6B-364C-BADC-EC2E473B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077" y="749307"/>
            <a:ext cx="8825658" cy="6365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FFFFFF"/>
                </a:solidFill>
              </a:rPr>
              <a:t>Probing Questions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84E517F2-A3E5-1B41-90E2-7D2E8A53D115}"/>
              </a:ext>
            </a:extLst>
          </p:cNvPr>
          <p:cNvSpPr txBox="1">
            <a:spLocks/>
          </p:cNvSpPr>
          <p:nvPr/>
        </p:nvSpPr>
        <p:spPr bwMode="gray">
          <a:xfrm>
            <a:off x="806076" y="1497027"/>
            <a:ext cx="9938123" cy="48894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FFFFFF"/>
                </a:solidFill>
              </a:rPr>
              <a:t>Competition: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Which production companies make the most movies?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Which production companies make the highest grossing movies on average?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 dirty="0">
                <a:solidFill>
                  <a:srgbClr val="FFFFFF"/>
                </a:solidFill>
              </a:rPr>
              <a:t>Genres: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Which genres are most oversaturated?</a:t>
            </a:r>
            <a:endParaRPr lang="en-US" sz="1400" b="1" dirty="0">
              <a:solidFill>
                <a:srgbClr val="FFFFFF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Which genres return the highest profit?</a:t>
            </a:r>
            <a:endParaRPr lang="en-US" sz="1400" b="1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 dirty="0">
                <a:solidFill>
                  <a:srgbClr val="FFFFFF"/>
                </a:solidFill>
              </a:rPr>
              <a:t>Release Month: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Which months are most movies released?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 dirty="0">
                <a:solidFill>
                  <a:srgbClr val="FFFFFF"/>
                </a:solidFill>
              </a:rPr>
              <a:t>Runtime: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What is the optimal runtime for the highest grossing genres?</a:t>
            </a:r>
          </a:p>
        </p:txBody>
      </p:sp>
    </p:spTree>
    <p:extLst>
      <p:ext uri="{BB962C8B-B14F-4D97-AF65-F5344CB8AC3E}">
        <p14:creationId xmlns:p14="http://schemas.microsoft.com/office/powerpoint/2010/main" val="2015190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7469821-F203-CB4F-A591-0A6C09B4D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06" y="1658602"/>
            <a:ext cx="9872663" cy="4357747"/>
          </a:xfrm>
          <a:prstGeom prst="rect">
            <a:avLst/>
          </a:prstGeom>
        </p:spPr>
      </p:pic>
      <p:sp>
        <p:nvSpPr>
          <p:cNvPr id="39" name="Title 1">
            <a:extLst>
              <a:ext uri="{FF2B5EF4-FFF2-40B4-BE49-F238E27FC236}">
                <a16:creationId xmlns:a16="http://schemas.microsoft.com/office/drawing/2014/main" id="{FEF871D3-583F-BF4A-B0B5-5099B749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60" y="310051"/>
            <a:ext cx="10522903" cy="10400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chemeClr val="tx2"/>
                </a:solidFill>
              </a:rPr>
              <a:t>Competition:</a:t>
            </a:r>
            <a:br>
              <a:rPr lang="en-US" sz="34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Which Production Companies create the </a:t>
            </a:r>
            <a:r>
              <a:rPr lang="en-US" sz="2000" b="1" dirty="0">
                <a:solidFill>
                  <a:schemeClr val="tx2"/>
                </a:solidFill>
              </a:rPr>
              <a:t>most</a:t>
            </a:r>
            <a:r>
              <a:rPr lang="en-US" sz="2000" dirty="0">
                <a:solidFill>
                  <a:schemeClr val="tx2"/>
                </a:solidFill>
              </a:rPr>
              <a:t> movies?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11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0DB49-2F6B-364C-BADC-EC2E473B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60" y="310051"/>
            <a:ext cx="10522903" cy="10400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chemeClr val="tx2"/>
                </a:solidFill>
              </a:rPr>
              <a:t>Competition:</a:t>
            </a:r>
            <a:br>
              <a:rPr lang="en-US" sz="34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Which Production Companies create the </a:t>
            </a:r>
            <a:r>
              <a:rPr lang="en-US" sz="2000" b="1" dirty="0">
                <a:solidFill>
                  <a:schemeClr val="tx2"/>
                </a:solidFill>
              </a:rPr>
              <a:t>highest-grossing</a:t>
            </a:r>
            <a:r>
              <a:rPr lang="en-US" sz="2000" dirty="0">
                <a:solidFill>
                  <a:schemeClr val="tx2"/>
                </a:solidFill>
              </a:rPr>
              <a:t> movies?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F2389E2D-44EE-DF48-BF6A-2F86B54613D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98" y="1655379"/>
            <a:ext cx="9622790" cy="448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0DB49-2F6B-364C-BADC-EC2E473B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60" y="310051"/>
            <a:ext cx="10522903" cy="10400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chemeClr val="tx2"/>
                </a:solidFill>
              </a:rPr>
              <a:t>Genres:</a:t>
            </a:r>
            <a:br>
              <a:rPr lang="en-US" sz="34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Fantasy, Animation, and Adventure return the highest profit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194B31-874B-A34A-954F-7F903031C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646" y="1233257"/>
            <a:ext cx="8221729" cy="5563370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A381F79F-0B8C-4C45-B47F-2F811848B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943" y="1233256"/>
            <a:ext cx="8278432" cy="556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0DB49-2F6B-364C-BADC-EC2E473B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60" y="310051"/>
            <a:ext cx="10522903" cy="10400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chemeClr val="tx2"/>
                </a:solidFill>
              </a:rPr>
              <a:t>Genres:</a:t>
            </a:r>
            <a:br>
              <a:rPr lang="en-US" sz="34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Drama, Comedy, and Thrillers are oversaturated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C2371F-B454-6B4E-B001-6DF54C2A2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5" y="1875715"/>
            <a:ext cx="11434762" cy="321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13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0DB49-2F6B-364C-BADC-EC2E473B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60" y="310051"/>
            <a:ext cx="10522903" cy="10400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chemeClr val="tx2"/>
                </a:solidFill>
              </a:rPr>
              <a:t>Release Month:</a:t>
            </a:r>
            <a:br>
              <a:rPr lang="en-US" sz="34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Most movies are released in September, also known as “Dump Month”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5" name="Picture 4" descr="A close up of an object&#10;&#10;Description automatically generated">
            <a:extLst>
              <a:ext uri="{FF2B5EF4-FFF2-40B4-BE49-F238E27FC236}">
                <a16:creationId xmlns:a16="http://schemas.microsoft.com/office/drawing/2014/main" id="{7B264DCD-5A5E-5F41-BCA3-D1E81AA1C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894981"/>
            <a:ext cx="11620500" cy="3604394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3F2F7D-0BE9-774F-A92B-29651522F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1" y="1894982"/>
            <a:ext cx="11620500" cy="360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2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0DB49-2F6B-364C-BADC-EC2E473B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60" y="310051"/>
            <a:ext cx="10522903" cy="10400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chemeClr val="tx2"/>
                </a:solidFill>
              </a:rPr>
              <a:t>Runtime:</a:t>
            </a:r>
            <a:br>
              <a:rPr lang="en-US" sz="34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Fantasy, Animation, and Adventure movies tend to run for 100 minutes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7D50F91-AD2E-634F-BBEC-AC4DD6D09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50" y="1294630"/>
            <a:ext cx="10091737" cy="542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0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A0DB49-2F6B-364C-BADC-EC2E473B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077" y="749307"/>
            <a:ext cx="8825658" cy="6365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FFFFFF"/>
                </a:solidFill>
              </a:rPr>
              <a:t>Recommendations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84E517F2-A3E5-1B41-90E2-7D2E8A53D115}"/>
              </a:ext>
            </a:extLst>
          </p:cNvPr>
          <p:cNvSpPr txBox="1">
            <a:spLocks/>
          </p:cNvSpPr>
          <p:nvPr/>
        </p:nvSpPr>
        <p:spPr bwMode="gray">
          <a:xfrm>
            <a:off x="806076" y="1497027"/>
            <a:ext cx="9938123" cy="48894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FFFFFF"/>
                </a:solidFill>
              </a:rPr>
              <a:t>Competition: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Investigate the operations of production companies such as </a:t>
            </a:r>
            <a:r>
              <a:rPr lang="en-US" sz="1400" b="1" dirty="0">
                <a:solidFill>
                  <a:srgbClr val="FFFFFF"/>
                </a:solidFill>
              </a:rPr>
              <a:t>Universal Pictures and Warner Brothers </a:t>
            </a:r>
            <a:r>
              <a:rPr lang="en-US" sz="1400" dirty="0">
                <a:solidFill>
                  <a:srgbClr val="FFFFFF"/>
                </a:solidFill>
              </a:rPr>
              <a:t>to optimize your movie production output 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Focus on developing large franchises like those owned by </a:t>
            </a:r>
            <a:r>
              <a:rPr lang="en-US" sz="1400" b="1" dirty="0">
                <a:solidFill>
                  <a:srgbClr val="FFFFFF"/>
                </a:solidFill>
              </a:rPr>
              <a:t>Marvel and </a:t>
            </a:r>
            <a:r>
              <a:rPr lang="en-US" sz="1400" b="1" dirty="0" err="1">
                <a:solidFill>
                  <a:srgbClr val="FFFFFF"/>
                </a:solidFill>
              </a:rPr>
              <a:t>Lucasfilms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dirty="0">
                <a:solidFill>
                  <a:srgbClr val="FFFFFF"/>
                </a:solidFill>
              </a:rPr>
              <a:t>in order to maximize total revenue at the box office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 dirty="0">
                <a:solidFill>
                  <a:srgbClr val="FFFFFF"/>
                </a:solidFill>
              </a:rPr>
              <a:t>Genres: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Avoid genres like Drama, Comedy, and Thriller as these are </a:t>
            </a:r>
            <a:r>
              <a:rPr lang="en-US" sz="1400" b="1" dirty="0">
                <a:solidFill>
                  <a:srgbClr val="FFFFFF"/>
                </a:solidFill>
              </a:rPr>
              <a:t>highly saturated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Focus on developing Fantasy, Adventure, and Animation movies as these return the </a:t>
            </a:r>
            <a:r>
              <a:rPr lang="en-US" sz="1400" b="1" dirty="0">
                <a:solidFill>
                  <a:srgbClr val="FFFFFF"/>
                </a:solidFill>
              </a:rPr>
              <a:t>highest profit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 dirty="0">
                <a:solidFill>
                  <a:srgbClr val="FFFFFF"/>
                </a:solidFill>
              </a:rPr>
              <a:t>Release Month: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Avoid releasing films in “Dump Months” such as September, as you will have increased competition.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 dirty="0">
                <a:solidFill>
                  <a:srgbClr val="FFFFFF"/>
                </a:solidFill>
              </a:rPr>
              <a:t>Runtime: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Based on our analysis, the typical Fantasy, Animation, and Adventure genres are typically 90-100 minutes in duration.</a:t>
            </a:r>
          </a:p>
        </p:txBody>
      </p:sp>
    </p:spTree>
    <p:extLst>
      <p:ext uri="{BB962C8B-B14F-4D97-AF65-F5344CB8AC3E}">
        <p14:creationId xmlns:p14="http://schemas.microsoft.com/office/powerpoint/2010/main" val="3084149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345</Words>
  <Application>Microsoft Macintosh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Microsoft - New Horizons</vt:lpstr>
      <vt:lpstr>Probing Questions</vt:lpstr>
      <vt:lpstr>Competition: Which Production Companies create the most movies?</vt:lpstr>
      <vt:lpstr>Competition: Which Production Companies create the highest-grossing movies?</vt:lpstr>
      <vt:lpstr>Genres: Fantasy, Animation, and Adventure return the highest profit</vt:lpstr>
      <vt:lpstr>Genres: Drama, Comedy, and Thrillers are oversaturated</vt:lpstr>
      <vt:lpstr>Release Month: Most movies are released in September, also known as “Dump Month”</vt:lpstr>
      <vt:lpstr>Runtime: Fantasy, Animation, and Adventure movies tend to run for 100 minutes</vt:lpstr>
      <vt:lpstr>Recommendations</vt:lpstr>
      <vt:lpstr>Further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- New Horizons</dc:title>
  <dc:creator>Alec McCabe</dc:creator>
  <cp:lastModifiedBy>Alec McCabe</cp:lastModifiedBy>
  <cp:revision>12</cp:revision>
  <dcterms:created xsi:type="dcterms:W3CDTF">2020-08-20T18:30:06Z</dcterms:created>
  <dcterms:modified xsi:type="dcterms:W3CDTF">2020-08-21T13:55:44Z</dcterms:modified>
</cp:coreProperties>
</file>