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3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F60A-58FB-4864-9FF8-761E293BBA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F51B1C-61F4-46B3-8D75-4EA0B6F7ACDF}">
      <dgm:prSet/>
      <dgm:spPr/>
      <dgm:t>
        <a:bodyPr/>
        <a:lstStyle/>
        <a:p>
          <a:r>
            <a:rPr lang="es-CL" b="1" i="0" dirty="0"/>
            <a:t>Ventas Totales:</a:t>
          </a:r>
          <a:r>
            <a:rPr lang="es-CL" b="0" i="0" dirty="0"/>
            <a:t> $9,747,747</a:t>
          </a:r>
          <a:endParaRPr lang="en-US" dirty="0"/>
        </a:p>
      </dgm:t>
    </dgm:pt>
    <dgm:pt modelId="{529FC761-C4F1-4830-8EAA-D3656EA669A3}" type="parTrans" cxnId="{672843A0-DBBF-45BD-BDF0-2E29FC3A26CB}">
      <dgm:prSet/>
      <dgm:spPr/>
      <dgm:t>
        <a:bodyPr/>
        <a:lstStyle/>
        <a:p>
          <a:endParaRPr lang="en-US"/>
        </a:p>
      </dgm:t>
    </dgm:pt>
    <dgm:pt modelId="{F3671FAF-7004-4F79-AD4D-B342BDDF73FB}" type="sibTrans" cxnId="{672843A0-DBBF-45BD-BDF0-2E29FC3A26CB}">
      <dgm:prSet/>
      <dgm:spPr/>
      <dgm:t>
        <a:bodyPr/>
        <a:lstStyle/>
        <a:p>
          <a:endParaRPr lang="en-US"/>
        </a:p>
      </dgm:t>
    </dgm:pt>
    <dgm:pt modelId="{000E2588-CCD3-4F08-AD07-9A464734B62C}">
      <dgm:prSet/>
      <dgm:spPr/>
      <dgm:t>
        <a:bodyPr/>
        <a:lstStyle/>
        <a:p>
          <a:r>
            <a:rPr lang="es-CL" b="1" i="0"/>
            <a:t>Número Total de Clientes:</a:t>
          </a:r>
          <a:r>
            <a:rPr lang="es-CL" b="0" i="0"/>
            <a:t> 4,372</a:t>
          </a:r>
          <a:endParaRPr lang="en-US"/>
        </a:p>
      </dgm:t>
    </dgm:pt>
    <dgm:pt modelId="{1698049F-A469-402F-9F5D-B011CAD09271}" type="parTrans" cxnId="{EA22538F-EC1C-4391-B73E-A4357764E668}">
      <dgm:prSet/>
      <dgm:spPr/>
      <dgm:t>
        <a:bodyPr/>
        <a:lstStyle/>
        <a:p>
          <a:endParaRPr lang="en-US"/>
        </a:p>
      </dgm:t>
    </dgm:pt>
    <dgm:pt modelId="{62FA0075-3AD2-4EC1-B298-FBD902370E74}" type="sibTrans" cxnId="{EA22538F-EC1C-4391-B73E-A4357764E668}">
      <dgm:prSet/>
      <dgm:spPr/>
      <dgm:t>
        <a:bodyPr/>
        <a:lstStyle/>
        <a:p>
          <a:endParaRPr lang="en-US"/>
        </a:p>
      </dgm:t>
    </dgm:pt>
    <dgm:pt modelId="{AFFF5EBD-7422-4AD0-B369-DDD3D36E2518}">
      <dgm:prSet/>
      <dgm:spPr/>
      <dgm:t>
        <a:bodyPr/>
        <a:lstStyle/>
        <a:p>
          <a:r>
            <a:rPr lang="es-CL" b="1" i="0"/>
            <a:t>Venta Promedio por Transacción:</a:t>
          </a:r>
          <a:r>
            <a:rPr lang="es-CL" b="0" i="0"/>
            <a:t> $398.75</a:t>
          </a:r>
          <a:endParaRPr lang="en-US"/>
        </a:p>
      </dgm:t>
    </dgm:pt>
    <dgm:pt modelId="{9964481F-3CBC-435B-820B-4D8C384261BA}" type="parTrans" cxnId="{425567D9-F872-4670-8CE5-C5F8047ECF8C}">
      <dgm:prSet/>
      <dgm:spPr/>
      <dgm:t>
        <a:bodyPr/>
        <a:lstStyle/>
        <a:p>
          <a:endParaRPr lang="en-US"/>
        </a:p>
      </dgm:t>
    </dgm:pt>
    <dgm:pt modelId="{297CE934-C6A3-42D5-9BCE-448491EF9C30}" type="sibTrans" cxnId="{425567D9-F872-4670-8CE5-C5F8047ECF8C}">
      <dgm:prSet/>
      <dgm:spPr/>
      <dgm:t>
        <a:bodyPr/>
        <a:lstStyle/>
        <a:p>
          <a:endParaRPr lang="en-US"/>
        </a:p>
      </dgm:t>
    </dgm:pt>
    <dgm:pt modelId="{BE1527E1-77A0-4B64-9CE7-7A47D64FD578}">
      <dgm:prSet/>
      <dgm:spPr/>
      <dgm:t>
        <a:bodyPr/>
        <a:lstStyle/>
        <a:p>
          <a:r>
            <a:rPr lang="es-CL" b="1" i="0"/>
            <a:t>Precio Promedio de Venta por Producto:</a:t>
          </a:r>
          <a:r>
            <a:rPr lang="es-CL" b="0" i="0"/>
            <a:t> $4.62</a:t>
          </a:r>
          <a:endParaRPr lang="en-US"/>
        </a:p>
      </dgm:t>
    </dgm:pt>
    <dgm:pt modelId="{9232D689-8F27-422E-A38C-E8CB0FFA07F3}" type="parTrans" cxnId="{3FA3528C-CDB9-4575-A96A-CC7CF52CCAC6}">
      <dgm:prSet/>
      <dgm:spPr/>
      <dgm:t>
        <a:bodyPr/>
        <a:lstStyle/>
        <a:p>
          <a:endParaRPr lang="en-US"/>
        </a:p>
      </dgm:t>
    </dgm:pt>
    <dgm:pt modelId="{FC411B53-688A-46A4-965E-D95A3519D62D}" type="sibTrans" cxnId="{3FA3528C-CDB9-4575-A96A-CC7CF52CCAC6}">
      <dgm:prSet/>
      <dgm:spPr/>
      <dgm:t>
        <a:bodyPr/>
        <a:lstStyle/>
        <a:p>
          <a:endParaRPr lang="en-US"/>
        </a:p>
      </dgm:t>
    </dgm:pt>
    <dgm:pt modelId="{576E4F01-0A0E-428C-A9B0-E827A78FAC08}">
      <dgm:prSet/>
      <dgm:spPr/>
      <dgm:t>
        <a:bodyPr/>
        <a:lstStyle/>
        <a:p>
          <a:r>
            <a:rPr lang="es-CL" b="1" i="0"/>
            <a:t>Número Total de Productos Vendidos:</a:t>
          </a:r>
          <a:r>
            <a:rPr lang="es-CL" b="0" i="0"/>
            <a:t> 5,190,059</a:t>
          </a:r>
          <a:endParaRPr lang="en-US"/>
        </a:p>
      </dgm:t>
    </dgm:pt>
    <dgm:pt modelId="{08D69F70-B46D-46E3-8834-D443CB7C6405}" type="parTrans" cxnId="{E58BFBB2-6680-42CD-9BAC-2F719F4062B5}">
      <dgm:prSet/>
      <dgm:spPr/>
      <dgm:t>
        <a:bodyPr/>
        <a:lstStyle/>
        <a:p>
          <a:endParaRPr lang="en-US"/>
        </a:p>
      </dgm:t>
    </dgm:pt>
    <dgm:pt modelId="{57ACDFC4-AC25-436B-9894-AE2DB4034838}" type="sibTrans" cxnId="{E58BFBB2-6680-42CD-9BAC-2F719F4062B5}">
      <dgm:prSet/>
      <dgm:spPr/>
      <dgm:t>
        <a:bodyPr/>
        <a:lstStyle/>
        <a:p>
          <a:endParaRPr lang="en-US"/>
        </a:p>
      </dgm:t>
    </dgm:pt>
    <dgm:pt modelId="{0857EB96-D179-4FC9-9461-26E635630AF6}" type="pres">
      <dgm:prSet presAssocID="{1AF8F60A-58FB-4864-9FF8-761E293BBA45}" presName="root" presStyleCnt="0">
        <dgm:presLayoutVars>
          <dgm:dir/>
          <dgm:resizeHandles val="exact"/>
        </dgm:presLayoutVars>
      </dgm:prSet>
      <dgm:spPr/>
    </dgm:pt>
    <dgm:pt modelId="{294EC84E-A9DD-4194-823D-52148F0243A1}" type="pres">
      <dgm:prSet presAssocID="{87F51B1C-61F4-46B3-8D75-4EA0B6F7ACDF}" presName="compNode" presStyleCnt="0"/>
      <dgm:spPr/>
    </dgm:pt>
    <dgm:pt modelId="{78420120-544E-42EC-A8F8-CB947DEBE0A8}" type="pres">
      <dgm:prSet presAssocID="{87F51B1C-61F4-46B3-8D75-4EA0B6F7ACDF}" presName="bgRect" presStyleLbl="bgShp" presStyleIdx="0" presStyleCnt="5"/>
      <dgm:spPr/>
    </dgm:pt>
    <dgm:pt modelId="{1D0933D9-9ECE-42C2-BF60-78D2CC9DA02A}" type="pres">
      <dgm:prSet presAssocID="{87F51B1C-61F4-46B3-8D75-4EA0B6F7AC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CFB22E09-625C-46C8-8DB0-FF440698E68D}" type="pres">
      <dgm:prSet presAssocID="{87F51B1C-61F4-46B3-8D75-4EA0B6F7ACDF}" presName="spaceRect" presStyleCnt="0"/>
      <dgm:spPr/>
    </dgm:pt>
    <dgm:pt modelId="{31BAD214-88BB-4354-9153-50DF57C93CE4}" type="pres">
      <dgm:prSet presAssocID="{87F51B1C-61F4-46B3-8D75-4EA0B6F7ACDF}" presName="parTx" presStyleLbl="revTx" presStyleIdx="0" presStyleCnt="5">
        <dgm:presLayoutVars>
          <dgm:chMax val="0"/>
          <dgm:chPref val="0"/>
        </dgm:presLayoutVars>
      </dgm:prSet>
      <dgm:spPr/>
    </dgm:pt>
    <dgm:pt modelId="{5CF78CCC-5A24-43D1-8490-216CFF6ECA77}" type="pres">
      <dgm:prSet presAssocID="{F3671FAF-7004-4F79-AD4D-B342BDDF73FB}" presName="sibTrans" presStyleCnt="0"/>
      <dgm:spPr/>
    </dgm:pt>
    <dgm:pt modelId="{D1B4F323-AD78-426D-9D17-DAA45FFE340F}" type="pres">
      <dgm:prSet presAssocID="{000E2588-CCD3-4F08-AD07-9A464734B62C}" presName="compNode" presStyleCnt="0"/>
      <dgm:spPr/>
    </dgm:pt>
    <dgm:pt modelId="{667E095C-7478-493B-8F2E-F33DFB018981}" type="pres">
      <dgm:prSet presAssocID="{000E2588-CCD3-4F08-AD07-9A464734B62C}" presName="bgRect" presStyleLbl="bgShp" presStyleIdx="1" presStyleCnt="5"/>
      <dgm:spPr/>
    </dgm:pt>
    <dgm:pt modelId="{42700C6C-90F4-4FC8-A494-215C928B40DA}" type="pres">
      <dgm:prSet presAssocID="{000E2588-CCD3-4F08-AD07-9A464734B6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178F35-5294-4EA7-9B31-D0D8B2F67DC4}" type="pres">
      <dgm:prSet presAssocID="{000E2588-CCD3-4F08-AD07-9A464734B62C}" presName="spaceRect" presStyleCnt="0"/>
      <dgm:spPr/>
    </dgm:pt>
    <dgm:pt modelId="{11004BFC-F204-41CD-BB1A-1C553F93A899}" type="pres">
      <dgm:prSet presAssocID="{000E2588-CCD3-4F08-AD07-9A464734B62C}" presName="parTx" presStyleLbl="revTx" presStyleIdx="1" presStyleCnt="5">
        <dgm:presLayoutVars>
          <dgm:chMax val="0"/>
          <dgm:chPref val="0"/>
        </dgm:presLayoutVars>
      </dgm:prSet>
      <dgm:spPr/>
    </dgm:pt>
    <dgm:pt modelId="{86210362-83EA-47A8-9A33-811FB039CF2E}" type="pres">
      <dgm:prSet presAssocID="{62FA0075-3AD2-4EC1-B298-FBD902370E74}" presName="sibTrans" presStyleCnt="0"/>
      <dgm:spPr/>
    </dgm:pt>
    <dgm:pt modelId="{99441FD8-8317-4D71-AEA0-56F65AD079EC}" type="pres">
      <dgm:prSet presAssocID="{AFFF5EBD-7422-4AD0-B369-DDD3D36E2518}" presName="compNode" presStyleCnt="0"/>
      <dgm:spPr/>
    </dgm:pt>
    <dgm:pt modelId="{737103C8-DCE5-4D76-BB4D-80DBEDCDD136}" type="pres">
      <dgm:prSet presAssocID="{AFFF5EBD-7422-4AD0-B369-DDD3D36E2518}" presName="bgRect" presStyleLbl="bgShp" presStyleIdx="2" presStyleCnt="5"/>
      <dgm:spPr/>
    </dgm:pt>
    <dgm:pt modelId="{DC024BDE-6DF3-4B1B-A244-1AD19FFA3358}" type="pres">
      <dgm:prSet presAssocID="{AFFF5EBD-7422-4AD0-B369-DDD3D36E25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CFA343AB-B90E-49F9-84AB-F6EE91DA61E5}" type="pres">
      <dgm:prSet presAssocID="{AFFF5EBD-7422-4AD0-B369-DDD3D36E2518}" presName="spaceRect" presStyleCnt="0"/>
      <dgm:spPr/>
    </dgm:pt>
    <dgm:pt modelId="{11D6798D-D950-4154-B4A4-00DFFB4609E2}" type="pres">
      <dgm:prSet presAssocID="{AFFF5EBD-7422-4AD0-B369-DDD3D36E2518}" presName="parTx" presStyleLbl="revTx" presStyleIdx="2" presStyleCnt="5">
        <dgm:presLayoutVars>
          <dgm:chMax val="0"/>
          <dgm:chPref val="0"/>
        </dgm:presLayoutVars>
      </dgm:prSet>
      <dgm:spPr/>
    </dgm:pt>
    <dgm:pt modelId="{EECE4F3C-9B93-427E-BC3E-6C28F0D0B75A}" type="pres">
      <dgm:prSet presAssocID="{297CE934-C6A3-42D5-9BCE-448491EF9C30}" presName="sibTrans" presStyleCnt="0"/>
      <dgm:spPr/>
    </dgm:pt>
    <dgm:pt modelId="{42EEC00C-EDAB-4289-A454-E5DB3FE99929}" type="pres">
      <dgm:prSet presAssocID="{BE1527E1-77A0-4B64-9CE7-7A47D64FD578}" presName="compNode" presStyleCnt="0"/>
      <dgm:spPr/>
    </dgm:pt>
    <dgm:pt modelId="{2A197CD6-9D60-438E-A5AC-67CDFF67A899}" type="pres">
      <dgm:prSet presAssocID="{BE1527E1-77A0-4B64-9CE7-7A47D64FD578}" presName="bgRect" presStyleLbl="bgShp" presStyleIdx="3" presStyleCnt="5"/>
      <dgm:spPr/>
    </dgm:pt>
    <dgm:pt modelId="{D9869426-3355-4102-A7E8-5FB270EE00A4}" type="pres">
      <dgm:prSet presAssocID="{BE1527E1-77A0-4B64-9CE7-7A47D64FD5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0C84211D-5D39-478D-B6B9-1DF0CEAB0D2C}" type="pres">
      <dgm:prSet presAssocID="{BE1527E1-77A0-4B64-9CE7-7A47D64FD578}" presName="spaceRect" presStyleCnt="0"/>
      <dgm:spPr/>
    </dgm:pt>
    <dgm:pt modelId="{532F0F61-4464-47C4-9465-86D9D80C6D53}" type="pres">
      <dgm:prSet presAssocID="{BE1527E1-77A0-4B64-9CE7-7A47D64FD578}" presName="parTx" presStyleLbl="revTx" presStyleIdx="3" presStyleCnt="5">
        <dgm:presLayoutVars>
          <dgm:chMax val="0"/>
          <dgm:chPref val="0"/>
        </dgm:presLayoutVars>
      </dgm:prSet>
      <dgm:spPr/>
    </dgm:pt>
    <dgm:pt modelId="{E9182794-B59A-4C6D-9566-A40AE8F72971}" type="pres">
      <dgm:prSet presAssocID="{FC411B53-688A-46A4-965E-D95A3519D62D}" presName="sibTrans" presStyleCnt="0"/>
      <dgm:spPr/>
    </dgm:pt>
    <dgm:pt modelId="{08283093-2C8D-44C5-A9FE-399020A9EC08}" type="pres">
      <dgm:prSet presAssocID="{576E4F01-0A0E-428C-A9B0-E827A78FAC08}" presName="compNode" presStyleCnt="0"/>
      <dgm:spPr/>
    </dgm:pt>
    <dgm:pt modelId="{91C18AF1-A97A-4689-9E20-7C1F55C618A4}" type="pres">
      <dgm:prSet presAssocID="{576E4F01-0A0E-428C-A9B0-E827A78FAC08}" presName="bgRect" presStyleLbl="bgShp" presStyleIdx="4" presStyleCnt="5"/>
      <dgm:spPr/>
    </dgm:pt>
    <dgm:pt modelId="{D74344D0-27B2-47EC-8E40-B119FA00DF10}" type="pres">
      <dgm:prSet presAssocID="{576E4F01-0A0E-428C-A9B0-E827A78FAC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queta"/>
        </a:ext>
      </dgm:extLst>
    </dgm:pt>
    <dgm:pt modelId="{918E7DF9-3E2E-4741-9A82-648F13794A58}" type="pres">
      <dgm:prSet presAssocID="{576E4F01-0A0E-428C-A9B0-E827A78FAC08}" presName="spaceRect" presStyleCnt="0"/>
      <dgm:spPr/>
    </dgm:pt>
    <dgm:pt modelId="{16A411FB-4F40-438F-91B9-95F8731BEDCC}" type="pres">
      <dgm:prSet presAssocID="{576E4F01-0A0E-428C-A9B0-E827A78FAC0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5937174-1529-486B-92A1-CFAF1752DDE6}" type="presOf" srcId="{AFFF5EBD-7422-4AD0-B369-DDD3D36E2518}" destId="{11D6798D-D950-4154-B4A4-00DFFB4609E2}" srcOrd="0" destOrd="0" presId="urn:microsoft.com/office/officeart/2018/2/layout/IconVerticalSolidList"/>
    <dgm:cxn modelId="{3FA3528C-CDB9-4575-A96A-CC7CF52CCAC6}" srcId="{1AF8F60A-58FB-4864-9FF8-761E293BBA45}" destId="{BE1527E1-77A0-4B64-9CE7-7A47D64FD578}" srcOrd="3" destOrd="0" parTransId="{9232D689-8F27-422E-A38C-E8CB0FFA07F3}" sibTransId="{FC411B53-688A-46A4-965E-D95A3519D62D}"/>
    <dgm:cxn modelId="{EA22538F-EC1C-4391-B73E-A4357764E668}" srcId="{1AF8F60A-58FB-4864-9FF8-761E293BBA45}" destId="{000E2588-CCD3-4F08-AD07-9A464734B62C}" srcOrd="1" destOrd="0" parTransId="{1698049F-A469-402F-9F5D-B011CAD09271}" sibTransId="{62FA0075-3AD2-4EC1-B298-FBD902370E74}"/>
    <dgm:cxn modelId="{672843A0-DBBF-45BD-BDF0-2E29FC3A26CB}" srcId="{1AF8F60A-58FB-4864-9FF8-761E293BBA45}" destId="{87F51B1C-61F4-46B3-8D75-4EA0B6F7ACDF}" srcOrd="0" destOrd="0" parTransId="{529FC761-C4F1-4830-8EAA-D3656EA669A3}" sibTransId="{F3671FAF-7004-4F79-AD4D-B342BDDF73FB}"/>
    <dgm:cxn modelId="{6D65E0AF-8975-4713-AAD3-4870CDFEBB70}" type="presOf" srcId="{87F51B1C-61F4-46B3-8D75-4EA0B6F7ACDF}" destId="{31BAD214-88BB-4354-9153-50DF57C93CE4}" srcOrd="0" destOrd="0" presId="urn:microsoft.com/office/officeart/2018/2/layout/IconVerticalSolidList"/>
    <dgm:cxn modelId="{E58BFBB2-6680-42CD-9BAC-2F719F4062B5}" srcId="{1AF8F60A-58FB-4864-9FF8-761E293BBA45}" destId="{576E4F01-0A0E-428C-A9B0-E827A78FAC08}" srcOrd="4" destOrd="0" parTransId="{08D69F70-B46D-46E3-8834-D443CB7C6405}" sibTransId="{57ACDFC4-AC25-436B-9894-AE2DB4034838}"/>
    <dgm:cxn modelId="{D140ACBA-CB37-485D-A61D-047C7AA1A4DE}" type="presOf" srcId="{000E2588-CCD3-4F08-AD07-9A464734B62C}" destId="{11004BFC-F204-41CD-BB1A-1C553F93A899}" srcOrd="0" destOrd="0" presId="urn:microsoft.com/office/officeart/2018/2/layout/IconVerticalSolidList"/>
    <dgm:cxn modelId="{E38ACACA-12CE-43C0-B0A4-2A6E6B40BB46}" type="presOf" srcId="{BE1527E1-77A0-4B64-9CE7-7A47D64FD578}" destId="{532F0F61-4464-47C4-9465-86D9D80C6D53}" srcOrd="0" destOrd="0" presId="urn:microsoft.com/office/officeart/2018/2/layout/IconVerticalSolidList"/>
    <dgm:cxn modelId="{F35871D0-4233-4A46-AA50-42E103FFFF92}" type="presOf" srcId="{576E4F01-0A0E-428C-A9B0-E827A78FAC08}" destId="{16A411FB-4F40-438F-91B9-95F8731BEDCC}" srcOrd="0" destOrd="0" presId="urn:microsoft.com/office/officeart/2018/2/layout/IconVerticalSolidList"/>
    <dgm:cxn modelId="{425567D9-F872-4670-8CE5-C5F8047ECF8C}" srcId="{1AF8F60A-58FB-4864-9FF8-761E293BBA45}" destId="{AFFF5EBD-7422-4AD0-B369-DDD3D36E2518}" srcOrd="2" destOrd="0" parTransId="{9964481F-3CBC-435B-820B-4D8C384261BA}" sibTransId="{297CE934-C6A3-42D5-9BCE-448491EF9C30}"/>
    <dgm:cxn modelId="{C1D407EE-4BB3-44DA-8FDC-77D0D26BE1B5}" type="presOf" srcId="{1AF8F60A-58FB-4864-9FF8-761E293BBA45}" destId="{0857EB96-D179-4FC9-9461-26E635630AF6}" srcOrd="0" destOrd="0" presId="urn:microsoft.com/office/officeart/2018/2/layout/IconVerticalSolidList"/>
    <dgm:cxn modelId="{AFAFD72C-D752-4857-87DC-CBA3F20D530C}" type="presParOf" srcId="{0857EB96-D179-4FC9-9461-26E635630AF6}" destId="{294EC84E-A9DD-4194-823D-52148F0243A1}" srcOrd="0" destOrd="0" presId="urn:microsoft.com/office/officeart/2018/2/layout/IconVerticalSolidList"/>
    <dgm:cxn modelId="{9E4B069D-F640-4834-8B14-AD34B3B7770C}" type="presParOf" srcId="{294EC84E-A9DD-4194-823D-52148F0243A1}" destId="{78420120-544E-42EC-A8F8-CB947DEBE0A8}" srcOrd="0" destOrd="0" presId="urn:microsoft.com/office/officeart/2018/2/layout/IconVerticalSolidList"/>
    <dgm:cxn modelId="{DAFDAB2B-F318-4B5A-B688-149726B356ED}" type="presParOf" srcId="{294EC84E-A9DD-4194-823D-52148F0243A1}" destId="{1D0933D9-9ECE-42C2-BF60-78D2CC9DA02A}" srcOrd="1" destOrd="0" presId="urn:microsoft.com/office/officeart/2018/2/layout/IconVerticalSolidList"/>
    <dgm:cxn modelId="{493AF841-A7C2-4A98-8ABD-AB3D4534662B}" type="presParOf" srcId="{294EC84E-A9DD-4194-823D-52148F0243A1}" destId="{CFB22E09-625C-46C8-8DB0-FF440698E68D}" srcOrd="2" destOrd="0" presId="urn:microsoft.com/office/officeart/2018/2/layout/IconVerticalSolidList"/>
    <dgm:cxn modelId="{9A91B450-86C9-4204-9527-D30D7C1D723F}" type="presParOf" srcId="{294EC84E-A9DD-4194-823D-52148F0243A1}" destId="{31BAD214-88BB-4354-9153-50DF57C93CE4}" srcOrd="3" destOrd="0" presId="urn:microsoft.com/office/officeart/2018/2/layout/IconVerticalSolidList"/>
    <dgm:cxn modelId="{9CE6DBD1-62EA-4DAF-903B-6BFD6D73C8A3}" type="presParOf" srcId="{0857EB96-D179-4FC9-9461-26E635630AF6}" destId="{5CF78CCC-5A24-43D1-8490-216CFF6ECA77}" srcOrd="1" destOrd="0" presId="urn:microsoft.com/office/officeart/2018/2/layout/IconVerticalSolidList"/>
    <dgm:cxn modelId="{8BB1CD7E-1FCF-476B-8B30-87695F9D6489}" type="presParOf" srcId="{0857EB96-D179-4FC9-9461-26E635630AF6}" destId="{D1B4F323-AD78-426D-9D17-DAA45FFE340F}" srcOrd="2" destOrd="0" presId="urn:microsoft.com/office/officeart/2018/2/layout/IconVerticalSolidList"/>
    <dgm:cxn modelId="{11CCF3B4-31B3-425B-A5E7-09DA8CD114F9}" type="presParOf" srcId="{D1B4F323-AD78-426D-9D17-DAA45FFE340F}" destId="{667E095C-7478-493B-8F2E-F33DFB018981}" srcOrd="0" destOrd="0" presId="urn:microsoft.com/office/officeart/2018/2/layout/IconVerticalSolidList"/>
    <dgm:cxn modelId="{C26C965E-2CD4-441F-AC50-5F75D4B631D2}" type="presParOf" srcId="{D1B4F323-AD78-426D-9D17-DAA45FFE340F}" destId="{42700C6C-90F4-4FC8-A494-215C928B40DA}" srcOrd="1" destOrd="0" presId="urn:microsoft.com/office/officeart/2018/2/layout/IconVerticalSolidList"/>
    <dgm:cxn modelId="{A5270C0D-D2A3-414A-8D2C-F83C6AC0D16F}" type="presParOf" srcId="{D1B4F323-AD78-426D-9D17-DAA45FFE340F}" destId="{2A178F35-5294-4EA7-9B31-D0D8B2F67DC4}" srcOrd="2" destOrd="0" presId="urn:microsoft.com/office/officeart/2018/2/layout/IconVerticalSolidList"/>
    <dgm:cxn modelId="{0FBCB264-4DA3-45C4-8DFC-24DAE71C62DD}" type="presParOf" srcId="{D1B4F323-AD78-426D-9D17-DAA45FFE340F}" destId="{11004BFC-F204-41CD-BB1A-1C553F93A899}" srcOrd="3" destOrd="0" presId="urn:microsoft.com/office/officeart/2018/2/layout/IconVerticalSolidList"/>
    <dgm:cxn modelId="{291A06B6-00F5-4489-B2FC-5BBDBB41E9B0}" type="presParOf" srcId="{0857EB96-D179-4FC9-9461-26E635630AF6}" destId="{86210362-83EA-47A8-9A33-811FB039CF2E}" srcOrd="3" destOrd="0" presId="urn:microsoft.com/office/officeart/2018/2/layout/IconVerticalSolidList"/>
    <dgm:cxn modelId="{68558461-F8BC-443D-A389-19895D5355B5}" type="presParOf" srcId="{0857EB96-D179-4FC9-9461-26E635630AF6}" destId="{99441FD8-8317-4D71-AEA0-56F65AD079EC}" srcOrd="4" destOrd="0" presId="urn:microsoft.com/office/officeart/2018/2/layout/IconVerticalSolidList"/>
    <dgm:cxn modelId="{E4DA5645-99B7-4ED5-B71E-AB4E1D99C68D}" type="presParOf" srcId="{99441FD8-8317-4D71-AEA0-56F65AD079EC}" destId="{737103C8-DCE5-4D76-BB4D-80DBEDCDD136}" srcOrd="0" destOrd="0" presId="urn:microsoft.com/office/officeart/2018/2/layout/IconVerticalSolidList"/>
    <dgm:cxn modelId="{4E1597C7-0933-4967-981D-90D8FF0A894A}" type="presParOf" srcId="{99441FD8-8317-4D71-AEA0-56F65AD079EC}" destId="{DC024BDE-6DF3-4B1B-A244-1AD19FFA3358}" srcOrd="1" destOrd="0" presId="urn:microsoft.com/office/officeart/2018/2/layout/IconVerticalSolidList"/>
    <dgm:cxn modelId="{40148E6C-307E-465E-BFB6-DED535B7DA5B}" type="presParOf" srcId="{99441FD8-8317-4D71-AEA0-56F65AD079EC}" destId="{CFA343AB-B90E-49F9-84AB-F6EE91DA61E5}" srcOrd="2" destOrd="0" presId="urn:microsoft.com/office/officeart/2018/2/layout/IconVerticalSolidList"/>
    <dgm:cxn modelId="{0E71EA80-FCB5-4F29-A3DB-34A684FB8B2A}" type="presParOf" srcId="{99441FD8-8317-4D71-AEA0-56F65AD079EC}" destId="{11D6798D-D950-4154-B4A4-00DFFB4609E2}" srcOrd="3" destOrd="0" presId="urn:microsoft.com/office/officeart/2018/2/layout/IconVerticalSolidList"/>
    <dgm:cxn modelId="{513C23BC-8716-415B-946B-6DAA2644F3B0}" type="presParOf" srcId="{0857EB96-D179-4FC9-9461-26E635630AF6}" destId="{EECE4F3C-9B93-427E-BC3E-6C28F0D0B75A}" srcOrd="5" destOrd="0" presId="urn:microsoft.com/office/officeart/2018/2/layout/IconVerticalSolidList"/>
    <dgm:cxn modelId="{BBE1C1AC-323F-41CA-86B4-60CB912D4F46}" type="presParOf" srcId="{0857EB96-D179-4FC9-9461-26E635630AF6}" destId="{42EEC00C-EDAB-4289-A454-E5DB3FE99929}" srcOrd="6" destOrd="0" presId="urn:microsoft.com/office/officeart/2018/2/layout/IconVerticalSolidList"/>
    <dgm:cxn modelId="{FAEC16BD-C0E7-4AA4-BAB7-6B450C8CE8D9}" type="presParOf" srcId="{42EEC00C-EDAB-4289-A454-E5DB3FE99929}" destId="{2A197CD6-9D60-438E-A5AC-67CDFF67A899}" srcOrd="0" destOrd="0" presId="urn:microsoft.com/office/officeart/2018/2/layout/IconVerticalSolidList"/>
    <dgm:cxn modelId="{A503FB6B-27FF-4A31-9619-A89C4BBB044A}" type="presParOf" srcId="{42EEC00C-EDAB-4289-A454-E5DB3FE99929}" destId="{D9869426-3355-4102-A7E8-5FB270EE00A4}" srcOrd="1" destOrd="0" presId="urn:microsoft.com/office/officeart/2018/2/layout/IconVerticalSolidList"/>
    <dgm:cxn modelId="{1CFC98E5-1F33-4A96-8EF9-0AB3C432024E}" type="presParOf" srcId="{42EEC00C-EDAB-4289-A454-E5DB3FE99929}" destId="{0C84211D-5D39-478D-B6B9-1DF0CEAB0D2C}" srcOrd="2" destOrd="0" presId="urn:microsoft.com/office/officeart/2018/2/layout/IconVerticalSolidList"/>
    <dgm:cxn modelId="{2A3C0890-7FD8-4B3A-A18A-D64CA44D9961}" type="presParOf" srcId="{42EEC00C-EDAB-4289-A454-E5DB3FE99929}" destId="{532F0F61-4464-47C4-9465-86D9D80C6D53}" srcOrd="3" destOrd="0" presId="urn:microsoft.com/office/officeart/2018/2/layout/IconVerticalSolidList"/>
    <dgm:cxn modelId="{C2B0D360-634B-4F5F-9F7E-9240F338D511}" type="presParOf" srcId="{0857EB96-D179-4FC9-9461-26E635630AF6}" destId="{E9182794-B59A-4C6D-9566-A40AE8F72971}" srcOrd="7" destOrd="0" presId="urn:microsoft.com/office/officeart/2018/2/layout/IconVerticalSolidList"/>
    <dgm:cxn modelId="{D9A3FBC5-C15A-409F-8FD3-4889C6F4B7BB}" type="presParOf" srcId="{0857EB96-D179-4FC9-9461-26E635630AF6}" destId="{08283093-2C8D-44C5-A9FE-399020A9EC08}" srcOrd="8" destOrd="0" presId="urn:microsoft.com/office/officeart/2018/2/layout/IconVerticalSolidList"/>
    <dgm:cxn modelId="{16B64740-3B83-474E-8506-75F84D00D7A9}" type="presParOf" srcId="{08283093-2C8D-44C5-A9FE-399020A9EC08}" destId="{91C18AF1-A97A-4689-9E20-7C1F55C618A4}" srcOrd="0" destOrd="0" presId="urn:microsoft.com/office/officeart/2018/2/layout/IconVerticalSolidList"/>
    <dgm:cxn modelId="{F50DF5CE-8D5F-4956-B95D-D08245CEE6D5}" type="presParOf" srcId="{08283093-2C8D-44C5-A9FE-399020A9EC08}" destId="{D74344D0-27B2-47EC-8E40-B119FA00DF10}" srcOrd="1" destOrd="0" presId="urn:microsoft.com/office/officeart/2018/2/layout/IconVerticalSolidList"/>
    <dgm:cxn modelId="{6A53F1BF-0C58-42DB-A8A3-A6C147F31D0F}" type="presParOf" srcId="{08283093-2C8D-44C5-A9FE-399020A9EC08}" destId="{918E7DF9-3E2E-4741-9A82-648F13794A58}" srcOrd="2" destOrd="0" presId="urn:microsoft.com/office/officeart/2018/2/layout/IconVerticalSolidList"/>
    <dgm:cxn modelId="{DBB94CE6-CE60-40E2-9E62-A6F850B116DB}" type="presParOf" srcId="{08283093-2C8D-44C5-A9FE-399020A9EC08}" destId="{16A411FB-4F40-438F-91B9-95F8731BE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20120-544E-42EC-A8F8-CB947DEBE0A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933D9-9ECE-42C2-BF60-78D2CC9DA02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D214-88BB-4354-9153-50DF57C93CE4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i="0" kern="1200" dirty="0"/>
            <a:t>Ventas Totales:</a:t>
          </a:r>
          <a:r>
            <a:rPr lang="es-CL" sz="1900" b="0" i="0" kern="1200" dirty="0"/>
            <a:t> $9,747,747</a:t>
          </a:r>
          <a:endParaRPr lang="en-US" sz="1900" kern="1200" dirty="0"/>
        </a:p>
      </dsp:txBody>
      <dsp:txXfrm>
        <a:off x="1059754" y="4307"/>
        <a:ext cx="5304469" cy="917536"/>
      </dsp:txXfrm>
    </dsp:sp>
    <dsp:sp modelId="{667E095C-7478-493B-8F2E-F33DFB01898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00C6C-90F4-4FC8-A494-215C928B40D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04BFC-F204-41CD-BB1A-1C553F93A899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i="0" kern="1200"/>
            <a:t>Número Total de Clientes:</a:t>
          </a:r>
          <a:r>
            <a:rPr lang="es-CL" sz="1900" b="0" i="0" kern="1200"/>
            <a:t> 4,372</a:t>
          </a:r>
          <a:endParaRPr lang="en-US" sz="1900" kern="1200"/>
        </a:p>
      </dsp:txBody>
      <dsp:txXfrm>
        <a:off x="1059754" y="1151227"/>
        <a:ext cx="5304469" cy="917536"/>
      </dsp:txXfrm>
    </dsp:sp>
    <dsp:sp modelId="{737103C8-DCE5-4D76-BB4D-80DBEDCDD136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24BDE-6DF3-4B1B-A244-1AD19FFA3358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6798D-D950-4154-B4A4-00DFFB4609E2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i="0" kern="1200"/>
            <a:t>Venta Promedio por Transacción:</a:t>
          </a:r>
          <a:r>
            <a:rPr lang="es-CL" sz="1900" b="0" i="0" kern="1200"/>
            <a:t> $398.75</a:t>
          </a:r>
          <a:endParaRPr lang="en-US" sz="1900" kern="1200"/>
        </a:p>
      </dsp:txBody>
      <dsp:txXfrm>
        <a:off x="1059754" y="2298147"/>
        <a:ext cx="5304469" cy="917536"/>
      </dsp:txXfrm>
    </dsp:sp>
    <dsp:sp modelId="{2A197CD6-9D60-438E-A5AC-67CDFF67A89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69426-3355-4102-A7E8-5FB270EE00A4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F0F61-4464-47C4-9465-86D9D80C6D53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i="0" kern="1200"/>
            <a:t>Precio Promedio de Venta por Producto:</a:t>
          </a:r>
          <a:r>
            <a:rPr lang="es-CL" sz="1900" b="0" i="0" kern="1200"/>
            <a:t> $4.62</a:t>
          </a:r>
          <a:endParaRPr lang="en-US" sz="1900" kern="1200"/>
        </a:p>
      </dsp:txBody>
      <dsp:txXfrm>
        <a:off x="1059754" y="3445068"/>
        <a:ext cx="5304469" cy="917536"/>
      </dsp:txXfrm>
    </dsp:sp>
    <dsp:sp modelId="{91C18AF1-A97A-4689-9E20-7C1F55C618A4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344D0-27B2-47EC-8E40-B119FA00DF10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411FB-4F40-438F-91B9-95F8731BEDCC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i="0" kern="1200"/>
            <a:t>Número Total de Productos Vendidos:</a:t>
          </a:r>
          <a:r>
            <a:rPr lang="es-CL" sz="1900" b="0" i="0" kern="1200"/>
            <a:t> 5,190,059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1B616-5E0F-527E-3839-1DD6159A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17EDD-D254-620F-AFFB-B7B68D16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802AB-BE4E-8F7E-4255-5AE6CDE5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69A26-FA58-64BD-C22C-A6C174D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FFCD5-BFDB-8B74-64D8-28D098A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54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DDA9E-1EA1-B00A-57FE-2501E6F3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A0855E-37B9-95A9-ADE7-3530BD02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BF7C2-70AB-8BB2-78E2-A614555C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49E2E-BD9D-9ACE-72DD-EC5CEB48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7E9B-D892-F98E-B73C-CF65FD0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938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D2D9B1-F5CB-93AF-5772-0150793EB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E13810-58C6-2DF3-6294-01EE0243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4D041-89FC-5986-859C-2C069D6B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0FC8F-740C-D45C-D439-7967CF89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00CCC-A266-37D0-E310-ED7D19BF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36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F0453-3B32-65BE-8723-AA577A9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BD336-1689-B9F6-C288-29F10776E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396CB-A9AF-1C42-1C2C-971A1F27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17252-088D-B4A9-2422-6E922903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B4092-3111-7679-B933-39976811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0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C2D9-4C74-8BD8-FE18-D58FBBD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4423-5B4B-8C0C-60BC-54DDBDD1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E7BB7-8B2B-6509-B181-1476A80B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26A3E-C92E-1AAB-F398-DB36CE5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CB08B-0B02-C243-BFE9-0F7F34D4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77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F968-BD71-8F22-E6D6-D8327413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6866AB-BE02-D75C-F6AF-254E2B34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050FC-62BB-B552-57CC-E0EC0C5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E8455-03CE-2A04-C97C-EAD049E0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3B241-E6A1-8EA7-EAB0-F29324DD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4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7A5C-CC70-62CB-94FE-07AA20FE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DBB39-A3C5-1D05-73CA-8ACFBE68E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410D3-E3FC-6AEE-3025-5EA9DCA9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0A7CB-7D3F-8B95-043C-28A3489D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9F405-34A5-1346-8B66-25B5CD5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A24275-1CF0-51CE-F041-3E1FFEF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20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1762-5285-3437-7E1C-9338CC8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228E6-39B7-5962-3DC9-9368A4D4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616AF-347B-43F7-8907-EED49400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F82B68-FF04-323C-0251-26081F56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6D70C6-7515-A809-A463-A5D66751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710E2D-E021-8F49-7BEB-F3BE3304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F0935B-8944-ADEE-4FF7-73DD25E6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FB48E-BE8A-6277-E985-625D2484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0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28100-283E-EB42-6DBE-E395E56F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3924B-B4D3-BA25-AAAE-2C35E2B6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EB9099-CD6E-61E4-09CB-D7B75CC5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FBFC0D-2FB8-07CE-2D5F-B4A694CB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61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1305A5-0B0D-AE0B-8352-DF77E20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D3FD2B-8DF8-5E7D-3A20-302F3A4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4E80CC-F062-4A69-0BA5-9ABE0473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B08A-D605-9AA7-94A9-0B7C6A61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73D15-F18A-AA62-85BC-1892C5F4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7862E-6339-7AED-18C4-326790A6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90291E-2991-2923-1D96-E3B5D38C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7E9F3B-6B54-D64F-B48C-9E3FF993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08AEF5-A494-EEB7-15E3-BA9662F3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64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2762F-304A-7FF2-0537-5770FA88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E15DAE-13FA-8759-DC1D-788DDAB13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0194F-6A0B-1222-7393-471A6AC6E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E524A-6252-E346-743A-6228DA7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9B1A4-A703-B77C-39DB-0B0C5028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9900F-1AE3-4831-8A03-6D84096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651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0523D9-EF04-A718-8FA9-E2DBBE1F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CB88B-F7A1-058F-4B09-9211C910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E70C1-1125-8000-32C2-4C70ACBC7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6A1D-675F-4966-8D3C-34BE3581CFF4}" type="datetimeFigureOut">
              <a:rPr lang="es-CL" smtClean="0"/>
              <a:t>06-08-2023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F8491-8B23-E8B9-F053-E27A0553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2D99C-F999-5A2A-A668-F1CB290EA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94D2-1BE1-4156-9917-0248B66B927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14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10F55-DC88-F8E9-142A-B091FE03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CL" sz="4800"/>
              <a:t>Segmentación de clientes y KPIs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A9A5B-092A-3965-9B96-F41C6BD5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s-CL" sz="2000"/>
              <a:t>Carlos Isaac</a:t>
            </a:r>
          </a:p>
          <a:p>
            <a:pPr algn="l"/>
            <a:endParaRPr lang="es-CL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F3A3A-3728-93D7-4D35-5454E8F5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630999"/>
            <a:ext cx="6408836" cy="3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0E97A-1BD9-3E56-7253-D632E92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Gráfico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Distribución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RFM Score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Segmento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2ACF3-47FA-42D0-1FF1-90CB287F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/>
              <a:t>Este </a:t>
            </a:r>
            <a:r>
              <a:rPr lang="en-US" sz="1200"/>
              <a:t>gráfico</a:t>
            </a:r>
            <a:r>
              <a:rPr lang="en-US" sz="1200" dirty="0"/>
              <a:t> </a:t>
            </a:r>
            <a:r>
              <a:rPr lang="en-US" sz="1200"/>
              <a:t>muestra</a:t>
            </a:r>
            <a:r>
              <a:rPr lang="en-US" sz="1200" dirty="0"/>
              <a:t> </a:t>
            </a:r>
            <a:r>
              <a:rPr lang="en-US" sz="1200"/>
              <a:t>cómo</a:t>
            </a:r>
            <a:r>
              <a:rPr lang="en-US" sz="1200" dirty="0"/>
              <a:t> se </a:t>
            </a:r>
            <a:r>
              <a:rPr lang="en-US" sz="1200"/>
              <a:t>distribuyen</a:t>
            </a:r>
            <a:r>
              <a:rPr lang="en-US" sz="1200" dirty="0"/>
              <a:t> </a:t>
            </a:r>
            <a:r>
              <a:rPr lang="en-US" sz="1200"/>
              <a:t>los</a:t>
            </a:r>
            <a:r>
              <a:rPr lang="en-US" sz="1200" dirty="0"/>
              <a:t> </a:t>
            </a:r>
            <a:r>
              <a:rPr lang="en-US" sz="1200"/>
              <a:t>valores</a:t>
            </a:r>
            <a:r>
              <a:rPr lang="en-US" sz="1200" dirty="0"/>
              <a:t> de "RFM Score" para </a:t>
            </a:r>
            <a:r>
              <a:rPr lang="en-US" sz="1200"/>
              <a:t>cada</a:t>
            </a:r>
            <a:r>
              <a:rPr lang="en-US" sz="1200" dirty="0"/>
              <a:t> uno de </a:t>
            </a:r>
            <a:r>
              <a:rPr lang="en-US" sz="1200"/>
              <a:t>los</a:t>
            </a:r>
            <a:r>
              <a:rPr lang="en-US" sz="1200" dirty="0"/>
              <a:t> </a:t>
            </a:r>
            <a:r>
              <a:rPr lang="en-US" sz="1200"/>
              <a:t>tres</a:t>
            </a:r>
            <a:r>
              <a:rPr lang="en-US" sz="1200" dirty="0"/>
              <a:t> </a:t>
            </a:r>
            <a:r>
              <a:rPr lang="en-US" sz="1200"/>
              <a:t>segmentos</a:t>
            </a:r>
            <a:r>
              <a:rPr lang="en-US" sz="1200" dirty="0"/>
              <a:t>: Oro, Plata y </a:t>
            </a:r>
            <a:r>
              <a:rPr lang="en-US" sz="1200"/>
              <a:t>Bronce</a:t>
            </a:r>
            <a:r>
              <a:rPr lang="en-US" sz="1200" dirty="0"/>
              <a:t>.</a:t>
            </a:r>
          </a:p>
          <a:p>
            <a:r>
              <a:rPr lang="en-US" sz="1200"/>
              <a:t>Eje</a:t>
            </a:r>
            <a:r>
              <a:rPr lang="en-US" sz="1200" dirty="0"/>
              <a:t> X (Horizontal): </a:t>
            </a:r>
            <a:r>
              <a:rPr lang="en-US" sz="1200"/>
              <a:t>Representa</a:t>
            </a:r>
            <a:r>
              <a:rPr lang="en-US" sz="1200" dirty="0"/>
              <a:t> </a:t>
            </a:r>
            <a:r>
              <a:rPr lang="en-US" sz="1200"/>
              <a:t>el</a:t>
            </a:r>
            <a:r>
              <a:rPr lang="en-US" sz="1200" dirty="0"/>
              <a:t> "RFM Score", que es </a:t>
            </a:r>
            <a:r>
              <a:rPr lang="en-US" sz="1200"/>
              <a:t>una</a:t>
            </a:r>
            <a:r>
              <a:rPr lang="en-US" sz="1200" dirty="0"/>
              <a:t> </a:t>
            </a:r>
            <a:r>
              <a:rPr lang="en-US" sz="1200"/>
              <a:t>combinación</a:t>
            </a:r>
            <a:r>
              <a:rPr lang="en-US" sz="1200" dirty="0"/>
              <a:t> del recency, frequency y monetary value de </a:t>
            </a:r>
            <a:r>
              <a:rPr lang="en-US" sz="1200"/>
              <a:t>cada</a:t>
            </a:r>
            <a:r>
              <a:rPr lang="en-US" sz="1200" dirty="0"/>
              <a:t> </a:t>
            </a:r>
            <a:r>
              <a:rPr lang="en-US" sz="1200"/>
              <a:t>cliente</a:t>
            </a:r>
            <a:r>
              <a:rPr lang="en-US" sz="1200" dirty="0"/>
              <a:t>.</a:t>
            </a:r>
          </a:p>
          <a:p>
            <a:r>
              <a:rPr lang="en-US" sz="1200"/>
              <a:t>Eje</a:t>
            </a:r>
            <a:r>
              <a:rPr lang="en-US" sz="1200" dirty="0"/>
              <a:t> Y (Vertical): Indica la </a:t>
            </a:r>
            <a:r>
              <a:rPr lang="en-US" sz="1200"/>
              <a:t>densidad</a:t>
            </a:r>
            <a:r>
              <a:rPr lang="en-US" sz="1200" dirty="0"/>
              <a:t> o la </a:t>
            </a:r>
            <a:r>
              <a:rPr lang="en-US" sz="1200"/>
              <a:t>cantidad</a:t>
            </a:r>
            <a:r>
              <a:rPr lang="en-US" sz="1200" dirty="0"/>
              <a:t> de </a:t>
            </a:r>
            <a:r>
              <a:rPr lang="en-US" sz="1200"/>
              <a:t>clientes</a:t>
            </a:r>
            <a:r>
              <a:rPr lang="en-US" sz="1200" dirty="0"/>
              <a:t> </a:t>
            </a:r>
            <a:r>
              <a:rPr lang="en-US" sz="1200"/>
              <a:t>en</a:t>
            </a:r>
            <a:r>
              <a:rPr lang="en-US" sz="1200" dirty="0"/>
              <a:t> </a:t>
            </a:r>
            <a:r>
              <a:rPr lang="en-US" sz="1200"/>
              <a:t>cada</a:t>
            </a:r>
            <a:r>
              <a:rPr lang="en-US" sz="1200" dirty="0"/>
              <a:t> punto del "RFM Score".</a:t>
            </a:r>
          </a:p>
          <a:p>
            <a:r>
              <a:rPr lang="en-US" sz="1200"/>
              <a:t>Cada</a:t>
            </a:r>
            <a:r>
              <a:rPr lang="en-US" sz="1200" dirty="0"/>
              <a:t> </a:t>
            </a:r>
            <a:r>
              <a:rPr lang="en-US" sz="1200"/>
              <a:t>línea</a:t>
            </a:r>
            <a:r>
              <a:rPr lang="en-US" sz="1200" dirty="0"/>
              <a:t> (Oro, Plata, </a:t>
            </a:r>
            <a:r>
              <a:rPr lang="en-US" sz="1200"/>
              <a:t>Bronce</a:t>
            </a:r>
            <a:r>
              <a:rPr lang="en-US" sz="1200" dirty="0"/>
              <a:t>) </a:t>
            </a:r>
            <a:r>
              <a:rPr lang="en-US" sz="1200"/>
              <a:t>nos</a:t>
            </a:r>
            <a:r>
              <a:rPr lang="en-US" sz="1200" dirty="0"/>
              <a:t> </a:t>
            </a:r>
            <a:r>
              <a:rPr lang="en-US" sz="1200"/>
              <a:t>muestra</a:t>
            </a:r>
            <a:r>
              <a:rPr lang="en-US" sz="1200" dirty="0"/>
              <a:t> la </a:t>
            </a:r>
            <a:r>
              <a:rPr lang="en-US" sz="1200"/>
              <a:t>tendencia</a:t>
            </a:r>
            <a:r>
              <a:rPr lang="en-US" sz="1200" dirty="0"/>
              <a:t> de sus </a:t>
            </a:r>
            <a:r>
              <a:rPr lang="en-US" sz="1200"/>
              <a:t>respectivos</a:t>
            </a:r>
            <a:r>
              <a:rPr lang="en-US" sz="1200" dirty="0"/>
              <a:t> </a:t>
            </a:r>
            <a:r>
              <a:rPr lang="en-US" sz="1200"/>
              <a:t>clientes</a:t>
            </a:r>
            <a:r>
              <a:rPr lang="en-US" sz="1200" dirty="0"/>
              <a:t>. Por </a:t>
            </a:r>
            <a:r>
              <a:rPr lang="en-US" sz="1200"/>
              <a:t>ejemplo</a:t>
            </a:r>
            <a:r>
              <a:rPr lang="en-US" sz="1200" dirty="0"/>
              <a:t>, </a:t>
            </a:r>
            <a:r>
              <a:rPr lang="en-US" sz="1200"/>
              <a:t>si</a:t>
            </a:r>
            <a:r>
              <a:rPr lang="en-US" sz="1200" dirty="0"/>
              <a:t> la </a:t>
            </a:r>
            <a:r>
              <a:rPr lang="en-US" sz="1200"/>
              <a:t>línea</a:t>
            </a:r>
            <a:r>
              <a:rPr lang="en-US" sz="1200" dirty="0"/>
              <a:t> de Oro </a:t>
            </a:r>
            <a:r>
              <a:rPr lang="en-US" sz="1200"/>
              <a:t>tiene</a:t>
            </a:r>
            <a:r>
              <a:rPr lang="en-US" sz="1200" dirty="0"/>
              <a:t> un </a:t>
            </a:r>
            <a:r>
              <a:rPr lang="en-US" sz="1200"/>
              <a:t>pico</a:t>
            </a:r>
            <a:r>
              <a:rPr lang="en-US" sz="1200" dirty="0"/>
              <a:t> </a:t>
            </a:r>
            <a:r>
              <a:rPr lang="en-US" sz="1200"/>
              <a:t>en</a:t>
            </a:r>
            <a:r>
              <a:rPr lang="en-US" sz="1200" dirty="0"/>
              <a:t> un valor alto del </a:t>
            </a:r>
            <a:r>
              <a:rPr lang="en-US" sz="1200"/>
              <a:t>eje</a:t>
            </a:r>
            <a:r>
              <a:rPr lang="en-US" sz="1200" dirty="0"/>
              <a:t> X, </a:t>
            </a:r>
            <a:r>
              <a:rPr lang="en-US" sz="1200"/>
              <a:t>significa</a:t>
            </a:r>
            <a:r>
              <a:rPr lang="en-US" sz="1200" dirty="0"/>
              <a:t> que </a:t>
            </a:r>
            <a:r>
              <a:rPr lang="en-US" sz="1200"/>
              <a:t>muchos</a:t>
            </a:r>
            <a:r>
              <a:rPr lang="en-US" sz="1200" dirty="0"/>
              <a:t> </a:t>
            </a:r>
            <a:r>
              <a:rPr lang="en-US" sz="1200"/>
              <a:t>clientes</a:t>
            </a:r>
            <a:r>
              <a:rPr lang="en-US" sz="1200" dirty="0"/>
              <a:t> "Oro" </a:t>
            </a:r>
            <a:r>
              <a:rPr lang="en-US" sz="1200"/>
              <a:t>tienen</a:t>
            </a:r>
            <a:r>
              <a:rPr lang="en-US" sz="1200" dirty="0"/>
              <a:t> un "RFM Score" alto.</a:t>
            </a: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6305D1D9-98FB-E4B8-C47D-2DD69FE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1068"/>
            <a:ext cx="6903720" cy="5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8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5C7CEE-E00F-F8AE-D39E-113ACCA0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Segmentación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K-means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D0AFD631-FA5B-0EDE-9598-6E99D1B5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317242"/>
            <a:ext cx="6915019" cy="587828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100" b="1" dirty="0"/>
              <a:t>Especial (1 </a:t>
            </a:r>
            <a:r>
              <a:rPr lang="en-US" sz="1100" b="1" dirty="0" err="1"/>
              <a:t>cliente</a:t>
            </a:r>
            <a:r>
              <a:rPr lang="en-US" sz="1100" b="1" dirty="0"/>
              <a:t>):</a:t>
            </a:r>
          </a:p>
          <a:p>
            <a:pPr algn="just"/>
            <a:r>
              <a:rPr lang="en-US" sz="1100" dirty="0" err="1"/>
              <a:t>Última</a:t>
            </a:r>
            <a:r>
              <a:rPr lang="en-US" sz="1100" dirty="0"/>
              <a:t> </a:t>
            </a:r>
            <a:r>
              <a:rPr lang="en-US" sz="1100" dirty="0" err="1"/>
              <a:t>compra</a:t>
            </a:r>
            <a:r>
              <a:rPr lang="en-US" sz="1100" dirty="0"/>
              <a:t>: Muy </a:t>
            </a:r>
            <a:r>
              <a:rPr lang="en-US" sz="1100" dirty="0" err="1"/>
              <a:t>reciente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 err="1"/>
              <a:t>Frecuencia</a:t>
            </a:r>
            <a:r>
              <a:rPr lang="en-US" sz="1100" dirty="0"/>
              <a:t> de </a:t>
            </a:r>
            <a:r>
              <a:rPr lang="en-US" sz="1100" dirty="0" err="1"/>
              <a:t>compra</a:t>
            </a:r>
            <a:r>
              <a:rPr lang="en-US" sz="1100" dirty="0"/>
              <a:t>: 2259 </a:t>
            </a:r>
            <a:r>
              <a:rPr lang="en-US" sz="1100" dirty="0" err="1"/>
              <a:t>veces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 err="1"/>
              <a:t>Gasto</a:t>
            </a:r>
            <a:r>
              <a:rPr lang="en-US" sz="1100" dirty="0"/>
              <a:t> total: $1,448,167.36.</a:t>
            </a:r>
          </a:p>
          <a:p>
            <a:pPr algn="just"/>
            <a:r>
              <a:rPr lang="en-US" sz="1100" dirty="0" err="1"/>
              <a:t>Observación</a:t>
            </a:r>
            <a:r>
              <a:rPr lang="en-US" sz="1100" dirty="0"/>
              <a:t>: Cliente </a:t>
            </a:r>
            <a:r>
              <a:rPr lang="en-US" sz="1100" dirty="0" err="1"/>
              <a:t>extremadamente</a:t>
            </a:r>
            <a:r>
              <a:rPr lang="en-US" sz="1100" dirty="0"/>
              <a:t> </a:t>
            </a:r>
            <a:r>
              <a:rPr lang="en-US" sz="1100" dirty="0" err="1"/>
              <a:t>valioso</a:t>
            </a:r>
            <a:r>
              <a:rPr lang="en-US" sz="1100" dirty="0"/>
              <a:t> con </a:t>
            </a:r>
            <a:r>
              <a:rPr lang="en-US" sz="1100" dirty="0" err="1"/>
              <a:t>comportamiento</a:t>
            </a:r>
            <a:r>
              <a:rPr lang="en-US" sz="1100" dirty="0"/>
              <a:t> de </a:t>
            </a:r>
            <a:r>
              <a:rPr lang="en-US" sz="1100" dirty="0" err="1"/>
              <a:t>compra</a:t>
            </a:r>
            <a:r>
              <a:rPr lang="en-US" sz="1100" dirty="0"/>
              <a:t> </a:t>
            </a:r>
            <a:r>
              <a:rPr lang="en-US" sz="1100" dirty="0" err="1"/>
              <a:t>excepcional</a:t>
            </a:r>
            <a:r>
              <a:rPr lang="en-US" sz="1100" dirty="0"/>
              <a:t>.</a:t>
            </a:r>
          </a:p>
          <a:p>
            <a:pPr marL="0" algn="just"/>
            <a:endParaRPr lang="en-US" sz="1100" dirty="0"/>
          </a:p>
          <a:p>
            <a:pPr marL="0" indent="0" algn="just">
              <a:buNone/>
            </a:pPr>
            <a:r>
              <a:rPr lang="en-US" sz="1100" b="1" dirty="0"/>
              <a:t>Oro (2920 </a:t>
            </a:r>
            <a:r>
              <a:rPr lang="en-US" sz="1100" b="1" dirty="0" err="1"/>
              <a:t>clientes</a:t>
            </a:r>
            <a:r>
              <a:rPr lang="en-US" sz="1100" b="1" dirty="0"/>
              <a:t>):</a:t>
            </a:r>
            <a:endParaRPr lang="en-US" sz="1100" dirty="0"/>
          </a:p>
          <a:p>
            <a:pPr algn="just"/>
            <a:r>
              <a:rPr lang="en-US" sz="1100" dirty="0" err="1"/>
              <a:t>Última</a:t>
            </a:r>
            <a:r>
              <a:rPr lang="en-US" sz="1100" dirty="0"/>
              <a:t> </a:t>
            </a:r>
            <a:r>
              <a:rPr lang="en-US" sz="1100" dirty="0" err="1"/>
              <a:t>compra</a:t>
            </a:r>
            <a:r>
              <a:rPr lang="en-US" sz="1100" dirty="0"/>
              <a:t>: </a:t>
            </a:r>
            <a:r>
              <a:rPr lang="en-US" sz="1100" dirty="0" err="1"/>
              <a:t>Hace</a:t>
            </a:r>
            <a:r>
              <a:rPr lang="en-US" sz="1100" dirty="0"/>
              <a:t> 31 días.</a:t>
            </a:r>
          </a:p>
          <a:p>
            <a:pPr algn="just"/>
            <a:r>
              <a:rPr lang="en-US" sz="1100" dirty="0" err="1"/>
              <a:t>Frecuencia</a:t>
            </a:r>
            <a:r>
              <a:rPr lang="en-US" sz="1100" dirty="0"/>
              <a:t> de </a:t>
            </a:r>
            <a:r>
              <a:rPr lang="en-US" sz="1100" dirty="0" err="1"/>
              <a:t>compra</a:t>
            </a:r>
            <a:r>
              <a:rPr lang="en-US" sz="1100" dirty="0"/>
              <a:t>: 6.54 </a:t>
            </a:r>
            <a:r>
              <a:rPr lang="en-US" sz="1100" dirty="0" err="1"/>
              <a:t>veces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 err="1"/>
              <a:t>Gasto</a:t>
            </a:r>
            <a:r>
              <a:rPr lang="en-US" sz="1100" dirty="0"/>
              <a:t> total: $2,557.20.</a:t>
            </a:r>
          </a:p>
          <a:p>
            <a:pPr algn="just"/>
            <a:r>
              <a:rPr lang="en-US" sz="1100" dirty="0" err="1"/>
              <a:t>Observación</a:t>
            </a:r>
            <a:r>
              <a:rPr lang="en-US" sz="1100" dirty="0"/>
              <a:t>: </a:t>
            </a:r>
            <a:r>
              <a:rPr lang="en-US" sz="1100" dirty="0" err="1"/>
              <a:t>Clientes</a:t>
            </a:r>
            <a:r>
              <a:rPr lang="en-US" sz="1100" dirty="0"/>
              <a:t> </a:t>
            </a:r>
            <a:r>
              <a:rPr lang="en-US" sz="1100" dirty="0" err="1"/>
              <a:t>muy</a:t>
            </a:r>
            <a:r>
              <a:rPr lang="en-US" sz="1100" dirty="0"/>
              <a:t> </a:t>
            </a:r>
            <a:r>
              <a:rPr lang="en-US" sz="1100" dirty="0" err="1"/>
              <a:t>valiosos</a:t>
            </a:r>
            <a:r>
              <a:rPr lang="en-US" sz="1100" dirty="0"/>
              <a:t> que </a:t>
            </a:r>
            <a:r>
              <a:rPr lang="en-US" sz="1100" dirty="0" err="1"/>
              <a:t>compran</a:t>
            </a:r>
            <a:r>
              <a:rPr lang="en-US" sz="1100" dirty="0"/>
              <a:t> con </a:t>
            </a:r>
            <a:r>
              <a:rPr lang="en-US" sz="1100" dirty="0" err="1"/>
              <a:t>frecuencia</a:t>
            </a:r>
            <a:r>
              <a:rPr lang="en-US" sz="1100" dirty="0"/>
              <a:t> y </a:t>
            </a:r>
            <a:r>
              <a:rPr lang="en-US" sz="1100" dirty="0" err="1"/>
              <a:t>gastan</a:t>
            </a:r>
            <a:r>
              <a:rPr lang="en-US" sz="1100" dirty="0"/>
              <a:t> </a:t>
            </a:r>
            <a:r>
              <a:rPr lang="en-US" sz="1100" dirty="0" err="1"/>
              <a:t>significativamente</a:t>
            </a:r>
            <a:r>
              <a:rPr lang="en-US" sz="1100" dirty="0"/>
              <a:t>.</a:t>
            </a:r>
          </a:p>
          <a:p>
            <a:pPr marL="0" algn="just"/>
            <a:endParaRPr lang="en-US" sz="1100" dirty="0"/>
          </a:p>
          <a:p>
            <a:pPr marL="0" indent="0" algn="just">
              <a:buNone/>
            </a:pPr>
            <a:r>
              <a:rPr lang="en-US" sz="1100" b="1" dirty="0"/>
              <a:t>Plata (817 </a:t>
            </a:r>
            <a:r>
              <a:rPr lang="en-US" sz="1100" b="1" dirty="0" err="1"/>
              <a:t>clientes</a:t>
            </a:r>
            <a:r>
              <a:rPr lang="en-US" sz="1100" b="1" dirty="0"/>
              <a:t>):</a:t>
            </a:r>
            <a:endParaRPr lang="en-US" sz="1100" dirty="0"/>
          </a:p>
          <a:p>
            <a:pPr algn="just"/>
            <a:r>
              <a:rPr lang="en-US" sz="1100" dirty="0" err="1"/>
              <a:t>Última</a:t>
            </a:r>
            <a:r>
              <a:rPr lang="en-US" sz="1100" dirty="0"/>
              <a:t> </a:t>
            </a:r>
            <a:r>
              <a:rPr lang="en-US" sz="1100" dirty="0" err="1"/>
              <a:t>compra</a:t>
            </a:r>
            <a:r>
              <a:rPr lang="en-US" sz="1100" dirty="0"/>
              <a:t>: </a:t>
            </a:r>
            <a:r>
              <a:rPr lang="en-US" sz="1100" dirty="0" err="1"/>
              <a:t>Hace</a:t>
            </a:r>
            <a:r>
              <a:rPr lang="en-US" sz="1100" dirty="0"/>
              <a:t> 152 días.</a:t>
            </a:r>
          </a:p>
          <a:p>
            <a:pPr algn="just"/>
            <a:r>
              <a:rPr lang="en-US" sz="1100" dirty="0" err="1"/>
              <a:t>Frecuencia</a:t>
            </a:r>
            <a:r>
              <a:rPr lang="en-US" sz="1100" dirty="0"/>
              <a:t> de </a:t>
            </a:r>
            <a:r>
              <a:rPr lang="en-US" sz="1100" dirty="0" err="1"/>
              <a:t>compra</a:t>
            </a:r>
            <a:r>
              <a:rPr lang="en-US" sz="1100" dirty="0"/>
              <a:t>: 2.55 </a:t>
            </a:r>
            <a:r>
              <a:rPr lang="en-US" sz="1100" dirty="0" err="1"/>
              <a:t>veces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 err="1"/>
              <a:t>Gasto</a:t>
            </a:r>
            <a:r>
              <a:rPr lang="en-US" sz="1100" dirty="0"/>
              <a:t> total: $704.83.</a:t>
            </a:r>
          </a:p>
          <a:p>
            <a:pPr algn="just"/>
            <a:r>
              <a:rPr lang="en-US" sz="1100" dirty="0" err="1"/>
              <a:t>Observación</a:t>
            </a:r>
            <a:r>
              <a:rPr lang="en-US" sz="1100" dirty="0"/>
              <a:t>: </a:t>
            </a:r>
            <a:r>
              <a:rPr lang="en-US" sz="1100" dirty="0" err="1"/>
              <a:t>Clientes</a:t>
            </a:r>
            <a:r>
              <a:rPr lang="en-US" sz="1100" dirty="0"/>
              <a:t> </a:t>
            </a:r>
            <a:r>
              <a:rPr lang="en-US" sz="1100" dirty="0" err="1"/>
              <a:t>valiosos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</a:t>
            </a:r>
            <a:r>
              <a:rPr lang="en-US" sz="1100" dirty="0" err="1"/>
              <a:t>frecuencia</a:t>
            </a:r>
            <a:r>
              <a:rPr lang="en-US" sz="1100" dirty="0"/>
              <a:t> y </a:t>
            </a:r>
            <a:r>
              <a:rPr lang="en-US" sz="1100" dirty="0" err="1"/>
              <a:t>gasto</a:t>
            </a:r>
            <a:r>
              <a:rPr lang="en-US" sz="1100" dirty="0"/>
              <a:t> </a:t>
            </a:r>
            <a:r>
              <a:rPr lang="en-US" sz="1100" dirty="0" err="1"/>
              <a:t>moderados</a:t>
            </a:r>
            <a:r>
              <a:rPr lang="en-US" sz="1100" dirty="0"/>
              <a:t>.</a:t>
            </a:r>
          </a:p>
          <a:p>
            <a:pPr marL="0" algn="just"/>
            <a:endParaRPr lang="en-US" sz="1100" dirty="0"/>
          </a:p>
          <a:p>
            <a:pPr marL="0" indent="0" algn="just">
              <a:buNone/>
            </a:pPr>
            <a:r>
              <a:rPr lang="en-US" sz="1100" b="1" dirty="0" err="1"/>
              <a:t>Bronce</a:t>
            </a:r>
            <a:r>
              <a:rPr lang="en-US" sz="1100" b="1" dirty="0"/>
              <a:t> (634 </a:t>
            </a:r>
            <a:r>
              <a:rPr lang="en-US" sz="1100" b="1" dirty="0" err="1"/>
              <a:t>clientes</a:t>
            </a:r>
            <a:r>
              <a:rPr lang="en-US" sz="1100" b="1" dirty="0"/>
              <a:t>):</a:t>
            </a:r>
            <a:endParaRPr lang="en-US" sz="1100" dirty="0"/>
          </a:p>
          <a:p>
            <a:pPr algn="just"/>
            <a:r>
              <a:rPr lang="en-US" sz="1100" dirty="0" err="1"/>
              <a:t>Última</a:t>
            </a:r>
            <a:r>
              <a:rPr lang="en-US" sz="1100" dirty="0"/>
              <a:t> </a:t>
            </a:r>
            <a:r>
              <a:rPr lang="en-US" sz="1100" dirty="0" err="1"/>
              <a:t>compra</a:t>
            </a:r>
            <a:r>
              <a:rPr lang="en-US" sz="1100" dirty="0"/>
              <a:t>: </a:t>
            </a:r>
            <a:r>
              <a:rPr lang="en-US" sz="1100" dirty="0" err="1"/>
              <a:t>Hace</a:t>
            </a:r>
            <a:r>
              <a:rPr lang="en-US" sz="1100" dirty="0"/>
              <a:t> 295 días.</a:t>
            </a:r>
          </a:p>
          <a:p>
            <a:pPr algn="just"/>
            <a:r>
              <a:rPr lang="en-US" sz="1100" dirty="0" err="1"/>
              <a:t>Frecuencia</a:t>
            </a:r>
            <a:r>
              <a:rPr lang="en-US" sz="1100" dirty="0"/>
              <a:t> de </a:t>
            </a:r>
            <a:r>
              <a:rPr lang="en-US" sz="1100" dirty="0" err="1"/>
              <a:t>compra</a:t>
            </a:r>
            <a:r>
              <a:rPr lang="en-US" sz="1100" dirty="0"/>
              <a:t>: 1.56 </a:t>
            </a:r>
            <a:r>
              <a:rPr lang="en-US" sz="1100" dirty="0" err="1"/>
              <a:t>veces</a:t>
            </a:r>
            <a:r>
              <a:rPr lang="en-US" sz="1100" dirty="0"/>
              <a:t>.</a:t>
            </a:r>
          </a:p>
          <a:p>
            <a:pPr algn="just"/>
            <a:r>
              <a:rPr lang="en-US" sz="1100" dirty="0" err="1"/>
              <a:t>Gasto</a:t>
            </a:r>
            <a:r>
              <a:rPr lang="en-US" sz="1100" dirty="0"/>
              <a:t> total: $404.90.</a:t>
            </a:r>
          </a:p>
          <a:p>
            <a:pPr algn="just"/>
            <a:r>
              <a:rPr lang="en-US" sz="1100" dirty="0" err="1"/>
              <a:t>Observación</a:t>
            </a:r>
            <a:r>
              <a:rPr lang="en-US" sz="1100" dirty="0"/>
              <a:t>: </a:t>
            </a:r>
            <a:r>
              <a:rPr lang="en-US" sz="1100" dirty="0" err="1"/>
              <a:t>Clientes</a:t>
            </a:r>
            <a:r>
              <a:rPr lang="en-US" sz="1100" dirty="0"/>
              <a:t> con la </a:t>
            </a:r>
            <a:r>
              <a:rPr lang="en-US" sz="1100" dirty="0" err="1"/>
              <a:t>menor</a:t>
            </a:r>
            <a:r>
              <a:rPr lang="en-US" sz="1100" dirty="0"/>
              <a:t> </a:t>
            </a:r>
            <a:r>
              <a:rPr lang="en-US" sz="1100" dirty="0" err="1"/>
              <a:t>frecuencia</a:t>
            </a:r>
            <a:r>
              <a:rPr lang="en-US" sz="1100" dirty="0"/>
              <a:t> y </a:t>
            </a:r>
            <a:r>
              <a:rPr lang="en-US" sz="1100" dirty="0" err="1"/>
              <a:t>gasto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38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A547B-01FF-8625-7D79-294BEA09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321FC2C1-BD58-480E-D1F9-CC317723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E8D019-8CD1-96F0-4802-C4CE5167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algn="just"/>
            <a:r>
              <a:rPr lang="en-US" sz="1400" dirty="0"/>
              <a:t>La </a:t>
            </a:r>
            <a:r>
              <a:rPr lang="en-US" sz="1400" dirty="0" err="1"/>
              <a:t>segmentación</a:t>
            </a:r>
            <a:r>
              <a:rPr lang="en-US" sz="1400" dirty="0"/>
              <a:t> RFM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permitió</a:t>
            </a:r>
            <a:r>
              <a:rPr lang="en-US" sz="1400" dirty="0"/>
              <a:t> </a:t>
            </a:r>
            <a:r>
              <a:rPr lang="en-US" sz="1400" dirty="0" err="1"/>
              <a:t>clasificar</a:t>
            </a:r>
            <a:r>
              <a:rPr lang="en-US" sz="1400" dirty="0"/>
              <a:t> </a:t>
            </a:r>
            <a:r>
              <a:rPr lang="en-US" sz="1400" dirty="0" err="1"/>
              <a:t>rápidamente</a:t>
            </a:r>
            <a:r>
              <a:rPr lang="en-US" sz="1400" dirty="0"/>
              <a:t> a </a:t>
            </a:r>
            <a:r>
              <a:rPr lang="en-US" sz="1400" dirty="0" err="1"/>
              <a:t>nuestros</a:t>
            </a:r>
            <a:r>
              <a:rPr lang="en-US" sz="1400" dirty="0"/>
              <a:t> </a:t>
            </a:r>
            <a:r>
              <a:rPr lang="en-US" sz="1400" dirty="0" err="1"/>
              <a:t>clientes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categorías</a:t>
            </a:r>
            <a:r>
              <a:rPr lang="en-US" sz="1400" dirty="0"/>
              <a:t> </a:t>
            </a:r>
            <a:r>
              <a:rPr lang="en-US" sz="1400" dirty="0" err="1"/>
              <a:t>fácilmente</a:t>
            </a:r>
            <a:r>
              <a:rPr lang="en-US" sz="1400" dirty="0"/>
              <a:t> </a:t>
            </a:r>
            <a:r>
              <a:rPr lang="en-US" sz="1400" dirty="0" err="1"/>
              <a:t>comprensibles</a:t>
            </a:r>
            <a:r>
              <a:rPr lang="en-US" sz="1400" dirty="0"/>
              <a:t> (Oro, Plata, </a:t>
            </a:r>
            <a:r>
              <a:rPr lang="en-US" sz="1400" dirty="0" err="1"/>
              <a:t>Bronce</a:t>
            </a:r>
            <a:r>
              <a:rPr lang="en-US" sz="1400" dirty="0"/>
              <a:t>) </a:t>
            </a:r>
            <a:r>
              <a:rPr lang="en-US" sz="1400" dirty="0" err="1"/>
              <a:t>basadas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comportamiento</a:t>
            </a:r>
            <a:r>
              <a:rPr lang="en-US" sz="1400" dirty="0"/>
              <a:t> de </a:t>
            </a:r>
            <a:r>
              <a:rPr lang="en-US" sz="1400" dirty="0" err="1"/>
              <a:t>compra</a:t>
            </a:r>
            <a:r>
              <a:rPr lang="en-US" sz="1400" dirty="0"/>
              <a:t> </a:t>
            </a:r>
            <a:r>
              <a:rPr lang="en-US" sz="1400" dirty="0" err="1"/>
              <a:t>reciente</a:t>
            </a:r>
            <a:r>
              <a:rPr lang="en-US" sz="1400" dirty="0"/>
              <a:t>,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frecuencia</a:t>
            </a:r>
            <a:r>
              <a:rPr lang="en-US" sz="1400" dirty="0"/>
              <a:t> de </a:t>
            </a:r>
            <a:r>
              <a:rPr lang="en-US" sz="1400" dirty="0" err="1"/>
              <a:t>compra</a:t>
            </a:r>
            <a:r>
              <a:rPr lang="en-US" sz="1400" dirty="0"/>
              <a:t> y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gasto</a:t>
            </a:r>
            <a:r>
              <a:rPr lang="en-US" sz="1400" dirty="0"/>
              <a:t> total. </a:t>
            </a:r>
            <a:r>
              <a:rPr lang="en-US" sz="1400" dirty="0" err="1"/>
              <a:t>Esto</a:t>
            </a:r>
            <a:r>
              <a:rPr lang="en-US" sz="1400" dirty="0"/>
              <a:t>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proporciona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visión</a:t>
            </a:r>
            <a:r>
              <a:rPr lang="en-US" sz="1400" dirty="0"/>
              <a:t> general del valor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segmentos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r>
              <a:rPr lang="en-US" sz="1400" dirty="0"/>
              <a:t> para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negocio</a:t>
            </a:r>
            <a:r>
              <a:rPr lang="en-US" sz="1400" dirty="0"/>
              <a:t> y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informar</a:t>
            </a:r>
            <a:r>
              <a:rPr lang="en-US" sz="1400" dirty="0"/>
              <a:t> </a:t>
            </a:r>
            <a:r>
              <a:rPr lang="en-US" sz="1400" dirty="0" err="1"/>
              <a:t>estrategias</a:t>
            </a:r>
            <a:r>
              <a:rPr lang="en-US" sz="1400" dirty="0"/>
              <a:t> de marketing y </a:t>
            </a:r>
            <a:r>
              <a:rPr lang="en-US" sz="1400" dirty="0" err="1"/>
              <a:t>retención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r>
              <a:rPr lang="en-US" sz="1400" dirty="0"/>
              <a:t> de alto </a:t>
            </a:r>
            <a:r>
              <a:rPr lang="en-US" sz="1400" dirty="0" err="1"/>
              <a:t>nivel</a:t>
            </a:r>
            <a:r>
              <a:rPr lang="en-US" sz="1400" dirty="0"/>
              <a:t>.</a:t>
            </a:r>
          </a:p>
          <a:p>
            <a:pPr marL="0" algn="just"/>
            <a:endParaRPr lang="en-US" sz="1400" dirty="0"/>
          </a:p>
          <a:p>
            <a:pPr marL="0" algn="just"/>
            <a:r>
              <a:rPr lang="en-US" sz="1400" dirty="0"/>
              <a:t>Por </a:t>
            </a:r>
            <a:r>
              <a:rPr lang="en-US" sz="1400" dirty="0" err="1"/>
              <a:t>otro</a:t>
            </a:r>
            <a:r>
              <a:rPr lang="en-US" sz="1400" dirty="0"/>
              <a:t> </a:t>
            </a:r>
            <a:r>
              <a:rPr lang="en-US" sz="1400" dirty="0" err="1"/>
              <a:t>lado</a:t>
            </a:r>
            <a:r>
              <a:rPr lang="en-US" sz="1400" dirty="0"/>
              <a:t>, la </a:t>
            </a:r>
            <a:r>
              <a:rPr lang="en-US" sz="1400" dirty="0" err="1"/>
              <a:t>segmentación</a:t>
            </a:r>
            <a:r>
              <a:rPr lang="en-US" sz="1400" dirty="0"/>
              <a:t> K-means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permitió</a:t>
            </a:r>
            <a:r>
              <a:rPr lang="en-US" sz="1400" dirty="0"/>
              <a:t> </a:t>
            </a:r>
            <a:r>
              <a:rPr lang="en-US" sz="1400" dirty="0" err="1"/>
              <a:t>detectar</a:t>
            </a:r>
            <a:r>
              <a:rPr lang="en-US" sz="1400" dirty="0"/>
              <a:t> </a:t>
            </a:r>
            <a:r>
              <a:rPr lang="en-US" sz="1400" dirty="0" err="1"/>
              <a:t>patrones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sutiles</a:t>
            </a:r>
            <a:r>
              <a:rPr lang="en-US" sz="1400" dirty="0"/>
              <a:t> y </a:t>
            </a:r>
            <a:r>
              <a:rPr lang="en-US" sz="1400" dirty="0" err="1"/>
              <a:t>específicos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. Nos </a:t>
            </a:r>
            <a:r>
              <a:rPr lang="en-US" sz="1400" dirty="0" err="1"/>
              <a:t>proporcionó</a:t>
            </a:r>
            <a:r>
              <a:rPr lang="en-US" sz="1400" dirty="0"/>
              <a:t> un </a:t>
            </a:r>
            <a:r>
              <a:rPr lang="en-US" sz="1400" dirty="0" err="1"/>
              <a:t>grupo</a:t>
            </a:r>
            <a:r>
              <a:rPr lang="en-US" sz="1400" dirty="0"/>
              <a:t> </a:t>
            </a:r>
            <a:r>
              <a:rPr lang="en-US" sz="1400" dirty="0" err="1"/>
              <a:t>adicional</a:t>
            </a:r>
            <a:r>
              <a:rPr lang="en-US" sz="1400" dirty="0"/>
              <a:t> (Especial) para un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muy</a:t>
            </a:r>
            <a:r>
              <a:rPr lang="en-US" sz="1400" dirty="0"/>
              <a:t> </a:t>
            </a:r>
            <a:r>
              <a:rPr lang="en-US" sz="1400" dirty="0" err="1"/>
              <a:t>valioso</a:t>
            </a:r>
            <a:r>
              <a:rPr lang="en-US" sz="1400" dirty="0"/>
              <a:t> que </a:t>
            </a:r>
            <a:r>
              <a:rPr lang="en-US" sz="1400" dirty="0" err="1"/>
              <a:t>gastó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cantidad</a:t>
            </a:r>
            <a:r>
              <a:rPr lang="en-US" sz="1400" dirty="0"/>
              <a:t> </a:t>
            </a:r>
            <a:r>
              <a:rPr lang="en-US" sz="1400" dirty="0" err="1"/>
              <a:t>excepcionalmente</a:t>
            </a:r>
            <a:r>
              <a:rPr lang="en-US" sz="1400" dirty="0"/>
              <a:t> </a:t>
            </a:r>
            <a:r>
              <a:rPr lang="en-US" sz="1400" dirty="0" err="1"/>
              <a:t>alta.</a:t>
            </a:r>
            <a:r>
              <a:rPr lang="en-US" sz="1400" dirty="0"/>
              <a:t> </a:t>
            </a:r>
            <a:r>
              <a:rPr lang="en-US" sz="1400" dirty="0" err="1"/>
              <a:t>Aunque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grupo</a:t>
            </a:r>
            <a:r>
              <a:rPr lang="en-US" sz="1400" dirty="0"/>
              <a:t> solo </a:t>
            </a:r>
            <a:r>
              <a:rPr lang="en-US" sz="1400" dirty="0" err="1"/>
              <a:t>contiene</a:t>
            </a:r>
            <a:r>
              <a:rPr lang="en-US" sz="1400" dirty="0"/>
              <a:t> un </a:t>
            </a:r>
            <a:r>
              <a:rPr lang="en-US" sz="1400" dirty="0" err="1"/>
              <a:t>cliente</a:t>
            </a:r>
            <a:r>
              <a:rPr lang="en-US" sz="1400" dirty="0"/>
              <a:t>, es crucial para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negocio</a:t>
            </a:r>
            <a:r>
              <a:rPr lang="en-US" sz="1400" dirty="0"/>
              <a:t> </a:t>
            </a:r>
            <a:r>
              <a:rPr lang="en-US" sz="1400" dirty="0" err="1"/>
              <a:t>debido</a:t>
            </a:r>
            <a:r>
              <a:rPr lang="en-US" sz="1400" dirty="0"/>
              <a:t> a </a:t>
            </a:r>
            <a:r>
              <a:rPr lang="en-US" sz="1400" dirty="0" err="1"/>
              <a:t>su</a:t>
            </a:r>
            <a:r>
              <a:rPr lang="en-US" sz="1400" dirty="0"/>
              <a:t> alto valor. Este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detallada</a:t>
            </a:r>
            <a:r>
              <a:rPr lang="en-US" sz="1400" dirty="0"/>
              <a:t>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útil</a:t>
            </a:r>
            <a:r>
              <a:rPr lang="en-US" sz="1400" dirty="0"/>
              <a:t> para </a:t>
            </a:r>
            <a:r>
              <a:rPr lang="en-US" sz="1400" dirty="0" err="1"/>
              <a:t>estrategias</a:t>
            </a:r>
            <a:r>
              <a:rPr lang="en-US" sz="1400" dirty="0"/>
              <a:t> de marketing y </a:t>
            </a:r>
            <a:r>
              <a:rPr lang="en-US" sz="1400" dirty="0" err="1"/>
              <a:t>servicio</a:t>
            </a:r>
            <a:r>
              <a:rPr lang="en-US" sz="1400" dirty="0"/>
              <a:t> al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personalizadas</a:t>
            </a:r>
            <a:r>
              <a:rPr lang="en-US" sz="1400" dirty="0"/>
              <a:t> y </a:t>
            </a:r>
            <a:r>
              <a:rPr lang="en-US" sz="1400" dirty="0" err="1"/>
              <a:t>dirigidas</a:t>
            </a:r>
            <a:r>
              <a:rPr lang="en-US" sz="14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0ECE85-A1CB-EE8B-7E92-CA6F064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 del Análisis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3420D-1169-FDE8-0198-EAF714BA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300" b="1" dirty="0" err="1"/>
              <a:t>Descripción</a:t>
            </a:r>
            <a:r>
              <a:rPr lang="en-US" sz="1300" b="1" dirty="0"/>
              <a:t> de la Base de </a:t>
            </a:r>
            <a:r>
              <a:rPr lang="en-US" sz="1300" b="1" dirty="0" err="1"/>
              <a:t>Datos</a:t>
            </a:r>
            <a:r>
              <a:rPr lang="en-US" sz="1300" b="1" dirty="0"/>
              <a:t>:</a:t>
            </a:r>
            <a:endParaRPr lang="en-US" sz="1300" dirty="0"/>
          </a:p>
          <a:p>
            <a:pPr algn="just"/>
            <a:r>
              <a:rPr lang="en-US" sz="1300" dirty="0"/>
              <a:t>La base de </a:t>
            </a:r>
            <a:r>
              <a:rPr lang="en-US" sz="1300" dirty="0" err="1"/>
              <a:t>datos</a:t>
            </a:r>
            <a:r>
              <a:rPr lang="en-US" sz="1300" dirty="0"/>
              <a:t> </a:t>
            </a:r>
            <a:r>
              <a:rPr lang="en-US" sz="1300" dirty="0" err="1"/>
              <a:t>contiene</a:t>
            </a:r>
            <a:r>
              <a:rPr lang="en-US" sz="1300" dirty="0"/>
              <a:t> </a:t>
            </a:r>
            <a:r>
              <a:rPr lang="en-US" sz="1300" dirty="0" err="1"/>
              <a:t>transacciones</a:t>
            </a:r>
            <a:r>
              <a:rPr lang="en-US" sz="1300" dirty="0"/>
              <a:t> de </a:t>
            </a:r>
            <a:r>
              <a:rPr lang="en-US" sz="1300" dirty="0" err="1"/>
              <a:t>clientes</a:t>
            </a:r>
            <a:r>
              <a:rPr lang="en-US" sz="1300" dirty="0"/>
              <a:t>, </a:t>
            </a:r>
            <a:r>
              <a:rPr lang="en-US" sz="1300" dirty="0" err="1"/>
              <a:t>registrando</a:t>
            </a:r>
            <a:r>
              <a:rPr lang="en-US" sz="1300" dirty="0"/>
              <a:t> </a:t>
            </a:r>
            <a:r>
              <a:rPr lang="en-US" sz="1300" dirty="0" err="1"/>
              <a:t>detalles</a:t>
            </a:r>
            <a:r>
              <a:rPr lang="en-US" sz="1300" dirty="0"/>
              <a:t> </a:t>
            </a:r>
            <a:r>
              <a:rPr lang="en-US" sz="1300" dirty="0" err="1"/>
              <a:t>específicos</a:t>
            </a:r>
            <a:r>
              <a:rPr lang="en-US" sz="1300" dirty="0"/>
              <a:t> de </a:t>
            </a:r>
            <a:r>
              <a:rPr lang="en-US" sz="1300" dirty="0" err="1"/>
              <a:t>cada</a:t>
            </a:r>
            <a:r>
              <a:rPr lang="en-US" sz="1300" dirty="0"/>
              <a:t> </a:t>
            </a:r>
            <a:r>
              <a:rPr lang="en-US" sz="1300" dirty="0" err="1"/>
              <a:t>compra</a:t>
            </a:r>
            <a:r>
              <a:rPr lang="en-US" sz="1300" dirty="0"/>
              <a:t>. </a:t>
            </a:r>
            <a:r>
              <a:rPr lang="en-US" sz="1300" dirty="0" err="1"/>
              <a:t>Cada</a:t>
            </a:r>
            <a:r>
              <a:rPr lang="en-US" sz="1300" dirty="0"/>
              <a:t> entrada </a:t>
            </a:r>
            <a:r>
              <a:rPr lang="en-US" sz="1300" dirty="0" err="1"/>
              <a:t>en</a:t>
            </a:r>
            <a:r>
              <a:rPr lang="en-US" sz="1300" dirty="0"/>
              <a:t> la base de </a:t>
            </a:r>
            <a:r>
              <a:rPr lang="en-US" sz="1300" dirty="0" err="1"/>
              <a:t>datos</a:t>
            </a:r>
            <a:r>
              <a:rPr lang="en-US" sz="1300" dirty="0"/>
              <a:t> </a:t>
            </a:r>
            <a:r>
              <a:rPr lang="en-US" sz="1300" dirty="0" err="1"/>
              <a:t>representa</a:t>
            </a:r>
            <a:r>
              <a:rPr lang="en-US" sz="1300" dirty="0"/>
              <a:t> un </a:t>
            </a:r>
            <a:r>
              <a:rPr lang="en-US" sz="1300" dirty="0" err="1"/>
              <a:t>ítem</a:t>
            </a:r>
            <a:r>
              <a:rPr lang="en-US" sz="1300" dirty="0"/>
              <a:t> </a:t>
            </a:r>
            <a:r>
              <a:rPr lang="en-US" sz="1300" dirty="0" err="1"/>
              <a:t>comprado</a:t>
            </a:r>
            <a:r>
              <a:rPr lang="en-US" sz="1300" dirty="0"/>
              <a:t>, </a:t>
            </a:r>
            <a:r>
              <a:rPr lang="en-US" sz="1300" dirty="0" err="1"/>
              <a:t>incluyendo</a:t>
            </a:r>
            <a:r>
              <a:rPr lang="en-US" sz="1300" dirty="0"/>
              <a:t> </a:t>
            </a:r>
            <a:r>
              <a:rPr lang="en-US" sz="1300" dirty="0" err="1"/>
              <a:t>información</a:t>
            </a:r>
            <a:r>
              <a:rPr lang="en-US" sz="1300" dirty="0"/>
              <a:t> </a:t>
            </a:r>
            <a:r>
              <a:rPr lang="en-US" sz="1300" dirty="0" err="1"/>
              <a:t>como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número</a:t>
            </a:r>
            <a:r>
              <a:rPr lang="en-US" sz="1300" dirty="0"/>
              <a:t> de factura (</a:t>
            </a:r>
            <a:r>
              <a:rPr lang="en-US" sz="1300" dirty="0" err="1"/>
              <a:t>InvoiceNo</a:t>
            </a:r>
            <a:r>
              <a:rPr lang="en-US" sz="1300" dirty="0"/>
              <a:t>),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código</a:t>
            </a:r>
            <a:r>
              <a:rPr lang="en-US" sz="1300" dirty="0"/>
              <a:t> del </a:t>
            </a:r>
            <a:r>
              <a:rPr lang="en-US" sz="1300" dirty="0" err="1"/>
              <a:t>producto</a:t>
            </a:r>
            <a:r>
              <a:rPr lang="en-US" sz="1300" dirty="0"/>
              <a:t> (</a:t>
            </a:r>
            <a:r>
              <a:rPr lang="en-US" sz="1300" dirty="0" err="1"/>
              <a:t>StockCode</a:t>
            </a:r>
            <a:r>
              <a:rPr lang="en-US" sz="1300" dirty="0"/>
              <a:t>), la </a:t>
            </a:r>
            <a:r>
              <a:rPr lang="en-US" sz="1300" dirty="0" err="1"/>
              <a:t>descripción</a:t>
            </a:r>
            <a:r>
              <a:rPr lang="en-US" sz="1300" dirty="0"/>
              <a:t> del </a:t>
            </a:r>
            <a:r>
              <a:rPr lang="en-US" sz="1300" dirty="0" err="1"/>
              <a:t>producto</a:t>
            </a:r>
            <a:r>
              <a:rPr lang="en-US" sz="1300" dirty="0"/>
              <a:t> (Description), la </a:t>
            </a:r>
            <a:r>
              <a:rPr lang="en-US" sz="1300" dirty="0" err="1"/>
              <a:t>cantidad</a:t>
            </a:r>
            <a:r>
              <a:rPr lang="en-US" sz="1300" dirty="0"/>
              <a:t> </a:t>
            </a:r>
            <a:r>
              <a:rPr lang="en-US" sz="1300" dirty="0" err="1"/>
              <a:t>comprada</a:t>
            </a:r>
            <a:r>
              <a:rPr lang="en-US" sz="1300" dirty="0"/>
              <a:t> (Quantity), la </a:t>
            </a:r>
            <a:r>
              <a:rPr lang="en-US" sz="1300" dirty="0" err="1"/>
              <a:t>fecha</a:t>
            </a:r>
            <a:r>
              <a:rPr lang="en-US" sz="1300" dirty="0"/>
              <a:t> de la factura (</a:t>
            </a:r>
            <a:r>
              <a:rPr lang="en-US" sz="1300" dirty="0" err="1"/>
              <a:t>InvoiceDate</a:t>
            </a:r>
            <a:r>
              <a:rPr lang="en-US" sz="1300" dirty="0"/>
              <a:t>),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precio</a:t>
            </a:r>
            <a:r>
              <a:rPr lang="en-US" sz="1300" dirty="0"/>
              <a:t> </a:t>
            </a:r>
            <a:r>
              <a:rPr lang="en-US" sz="1300" dirty="0" err="1"/>
              <a:t>unitario</a:t>
            </a:r>
            <a:r>
              <a:rPr lang="en-US" sz="1300" dirty="0"/>
              <a:t> del </a:t>
            </a:r>
            <a:r>
              <a:rPr lang="en-US" sz="1300" dirty="0" err="1"/>
              <a:t>producto</a:t>
            </a:r>
            <a:r>
              <a:rPr lang="en-US" sz="1300" dirty="0"/>
              <a:t> (</a:t>
            </a:r>
            <a:r>
              <a:rPr lang="en-US" sz="1300" dirty="0" err="1"/>
              <a:t>UnitPrice</a:t>
            </a:r>
            <a:r>
              <a:rPr lang="en-US" sz="1300" dirty="0"/>
              <a:t>), </a:t>
            </a:r>
            <a:r>
              <a:rPr lang="en-US" sz="1300" dirty="0" err="1"/>
              <a:t>el</a:t>
            </a:r>
            <a:r>
              <a:rPr lang="en-US" sz="1300" dirty="0"/>
              <a:t> ID del </a:t>
            </a:r>
            <a:r>
              <a:rPr lang="en-US" sz="1300" dirty="0" err="1"/>
              <a:t>cliente</a:t>
            </a:r>
            <a:r>
              <a:rPr lang="en-US" sz="1300" dirty="0"/>
              <a:t> (</a:t>
            </a:r>
            <a:r>
              <a:rPr lang="en-US" sz="1300" dirty="0" err="1"/>
              <a:t>CustomerID</a:t>
            </a:r>
            <a:r>
              <a:rPr lang="en-US" sz="1300" dirty="0"/>
              <a:t>),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país</a:t>
            </a:r>
            <a:r>
              <a:rPr lang="en-US" sz="1300" dirty="0"/>
              <a:t> del </a:t>
            </a:r>
            <a:r>
              <a:rPr lang="en-US" sz="1300" dirty="0" err="1"/>
              <a:t>cliente</a:t>
            </a:r>
            <a:r>
              <a:rPr lang="en-US" sz="1300" dirty="0"/>
              <a:t> (Country) y las </a:t>
            </a:r>
            <a:r>
              <a:rPr lang="en-US" sz="1300" dirty="0" err="1"/>
              <a:t>ventas</a:t>
            </a:r>
            <a:r>
              <a:rPr lang="en-US" sz="1300" dirty="0"/>
              <a:t> </a:t>
            </a:r>
            <a:r>
              <a:rPr lang="en-US" sz="1300" dirty="0" err="1"/>
              <a:t>totales</a:t>
            </a:r>
            <a:r>
              <a:rPr lang="en-US" sz="1300" dirty="0"/>
              <a:t> para </a:t>
            </a:r>
            <a:r>
              <a:rPr lang="en-US" sz="1300" dirty="0" err="1"/>
              <a:t>esa</a:t>
            </a:r>
            <a:r>
              <a:rPr lang="en-US" sz="1300" dirty="0"/>
              <a:t> entrada (</a:t>
            </a:r>
            <a:r>
              <a:rPr lang="en-US" sz="1300" dirty="0" err="1"/>
              <a:t>TotalSales</a:t>
            </a:r>
            <a:r>
              <a:rPr lang="en-US" sz="1300" dirty="0"/>
              <a:t>).</a:t>
            </a:r>
          </a:p>
          <a:p>
            <a:pPr algn="just"/>
            <a:endParaRPr lang="en-US" sz="1300" dirty="0"/>
          </a:p>
          <a:p>
            <a:pPr algn="just"/>
            <a:r>
              <a:rPr lang="en-US" sz="1300" dirty="0" err="1"/>
              <a:t>Estos</a:t>
            </a:r>
            <a:r>
              <a:rPr lang="en-US" sz="1300" dirty="0"/>
              <a:t> </a:t>
            </a:r>
            <a:r>
              <a:rPr lang="en-US" sz="1300" dirty="0" err="1"/>
              <a:t>datos</a:t>
            </a:r>
            <a:r>
              <a:rPr lang="en-US" sz="1300" dirty="0"/>
              <a:t> </a:t>
            </a:r>
            <a:r>
              <a:rPr lang="en-US" sz="1300" dirty="0" err="1"/>
              <a:t>proporcionan</a:t>
            </a:r>
            <a:r>
              <a:rPr lang="en-US" sz="1300" dirty="0"/>
              <a:t> </a:t>
            </a:r>
            <a:r>
              <a:rPr lang="en-US" sz="1300" dirty="0" err="1"/>
              <a:t>una</a:t>
            </a:r>
            <a:r>
              <a:rPr lang="en-US" sz="1300" dirty="0"/>
              <a:t> </a:t>
            </a:r>
            <a:r>
              <a:rPr lang="en-US" sz="1300" dirty="0" err="1"/>
              <a:t>visión</a:t>
            </a:r>
            <a:r>
              <a:rPr lang="en-US" sz="1300" dirty="0"/>
              <a:t> </a:t>
            </a:r>
            <a:r>
              <a:rPr lang="en-US" sz="1300" dirty="0" err="1"/>
              <a:t>detallada</a:t>
            </a:r>
            <a:r>
              <a:rPr lang="en-US" sz="1300" dirty="0"/>
              <a:t> de las </a:t>
            </a:r>
            <a:r>
              <a:rPr lang="en-US" sz="1300" dirty="0" err="1"/>
              <a:t>compras</a:t>
            </a:r>
            <a:r>
              <a:rPr lang="en-US" sz="1300" dirty="0"/>
              <a:t> </a:t>
            </a:r>
            <a:r>
              <a:rPr lang="en-US" sz="1300" dirty="0" err="1"/>
              <a:t>realizadas</a:t>
            </a:r>
            <a:r>
              <a:rPr lang="en-US" sz="1300" dirty="0"/>
              <a:t> </a:t>
            </a:r>
            <a:r>
              <a:rPr lang="en-US" sz="1300" dirty="0" err="1"/>
              <a:t>por</a:t>
            </a:r>
            <a:r>
              <a:rPr lang="en-US" sz="1300" dirty="0"/>
              <a:t>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clientes</a:t>
            </a:r>
            <a:r>
              <a:rPr lang="en-US" sz="1300" dirty="0"/>
              <a:t> a lo largo del </a:t>
            </a:r>
            <a:r>
              <a:rPr lang="en-US" sz="1300" dirty="0" err="1"/>
              <a:t>tiempo</a:t>
            </a:r>
            <a:r>
              <a:rPr lang="en-US" sz="1300" dirty="0"/>
              <a:t>, </a:t>
            </a:r>
            <a:r>
              <a:rPr lang="en-US" sz="1300" dirty="0" err="1"/>
              <a:t>permitiendo</a:t>
            </a:r>
            <a:r>
              <a:rPr lang="en-US" sz="1300" dirty="0"/>
              <a:t> </a:t>
            </a:r>
            <a:r>
              <a:rPr lang="en-US" sz="1300" dirty="0" err="1"/>
              <a:t>analizar</a:t>
            </a:r>
            <a:r>
              <a:rPr lang="en-US" sz="1300" dirty="0"/>
              <a:t> </a:t>
            </a:r>
            <a:r>
              <a:rPr lang="en-US" sz="1300" dirty="0" err="1"/>
              <a:t>patrones</a:t>
            </a:r>
            <a:r>
              <a:rPr lang="en-US" sz="1300" dirty="0"/>
              <a:t> de </a:t>
            </a:r>
            <a:r>
              <a:rPr lang="en-US" sz="1300" dirty="0" err="1"/>
              <a:t>compra</a:t>
            </a:r>
            <a:r>
              <a:rPr lang="en-US" sz="1300" dirty="0"/>
              <a:t>, </a:t>
            </a:r>
            <a:r>
              <a:rPr lang="en-US" sz="1300" dirty="0" err="1"/>
              <a:t>segmentación</a:t>
            </a:r>
            <a:r>
              <a:rPr lang="en-US" sz="1300" dirty="0"/>
              <a:t> de </a:t>
            </a:r>
            <a:r>
              <a:rPr lang="en-US" sz="1300" dirty="0" err="1"/>
              <a:t>clientes</a:t>
            </a:r>
            <a:r>
              <a:rPr lang="en-US" sz="1300" dirty="0"/>
              <a:t>, y </a:t>
            </a:r>
            <a:r>
              <a:rPr lang="en-US" sz="1300" dirty="0" err="1"/>
              <a:t>métricas</a:t>
            </a:r>
            <a:r>
              <a:rPr lang="en-US" sz="1300" dirty="0"/>
              <a:t> clave de </a:t>
            </a:r>
            <a:r>
              <a:rPr lang="en-US" sz="1300" dirty="0" err="1"/>
              <a:t>rendimiento</a:t>
            </a:r>
            <a:r>
              <a:rPr lang="en-US" sz="1300" dirty="0"/>
              <a:t>.</a:t>
            </a:r>
          </a:p>
          <a:p>
            <a:pPr algn="just"/>
            <a:endParaRPr lang="en-US" sz="1300" dirty="0"/>
          </a:p>
          <a:p>
            <a:pPr marL="0" indent="0" algn="just">
              <a:buNone/>
            </a:pPr>
            <a:r>
              <a:rPr lang="en-US" sz="1300" b="1" dirty="0" err="1"/>
              <a:t>Propósito</a:t>
            </a:r>
            <a:r>
              <a:rPr lang="en-US" sz="1300" b="1" dirty="0"/>
              <a:t> del </a:t>
            </a:r>
            <a:r>
              <a:rPr lang="en-US" sz="1300" b="1" dirty="0" err="1"/>
              <a:t>Análisis</a:t>
            </a:r>
            <a:r>
              <a:rPr lang="en-US" sz="1300" b="1" dirty="0"/>
              <a:t>:</a:t>
            </a:r>
            <a:endParaRPr lang="en-US" sz="1300" dirty="0"/>
          </a:p>
          <a:p>
            <a:pPr algn="just"/>
            <a:r>
              <a:rPr lang="en-US" sz="1300" dirty="0"/>
              <a:t>El </a:t>
            </a:r>
            <a:r>
              <a:rPr lang="en-US" sz="1300" dirty="0" err="1"/>
              <a:t>objetivo</a:t>
            </a:r>
            <a:r>
              <a:rPr lang="en-US" sz="1300" dirty="0"/>
              <a:t> principal del </a:t>
            </a:r>
            <a:r>
              <a:rPr lang="en-US" sz="1300" dirty="0" err="1"/>
              <a:t>análisis</a:t>
            </a:r>
            <a:r>
              <a:rPr lang="en-US" sz="1300" dirty="0"/>
              <a:t> es </a:t>
            </a:r>
            <a:r>
              <a:rPr lang="en-US" sz="1300" dirty="0" err="1"/>
              <a:t>comprender</a:t>
            </a:r>
            <a:r>
              <a:rPr lang="en-US" sz="1300" dirty="0"/>
              <a:t> </a:t>
            </a:r>
            <a:r>
              <a:rPr lang="en-US" sz="1300" dirty="0" err="1"/>
              <a:t>mejor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comportamiento</a:t>
            </a:r>
            <a:r>
              <a:rPr lang="en-US" sz="1300" dirty="0"/>
              <a:t> de </a:t>
            </a:r>
            <a:r>
              <a:rPr lang="en-US" sz="1300" dirty="0" err="1"/>
              <a:t>compra</a:t>
            </a:r>
            <a:r>
              <a:rPr lang="en-US" sz="1300" dirty="0"/>
              <a:t> de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clientes</a:t>
            </a:r>
            <a:r>
              <a:rPr lang="en-US" sz="1300" dirty="0"/>
              <a:t> y </a:t>
            </a:r>
            <a:r>
              <a:rPr lang="en-US" sz="1300" dirty="0" err="1"/>
              <a:t>obtener</a:t>
            </a:r>
            <a:r>
              <a:rPr lang="en-US" sz="1300" dirty="0"/>
              <a:t> insights que </a:t>
            </a:r>
            <a:r>
              <a:rPr lang="en-US" sz="1300" dirty="0" err="1"/>
              <a:t>puedan</a:t>
            </a:r>
            <a:r>
              <a:rPr lang="en-US" sz="1300" dirty="0"/>
              <a:t> </a:t>
            </a:r>
            <a:r>
              <a:rPr lang="en-US" sz="1300" dirty="0" err="1"/>
              <a:t>ayudar</a:t>
            </a:r>
            <a:r>
              <a:rPr lang="en-US" sz="1300" dirty="0"/>
              <a:t> a la </a:t>
            </a:r>
            <a:r>
              <a:rPr lang="en-US" sz="1300" dirty="0" err="1"/>
              <a:t>empresa</a:t>
            </a:r>
            <a:r>
              <a:rPr lang="en-US" sz="1300" dirty="0"/>
              <a:t> a </a:t>
            </a:r>
            <a:r>
              <a:rPr lang="en-US" sz="1300" dirty="0" err="1"/>
              <a:t>tomar</a:t>
            </a:r>
            <a:r>
              <a:rPr lang="en-US" sz="1300" dirty="0"/>
              <a:t> </a:t>
            </a:r>
            <a:r>
              <a:rPr lang="en-US" sz="1300" dirty="0" err="1"/>
              <a:t>decisiones</a:t>
            </a:r>
            <a:r>
              <a:rPr lang="en-US" sz="1300" dirty="0"/>
              <a:t> </a:t>
            </a:r>
            <a:r>
              <a:rPr lang="en-US" sz="1300" dirty="0" err="1"/>
              <a:t>informadas</a:t>
            </a:r>
            <a:r>
              <a:rPr lang="en-US" sz="1300" dirty="0"/>
              <a:t>. Mediante la </a:t>
            </a:r>
            <a:r>
              <a:rPr lang="en-US" sz="1300" dirty="0" err="1"/>
              <a:t>segmentación</a:t>
            </a:r>
            <a:r>
              <a:rPr lang="en-US" sz="1300" dirty="0"/>
              <a:t> de </a:t>
            </a:r>
            <a:r>
              <a:rPr lang="en-US" sz="1300" dirty="0" err="1"/>
              <a:t>clientes</a:t>
            </a:r>
            <a:r>
              <a:rPr lang="en-US" sz="1300" dirty="0"/>
              <a:t> y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cálculo</a:t>
            </a:r>
            <a:r>
              <a:rPr lang="en-US" sz="1300" dirty="0"/>
              <a:t> de KPIs, se </a:t>
            </a:r>
            <a:r>
              <a:rPr lang="en-US" sz="1300" dirty="0" err="1"/>
              <a:t>busca</a:t>
            </a:r>
            <a:r>
              <a:rPr lang="en-US" sz="1300" dirty="0"/>
              <a:t> </a:t>
            </a:r>
            <a:r>
              <a:rPr lang="en-US" sz="1300" dirty="0" err="1"/>
              <a:t>identificar</a:t>
            </a:r>
            <a:r>
              <a:rPr lang="en-US" sz="1300" dirty="0"/>
              <a:t> </a:t>
            </a:r>
            <a:r>
              <a:rPr lang="en-US" sz="1300" dirty="0" err="1"/>
              <a:t>oportunidades</a:t>
            </a:r>
            <a:r>
              <a:rPr lang="en-US" sz="1300" dirty="0"/>
              <a:t> de </a:t>
            </a:r>
            <a:r>
              <a:rPr lang="en-US" sz="1300" dirty="0" err="1"/>
              <a:t>mejora</a:t>
            </a:r>
            <a:r>
              <a:rPr lang="en-US" sz="1300" dirty="0"/>
              <a:t>, </a:t>
            </a:r>
            <a:r>
              <a:rPr lang="en-US" sz="1300" dirty="0" err="1"/>
              <a:t>áreas</a:t>
            </a:r>
            <a:r>
              <a:rPr lang="en-US" sz="1300" dirty="0"/>
              <a:t> de </a:t>
            </a:r>
            <a:r>
              <a:rPr lang="en-US" sz="1300" dirty="0" err="1"/>
              <a:t>crecimiento</a:t>
            </a:r>
            <a:r>
              <a:rPr lang="en-US" sz="1300" dirty="0"/>
              <a:t> y </a:t>
            </a:r>
            <a:r>
              <a:rPr lang="en-US" sz="1300" dirty="0" err="1"/>
              <a:t>estrategias</a:t>
            </a:r>
            <a:r>
              <a:rPr lang="en-US" sz="1300" dirty="0"/>
              <a:t> </a:t>
            </a:r>
            <a:r>
              <a:rPr lang="en-US" sz="1300" dirty="0" err="1"/>
              <a:t>específicas</a:t>
            </a:r>
            <a:r>
              <a:rPr lang="en-US" sz="1300" dirty="0"/>
              <a:t> que </a:t>
            </a:r>
            <a:r>
              <a:rPr lang="en-US" sz="1300" dirty="0" err="1"/>
              <a:t>puedan</a:t>
            </a:r>
            <a:r>
              <a:rPr lang="en-US" sz="1300" dirty="0"/>
              <a:t> ser </a:t>
            </a:r>
            <a:r>
              <a:rPr lang="en-US" sz="1300" dirty="0" err="1"/>
              <a:t>implementadas</a:t>
            </a:r>
            <a:r>
              <a:rPr lang="en-US" sz="1300" dirty="0"/>
              <a:t> para </a:t>
            </a:r>
            <a:r>
              <a:rPr lang="en-US" sz="1300" dirty="0" err="1"/>
              <a:t>mejorar</a:t>
            </a:r>
            <a:r>
              <a:rPr lang="en-US" sz="1300" dirty="0"/>
              <a:t> la </a:t>
            </a:r>
            <a:r>
              <a:rPr lang="en-US" sz="1300" dirty="0" err="1"/>
              <a:t>relación</a:t>
            </a:r>
            <a:r>
              <a:rPr lang="en-US" sz="1300" dirty="0"/>
              <a:t> con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cliente</a:t>
            </a:r>
            <a:r>
              <a:rPr lang="en-US" sz="1300" dirty="0"/>
              <a:t> y </a:t>
            </a:r>
            <a:r>
              <a:rPr lang="en-US" sz="1300" dirty="0" err="1"/>
              <a:t>aumentar</a:t>
            </a:r>
            <a:r>
              <a:rPr lang="en-US" sz="1300" dirty="0"/>
              <a:t> las </a:t>
            </a:r>
            <a:r>
              <a:rPr lang="en-US" sz="1300" dirty="0" err="1"/>
              <a:t>ventas</a:t>
            </a:r>
            <a:r>
              <a:rPr lang="en-US" sz="1300" dirty="0"/>
              <a:t>. En particular,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análisis</a:t>
            </a:r>
            <a:r>
              <a:rPr lang="en-US" sz="1300" dirty="0"/>
              <a:t> se centra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identificar</a:t>
            </a:r>
            <a:r>
              <a:rPr lang="en-US" sz="1300" dirty="0"/>
              <a:t> </a:t>
            </a:r>
            <a:r>
              <a:rPr lang="en-US" sz="1300" dirty="0" err="1"/>
              <a:t>segmentos</a:t>
            </a:r>
            <a:r>
              <a:rPr lang="en-US" sz="1300" dirty="0"/>
              <a:t> de alto valor, </a:t>
            </a:r>
            <a:r>
              <a:rPr lang="en-US" sz="1300" dirty="0" err="1"/>
              <a:t>entender</a:t>
            </a:r>
            <a:r>
              <a:rPr lang="en-US" sz="1300" dirty="0"/>
              <a:t> las </a:t>
            </a:r>
            <a:r>
              <a:rPr lang="en-US" sz="1300" dirty="0" err="1"/>
              <a:t>tendencias</a:t>
            </a:r>
            <a:r>
              <a:rPr lang="en-US" sz="1300" dirty="0"/>
              <a:t> de </a:t>
            </a:r>
            <a:r>
              <a:rPr lang="en-US" sz="1300" dirty="0" err="1"/>
              <a:t>ventas</a:t>
            </a:r>
            <a:r>
              <a:rPr lang="en-US" sz="1300" dirty="0"/>
              <a:t> y </a:t>
            </a:r>
            <a:r>
              <a:rPr lang="en-US" sz="1300" dirty="0" err="1"/>
              <a:t>evaluar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rendimiento</a:t>
            </a:r>
            <a:r>
              <a:rPr lang="en-US" sz="1300" dirty="0"/>
              <a:t> general </a:t>
            </a:r>
            <a:r>
              <a:rPr lang="en-US" sz="1300" dirty="0" err="1"/>
              <a:t>basado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métricas</a:t>
            </a:r>
            <a:r>
              <a:rPr lang="en-US" sz="1300" dirty="0"/>
              <a:t> clave.</a:t>
            </a:r>
          </a:p>
        </p:txBody>
      </p:sp>
    </p:spTree>
    <p:extLst>
      <p:ext uri="{BB962C8B-B14F-4D97-AF65-F5344CB8AC3E}">
        <p14:creationId xmlns:p14="http://schemas.microsoft.com/office/powerpoint/2010/main" val="57777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9DD7A-5CA5-3968-9668-392F1496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Verificación de la Calidad de Datos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23BCC8E1-7D07-11EB-6910-1BC25D99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/>
            <a:r>
              <a:rPr lang="en-US" sz="1400" dirty="0" err="1"/>
              <a:t>Limpieza</a:t>
            </a:r>
            <a:r>
              <a:rPr lang="en-US" sz="1400" dirty="0"/>
              <a:t>: </a:t>
            </a:r>
            <a:r>
              <a:rPr lang="en-US" sz="1400" dirty="0" err="1"/>
              <a:t>Eliminación</a:t>
            </a:r>
            <a:r>
              <a:rPr lang="en-US" sz="1400" dirty="0"/>
              <a:t> de entradas con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faltantes</a:t>
            </a:r>
            <a:r>
              <a:rPr lang="en-US" sz="1400" dirty="0"/>
              <a:t> y </a:t>
            </a:r>
            <a:r>
              <a:rPr lang="en-US" sz="1400" dirty="0" err="1"/>
              <a:t>manejo</a:t>
            </a:r>
            <a:r>
              <a:rPr lang="en-US" sz="1400" dirty="0"/>
              <a:t> de </a:t>
            </a:r>
            <a:r>
              <a:rPr lang="en-US" sz="1400" dirty="0" err="1"/>
              <a:t>valores</a:t>
            </a:r>
            <a:r>
              <a:rPr lang="en-US" sz="1400" dirty="0"/>
              <a:t> </a:t>
            </a:r>
            <a:r>
              <a:rPr lang="en-US" sz="1400" dirty="0" err="1"/>
              <a:t>atípicos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Transformación</a:t>
            </a:r>
            <a:r>
              <a:rPr lang="en-US" sz="1400" dirty="0"/>
              <a:t>: </a:t>
            </a:r>
            <a:r>
              <a:rPr lang="en-US" sz="1400" dirty="0" err="1"/>
              <a:t>Estandarización</a:t>
            </a:r>
            <a:r>
              <a:rPr lang="en-US" sz="1400" dirty="0"/>
              <a:t> del </a:t>
            </a:r>
            <a:r>
              <a:rPr lang="en-US" sz="1400" dirty="0" err="1"/>
              <a:t>formato</a:t>
            </a:r>
            <a:r>
              <a:rPr lang="en-US" sz="1400" dirty="0"/>
              <a:t> de </a:t>
            </a:r>
            <a:r>
              <a:rPr lang="en-US" sz="1400" dirty="0" err="1"/>
              <a:t>fecha</a:t>
            </a:r>
            <a:r>
              <a:rPr lang="en-US" sz="1400" dirty="0"/>
              <a:t> y </a:t>
            </a:r>
            <a:r>
              <a:rPr lang="en-US" sz="1400" dirty="0" err="1"/>
              <a:t>creación</a:t>
            </a:r>
            <a:r>
              <a:rPr lang="en-US" sz="1400" dirty="0"/>
              <a:t> de la </a:t>
            </a:r>
            <a:r>
              <a:rPr lang="en-US" sz="1400" dirty="0" err="1"/>
              <a:t>columna</a:t>
            </a:r>
            <a:r>
              <a:rPr lang="en-US" sz="1400" dirty="0"/>
              <a:t> </a:t>
            </a:r>
            <a:r>
              <a:rPr lang="en-US" sz="1400" dirty="0" err="1"/>
              <a:t>InvoiceMonth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Enriquecimiento</a:t>
            </a:r>
            <a:r>
              <a:rPr lang="en-US" sz="1400" dirty="0"/>
              <a:t>: </a:t>
            </a:r>
            <a:r>
              <a:rPr lang="en-US" sz="1400" dirty="0" err="1"/>
              <a:t>Cálculo</a:t>
            </a:r>
            <a:r>
              <a:rPr lang="en-US" sz="1400" dirty="0"/>
              <a:t> de </a:t>
            </a:r>
            <a:r>
              <a:rPr lang="en-US" sz="1400" dirty="0" err="1"/>
              <a:t>TotalSales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transacción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Deduplicación</a:t>
            </a:r>
            <a:r>
              <a:rPr lang="en-US" sz="1400" dirty="0"/>
              <a:t>: </a:t>
            </a:r>
            <a:r>
              <a:rPr lang="en-US" sz="1400" dirty="0" err="1"/>
              <a:t>Verificación</a:t>
            </a:r>
            <a:r>
              <a:rPr lang="en-US" sz="1400" dirty="0"/>
              <a:t> y </a:t>
            </a:r>
            <a:r>
              <a:rPr lang="en-US" sz="1400" dirty="0" err="1"/>
              <a:t>eliminación</a:t>
            </a:r>
            <a:r>
              <a:rPr lang="en-US" sz="1400" dirty="0"/>
              <a:t> de entradas </a:t>
            </a:r>
            <a:r>
              <a:rPr lang="en-US" sz="1400" dirty="0" err="1"/>
              <a:t>duplicadas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Normalización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 </a:t>
            </a:r>
            <a:r>
              <a:rPr lang="en-US" sz="1400" dirty="0" err="1"/>
              <a:t>datos</a:t>
            </a:r>
            <a:r>
              <a:rPr lang="en-US" sz="1400" dirty="0"/>
              <a:t> para </a:t>
            </a:r>
            <a:r>
              <a:rPr lang="en-US" sz="1400" dirty="0" err="1"/>
              <a:t>técnicas</a:t>
            </a:r>
            <a:r>
              <a:rPr lang="en-US" sz="1400" dirty="0"/>
              <a:t> de </a:t>
            </a:r>
            <a:r>
              <a:rPr lang="en-US" sz="1400" dirty="0" err="1"/>
              <a:t>análisis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r>
              <a:rPr lang="en-US" sz="1400" b="1" dirty="0"/>
              <a:t>Calidad de </a:t>
            </a:r>
            <a:r>
              <a:rPr lang="en-US" sz="1400" b="1" dirty="0" err="1"/>
              <a:t>Datos</a:t>
            </a:r>
            <a:r>
              <a:rPr lang="en-US" sz="1400" b="1" dirty="0"/>
              <a:t>:</a:t>
            </a:r>
          </a:p>
          <a:p>
            <a:pPr algn="just"/>
            <a:r>
              <a:rPr lang="en-US" sz="1400" dirty="0" err="1"/>
              <a:t>Consistencia</a:t>
            </a:r>
            <a:r>
              <a:rPr lang="en-US" sz="1400" dirty="0"/>
              <a:t>: </a:t>
            </a:r>
            <a:r>
              <a:rPr lang="en-US" sz="1400" dirty="0" err="1"/>
              <a:t>Formato</a:t>
            </a:r>
            <a:r>
              <a:rPr lang="en-US" sz="1400" dirty="0"/>
              <a:t> </a:t>
            </a:r>
            <a:r>
              <a:rPr lang="en-US" sz="1400" dirty="0" err="1"/>
              <a:t>uniforme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columnas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Validez</a:t>
            </a:r>
            <a:r>
              <a:rPr lang="en-US" sz="1400" dirty="0"/>
              <a:t>: Reglas para </a:t>
            </a:r>
            <a:r>
              <a:rPr lang="en-US" sz="1400" dirty="0" err="1"/>
              <a:t>valores</a:t>
            </a:r>
            <a:r>
              <a:rPr lang="en-US" sz="1400" dirty="0"/>
              <a:t> </a:t>
            </a:r>
            <a:r>
              <a:rPr lang="en-US" sz="1400" dirty="0" err="1"/>
              <a:t>válidos</a:t>
            </a:r>
            <a:r>
              <a:rPr lang="en-US" sz="1400" dirty="0"/>
              <a:t> (</a:t>
            </a:r>
            <a:r>
              <a:rPr lang="en-US" sz="1400" dirty="0" err="1"/>
              <a:t>ej</a:t>
            </a:r>
            <a:r>
              <a:rPr lang="en-US" sz="1400" dirty="0"/>
              <a:t>. Quantity </a:t>
            </a:r>
            <a:r>
              <a:rPr lang="en-US" sz="1400" dirty="0" err="1"/>
              <a:t>positiva</a:t>
            </a:r>
            <a:r>
              <a:rPr lang="en-US" sz="1400" dirty="0"/>
              <a:t>).</a:t>
            </a:r>
          </a:p>
          <a:p>
            <a:pPr algn="just"/>
            <a:r>
              <a:rPr lang="en-US" sz="1400" dirty="0" err="1"/>
              <a:t>Integridad</a:t>
            </a:r>
            <a:r>
              <a:rPr lang="en-US" sz="1400" dirty="0"/>
              <a:t>: </a:t>
            </a:r>
            <a:r>
              <a:rPr lang="en-US" sz="1400" dirty="0" err="1"/>
              <a:t>Coherencia</a:t>
            </a:r>
            <a:r>
              <a:rPr lang="en-US" sz="1400" dirty="0"/>
              <a:t> entre </a:t>
            </a:r>
            <a:r>
              <a:rPr lang="en-US" sz="1400" dirty="0" err="1"/>
              <a:t>columnas</a:t>
            </a:r>
            <a:r>
              <a:rPr lang="en-US" sz="1400" dirty="0"/>
              <a:t> (</a:t>
            </a:r>
            <a:r>
              <a:rPr lang="en-US" sz="1400" dirty="0" err="1"/>
              <a:t>ej</a:t>
            </a:r>
            <a:r>
              <a:rPr lang="en-US" sz="1400" dirty="0"/>
              <a:t>. </a:t>
            </a:r>
            <a:r>
              <a:rPr lang="en-US" sz="1400" dirty="0" err="1"/>
              <a:t>TotalSales</a:t>
            </a:r>
            <a:r>
              <a:rPr lang="en-US" sz="1400" dirty="0"/>
              <a:t> = Quantity x </a:t>
            </a:r>
            <a:r>
              <a:rPr lang="en-US" sz="1400" dirty="0" err="1"/>
              <a:t>UnitPrice</a:t>
            </a:r>
            <a:r>
              <a:rPr lang="en-US" sz="1400" dirty="0"/>
              <a:t>).</a:t>
            </a:r>
          </a:p>
          <a:p>
            <a:pPr algn="just"/>
            <a:r>
              <a:rPr lang="en-US" sz="1400" dirty="0"/>
              <a:t>Completeness: No hay </a:t>
            </a:r>
            <a:r>
              <a:rPr lang="en-US" sz="1400" dirty="0" err="1"/>
              <a:t>valores</a:t>
            </a:r>
            <a:r>
              <a:rPr lang="en-US" sz="1400" dirty="0"/>
              <a:t> </a:t>
            </a:r>
            <a:r>
              <a:rPr lang="en-US" sz="1400" dirty="0" err="1"/>
              <a:t>faltantes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columnas</a:t>
            </a:r>
            <a:r>
              <a:rPr lang="en-US" sz="1400" dirty="0"/>
              <a:t> clave.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E33DA0D8-FB15-5F41-A9F2-F1E1B6961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9" r="43343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EE6722-8791-5820-20D3-5AD01849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Principales Indicadores de Rendimiento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Marcador de texto 2">
            <a:extLst>
              <a:ext uri="{FF2B5EF4-FFF2-40B4-BE49-F238E27FC236}">
                <a16:creationId xmlns:a16="http://schemas.microsoft.com/office/drawing/2014/main" id="{5FCB24CB-9B43-1531-D0FE-135C69894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42542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5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2E6B1-D61A-AB76-EBEE-94FB94A8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Ventas por País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83855-7978-989C-2919-927AD8C5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3" y="1845426"/>
            <a:ext cx="1047130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8479D-D9B1-E3A5-A994-8DCC49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Crecimiento Mensual en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3F1468-9A1C-C01B-2838-A8E10056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768318"/>
            <a:ext cx="5828261" cy="31326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BAEE5-8F68-6DCC-C060-2E92789F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096158"/>
            <a:ext cx="5828261" cy="24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F45B3-86AF-E788-AE74-E8FE29D9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Segmentación de Clientes con RFM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03D99-557B-95AD-85AE-54836299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400" b="1" i="0" dirty="0">
                <a:effectLst/>
              </a:rPr>
              <a:t>RFM</a:t>
            </a:r>
            <a:r>
              <a:rPr lang="en-US" sz="1400" b="0" i="0" dirty="0">
                <a:effectLst/>
              </a:rPr>
              <a:t> es un </a:t>
            </a:r>
            <a:r>
              <a:rPr lang="en-US" sz="1400" b="0" i="0" dirty="0" err="1">
                <a:effectLst/>
              </a:rPr>
              <a:t>método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utilizado</a:t>
            </a:r>
            <a:r>
              <a:rPr lang="en-US" sz="1400" b="0" i="0" dirty="0">
                <a:effectLst/>
              </a:rPr>
              <a:t> para </a:t>
            </a:r>
            <a:r>
              <a:rPr lang="en-US" sz="1400" b="0" i="0" dirty="0" err="1">
                <a:effectLst/>
              </a:rPr>
              <a:t>analizar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valor del </a:t>
            </a:r>
            <a:r>
              <a:rPr lang="en-US" sz="1400" b="0" i="0" dirty="0" err="1">
                <a:effectLst/>
              </a:rPr>
              <a:t>cliente</a:t>
            </a:r>
            <a:r>
              <a:rPr lang="en-US" sz="1400" b="0" i="0" dirty="0">
                <a:effectLst/>
              </a:rPr>
              <a:t>. Se </a:t>
            </a:r>
            <a:r>
              <a:rPr lang="en-US" sz="1400" b="0" i="0" dirty="0" err="1">
                <a:effectLst/>
              </a:rPr>
              <a:t>basa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tres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criterios</a:t>
            </a:r>
            <a:r>
              <a:rPr lang="en-US" sz="1400" b="0" i="0" dirty="0">
                <a:effectLst/>
              </a:rPr>
              <a:t>:</a:t>
            </a:r>
          </a:p>
          <a:p>
            <a:pPr algn="just"/>
            <a:r>
              <a:rPr lang="en-US" sz="1400" b="1" i="0" dirty="0">
                <a:effectLst/>
              </a:rPr>
              <a:t>Recency (R)</a:t>
            </a:r>
            <a:r>
              <a:rPr lang="en-US" sz="1400" b="0" i="0" dirty="0">
                <a:effectLst/>
              </a:rPr>
              <a:t>: ¿</a:t>
            </a:r>
            <a:r>
              <a:rPr lang="en-US" sz="1400" b="0" i="0" dirty="0" err="1">
                <a:effectLst/>
              </a:rPr>
              <a:t>Cuándo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fue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última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vez</a:t>
            </a:r>
            <a:r>
              <a:rPr lang="en-US" sz="1400" b="0" i="0" dirty="0">
                <a:effectLst/>
              </a:rPr>
              <a:t> que un </a:t>
            </a:r>
            <a:r>
              <a:rPr lang="en-US" sz="1400" b="0" i="0" dirty="0" err="1">
                <a:effectLst/>
              </a:rPr>
              <a:t>cliente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hizo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compra</a:t>
            </a:r>
            <a:r>
              <a:rPr lang="en-US" sz="1400" b="0" i="0" dirty="0">
                <a:effectLst/>
              </a:rPr>
              <a:t>? Los </a:t>
            </a:r>
            <a:r>
              <a:rPr lang="en-US" sz="1400" b="0" i="0" dirty="0" err="1">
                <a:effectLst/>
              </a:rPr>
              <a:t>clientes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han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comprado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recientemente</a:t>
            </a:r>
            <a:r>
              <a:rPr lang="en-US" sz="1400" b="0" i="0" dirty="0">
                <a:effectLst/>
              </a:rPr>
              <a:t> son </a:t>
            </a:r>
            <a:r>
              <a:rPr lang="en-US" sz="1400" b="0" i="0" dirty="0" err="1">
                <a:effectLst/>
              </a:rPr>
              <a:t>más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propensos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comprar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nuevamente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comparación</a:t>
            </a:r>
            <a:r>
              <a:rPr lang="en-US" sz="1400" b="0" i="0" dirty="0">
                <a:effectLst/>
              </a:rPr>
              <a:t> con </a:t>
            </a:r>
            <a:r>
              <a:rPr lang="en-US" sz="1400" b="0" i="0" dirty="0" err="1">
                <a:effectLst/>
              </a:rPr>
              <a:t>aquellos</a:t>
            </a:r>
            <a:r>
              <a:rPr lang="en-US" sz="1400" b="0" i="0" dirty="0">
                <a:effectLst/>
              </a:rPr>
              <a:t> que lo </a:t>
            </a:r>
            <a:r>
              <a:rPr lang="en-US" sz="1400" b="0" i="0" dirty="0" err="1">
                <a:effectLst/>
              </a:rPr>
              <a:t>hicieron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hace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tiempo</a:t>
            </a:r>
            <a:r>
              <a:rPr lang="en-US" sz="1400" b="0" i="0" dirty="0">
                <a:effectLst/>
              </a:rPr>
              <a:t>.</a:t>
            </a:r>
          </a:p>
          <a:p>
            <a:pPr algn="just"/>
            <a:r>
              <a:rPr lang="en-US" sz="1400" b="1" i="0" dirty="0">
                <a:effectLst/>
              </a:rPr>
              <a:t>Frequency (F)</a:t>
            </a:r>
            <a:r>
              <a:rPr lang="en-US" sz="1400" b="0" i="0" dirty="0">
                <a:effectLst/>
              </a:rPr>
              <a:t>: ¿Con </a:t>
            </a:r>
            <a:r>
              <a:rPr lang="en-US" sz="1400" b="0" i="0" dirty="0" err="1">
                <a:effectLst/>
              </a:rPr>
              <a:t>qué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frecuencia</a:t>
            </a:r>
            <a:r>
              <a:rPr lang="en-US" sz="1400" b="0" i="0" dirty="0">
                <a:effectLst/>
              </a:rPr>
              <a:t> un </a:t>
            </a:r>
            <a:r>
              <a:rPr lang="en-US" sz="1400" b="0" i="0" dirty="0" err="1">
                <a:effectLst/>
              </a:rPr>
              <a:t>cliente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realiza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compra</a:t>
            </a:r>
            <a:r>
              <a:rPr lang="en-US" sz="1400" b="0" i="0" dirty="0">
                <a:effectLst/>
              </a:rPr>
              <a:t>? Si un </a:t>
            </a:r>
            <a:r>
              <a:rPr lang="en-US" sz="1400" b="0" i="0" dirty="0" err="1">
                <a:effectLst/>
              </a:rPr>
              <a:t>cliente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compra</a:t>
            </a:r>
            <a:r>
              <a:rPr lang="en-US" sz="1400" b="0" i="0" dirty="0">
                <a:effectLst/>
              </a:rPr>
              <a:t> con </a:t>
            </a:r>
            <a:r>
              <a:rPr lang="en-US" sz="1400" b="0" i="0" dirty="0" err="1">
                <a:effectLst/>
              </a:rPr>
              <a:t>frecuencia</a:t>
            </a:r>
            <a:r>
              <a:rPr lang="en-US" sz="1400" b="0" i="0" dirty="0">
                <a:effectLst/>
              </a:rPr>
              <a:t>, es probable que </a:t>
            </a:r>
            <a:r>
              <a:rPr lang="en-US" sz="1400" b="0" i="0" dirty="0" err="1">
                <a:effectLst/>
              </a:rPr>
              <a:t>siga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haciéndolo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futuro</a:t>
            </a:r>
            <a:r>
              <a:rPr lang="en-US" sz="1400" b="0" i="0" dirty="0">
                <a:effectLst/>
              </a:rPr>
              <a:t>. </a:t>
            </a:r>
            <a:r>
              <a:rPr lang="en-US" sz="1400" b="0" i="0" dirty="0" err="1">
                <a:effectLst/>
              </a:rPr>
              <a:t>Estos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clientes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suelen</a:t>
            </a:r>
            <a:r>
              <a:rPr lang="en-US" sz="1400" b="0" i="0" dirty="0">
                <a:effectLst/>
              </a:rPr>
              <a:t> ser </a:t>
            </a:r>
            <a:r>
              <a:rPr lang="en-US" sz="1400" b="0" i="0" dirty="0" err="1">
                <a:effectLst/>
              </a:rPr>
              <a:t>más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valiosos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aquellos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compran</a:t>
            </a:r>
            <a:r>
              <a:rPr lang="en-US" sz="1400" b="0" i="0" dirty="0">
                <a:effectLst/>
              </a:rPr>
              <a:t> con </a:t>
            </a:r>
            <a:r>
              <a:rPr lang="en-US" sz="1400" b="0" i="0" dirty="0" err="1">
                <a:effectLst/>
              </a:rPr>
              <a:t>menos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frecuencia</a:t>
            </a:r>
            <a:r>
              <a:rPr lang="en-US" sz="1400" b="0" i="0" dirty="0">
                <a:effectLst/>
              </a:rPr>
              <a:t>.</a:t>
            </a:r>
          </a:p>
          <a:p>
            <a:pPr algn="just"/>
            <a:r>
              <a:rPr lang="en-US" sz="1400" b="1" i="0" dirty="0">
                <a:effectLst/>
              </a:rPr>
              <a:t>Monetary Value (M)</a:t>
            </a:r>
            <a:r>
              <a:rPr lang="en-US" sz="1400" b="0" i="0" dirty="0">
                <a:effectLst/>
              </a:rPr>
              <a:t>: ¿</a:t>
            </a:r>
            <a:r>
              <a:rPr lang="en-US" sz="1400" b="0" i="0" dirty="0" err="1">
                <a:effectLst/>
              </a:rPr>
              <a:t>Cuánto</a:t>
            </a:r>
            <a:r>
              <a:rPr lang="en-US" sz="1400" b="0" i="0" dirty="0">
                <a:effectLst/>
              </a:rPr>
              <a:t> dinero </a:t>
            </a:r>
            <a:r>
              <a:rPr lang="en-US" sz="1400" b="0" i="0" dirty="0" err="1">
                <a:effectLst/>
              </a:rPr>
              <a:t>gasta</a:t>
            </a:r>
            <a:r>
              <a:rPr lang="en-US" sz="1400" b="0" i="0" dirty="0">
                <a:effectLst/>
              </a:rPr>
              <a:t> un </a:t>
            </a:r>
            <a:r>
              <a:rPr lang="en-US" sz="1400" b="0" i="0" dirty="0" err="1">
                <a:effectLst/>
              </a:rPr>
              <a:t>cliente</a:t>
            </a:r>
            <a:r>
              <a:rPr lang="en-US" sz="1400" b="0" i="0" dirty="0">
                <a:effectLst/>
              </a:rPr>
              <a:t>? Los </a:t>
            </a:r>
            <a:r>
              <a:rPr lang="en-US" sz="1400" b="0" i="0" dirty="0" err="1">
                <a:effectLst/>
              </a:rPr>
              <a:t>clientes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gastan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más</a:t>
            </a:r>
            <a:r>
              <a:rPr lang="en-US" sz="1400" b="0" i="0" dirty="0">
                <a:effectLst/>
              </a:rPr>
              <a:t> son </a:t>
            </a:r>
            <a:r>
              <a:rPr lang="en-US" sz="1400" b="0" i="0" dirty="0" err="1">
                <a:effectLst/>
              </a:rPr>
              <a:t>más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propensos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continuar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comprando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comparación</a:t>
            </a:r>
            <a:r>
              <a:rPr lang="en-US" sz="1400" b="0" i="0" dirty="0">
                <a:effectLst/>
              </a:rPr>
              <a:t> con </a:t>
            </a:r>
            <a:r>
              <a:rPr lang="en-US" sz="1400" b="0" i="0" dirty="0" err="1">
                <a:effectLst/>
              </a:rPr>
              <a:t>aquellos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gastan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menos</a:t>
            </a:r>
            <a:r>
              <a:rPr lang="en-US" sz="1400" b="0" i="0" dirty="0">
                <a:effectLst/>
              </a:rPr>
              <a:t>.</a:t>
            </a:r>
          </a:p>
        </p:txBody>
      </p:sp>
      <p:pic>
        <p:nvPicPr>
          <p:cNvPr id="19" name="Graphic 6" descr="Aplicación Customer Insights de CRM">
            <a:extLst>
              <a:ext uri="{FF2B5EF4-FFF2-40B4-BE49-F238E27FC236}">
                <a16:creationId xmlns:a16="http://schemas.microsoft.com/office/drawing/2014/main" id="{CFB84277-2D24-0370-BB8F-A2CE4453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CFCCB9-C0D9-A555-2387-8C09A068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Conclusión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RFM</a:t>
            </a:r>
            <a:br>
              <a:rPr lang="en-US" sz="4000" b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822B2-4E7F-C019-9F1E-A9A12AAA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000" b="1" dirty="0" err="1"/>
              <a:t>Segmento</a:t>
            </a:r>
            <a:r>
              <a:rPr lang="en-US" sz="1000" b="1" dirty="0"/>
              <a:t> Oro (1386 </a:t>
            </a:r>
            <a:r>
              <a:rPr lang="en-US" sz="1000" b="1" dirty="0" err="1"/>
              <a:t>clientes</a:t>
            </a:r>
            <a:r>
              <a:rPr lang="en-US" sz="1000" b="1" dirty="0"/>
              <a:t>):</a:t>
            </a:r>
          </a:p>
          <a:p>
            <a:pPr marL="0"/>
            <a:r>
              <a:rPr lang="en-US" sz="1000" dirty="0"/>
              <a:t>Recency: 63 (</a:t>
            </a:r>
            <a:r>
              <a:rPr lang="en-US" sz="1000" dirty="0" err="1"/>
              <a:t>compra</a:t>
            </a:r>
            <a:r>
              <a:rPr lang="en-US" sz="1000" dirty="0"/>
              <a:t> </a:t>
            </a:r>
            <a:r>
              <a:rPr lang="en-US" sz="1000" dirty="0" err="1"/>
              <a:t>reciente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Frequency: 12.73 (</a:t>
            </a:r>
            <a:r>
              <a:rPr lang="en-US" sz="1000" dirty="0" err="1"/>
              <a:t>compras</a:t>
            </a:r>
            <a:r>
              <a:rPr lang="en-US" sz="1000" dirty="0"/>
              <a:t> </a:t>
            </a:r>
            <a:r>
              <a:rPr lang="en-US" sz="1000" dirty="0" err="1"/>
              <a:t>frecuentes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Monetary Value: </a:t>
            </a:r>
            <a:r>
              <a:rPr lang="en-US" sz="1000" dirty="0" err="1"/>
              <a:t>Promedio</a:t>
            </a:r>
            <a:r>
              <a:rPr lang="en-US" sz="1000" dirty="0"/>
              <a:t> de $5,845, </a:t>
            </a:r>
            <a:r>
              <a:rPr lang="en-US" sz="1000" dirty="0" err="1"/>
              <a:t>rango</a:t>
            </a:r>
            <a:r>
              <a:rPr lang="en-US" sz="1000" dirty="0"/>
              <a:t> de -$71.46 a $1,448,167.36.</a:t>
            </a:r>
          </a:p>
          <a:p>
            <a:pPr marL="0"/>
            <a:r>
              <a:rPr lang="en-US" sz="1000" dirty="0" err="1"/>
              <a:t>Observación</a:t>
            </a:r>
            <a:r>
              <a:rPr lang="en-US" sz="1000" dirty="0"/>
              <a:t>: </a:t>
            </a:r>
            <a:r>
              <a:rPr lang="en-US" sz="1000" dirty="0" err="1"/>
              <a:t>Clientes</a:t>
            </a:r>
            <a:r>
              <a:rPr lang="en-US" sz="1000" dirty="0"/>
              <a:t> </a:t>
            </a:r>
            <a:r>
              <a:rPr lang="en-US" sz="1000" dirty="0" err="1"/>
              <a:t>valiosos</a:t>
            </a:r>
            <a:r>
              <a:rPr lang="en-US" sz="1000" dirty="0"/>
              <a:t> que </a:t>
            </a:r>
            <a:r>
              <a:rPr lang="en-US" sz="1000" dirty="0" err="1"/>
              <a:t>compran</a:t>
            </a:r>
            <a:r>
              <a:rPr lang="en-US" sz="1000" dirty="0"/>
              <a:t> con </a:t>
            </a:r>
            <a:r>
              <a:rPr lang="en-US" sz="1000" dirty="0" err="1"/>
              <a:t>frecuencia</a:t>
            </a:r>
            <a:r>
              <a:rPr lang="en-US" sz="1000" dirty="0"/>
              <a:t> y </a:t>
            </a:r>
            <a:r>
              <a:rPr lang="en-US" sz="1000" dirty="0" err="1"/>
              <a:t>gastan</a:t>
            </a:r>
            <a:r>
              <a:rPr lang="en-US" sz="1000" dirty="0"/>
              <a:t> </a:t>
            </a:r>
            <a:r>
              <a:rPr lang="en-US" sz="1000" dirty="0" err="1"/>
              <a:t>mucho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b="1" dirty="0" err="1"/>
              <a:t>Segmento</a:t>
            </a:r>
            <a:r>
              <a:rPr lang="en-US" sz="1000" b="1" dirty="0"/>
              <a:t> Plata (2563 </a:t>
            </a:r>
            <a:r>
              <a:rPr lang="en-US" sz="1000" b="1" dirty="0" err="1"/>
              <a:t>clientes</a:t>
            </a:r>
            <a:r>
              <a:rPr lang="en-US" sz="1000" b="1" dirty="0"/>
              <a:t>):</a:t>
            </a:r>
          </a:p>
          <a:p>
            <a:pPr marL="0"/>
            <a:r>
              <a:rPr lang="en-US" sz="1000" dirty="0"/>
              <a:t>Recency: 119.5 (</a:t>
            </a:r>
            <a:r>
              <a:rPr lang="en-US" sz="1000" dirty="0" err="1"/>
              <a:t>última</a:t>
            </a:r>
            <a:r>
              <a:rPr lang="en-US" sz="1000" dirty="0"/>
              <a:t> </a:t>
            </a:r>
            <a:r>
              <a:rPr lang="en-US" sz="1000" dirty="0" err="1"/>
              <a:t>compra</a:t>
            </a:r>
            <a:r>
              <a:rPr lang="en-US" sz="1000" dirty="0"/>
              <a:t> </a:t>
            </a:r>
            <a:r>
              <a:rPr lang="en-US" sz="1000" dirty="0" err="1"/>
              <a:t>hace</a:t>
            </a:r>
            <a:r>
              <a:rPr lang="en-US" sz="1000" dirty="0"/>
              <a:t> </a:t>
            </a:r>
            <a:r>
              <a:rPr lang="en-US" sz="1000" dirty="0" err="1"/>
              <a:t>tiempo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Frequency: 2.38 (</a:t>
            </a:r>
            <a:r>
              <a:rPr lang="en-US" sz="1000" dirty="0" err="1"/>
              <a:t>frecuencia</a:t>
            </a:r>
            <a:r>
              <a:rPr lang="en-US" sz="1000" dirty="0"/>
              <a:t> </a:t>
            </a:r>
            <a:r>
              <a:rPr lang="en-US" sz="1000" dirty="0" err="1"/>
              <a:t>moderada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Monetary Value: </a:t>
            </a:r>
            <a:r>
              <a:rPr lang="en-US" sz="1000" dirty="0" err="1"/>
              <a:t>Promedio</a:t>
            </a:r>
            <a:r>
              <a:rPr lang="en-US" sz="1000" dirty="0"/>
              <a:t> de $601, </a:t>
            </a:r>
            <a:r>
              <a:rPr lang="en-US" sz="1000" dirty="0" err="1"/>
              <a:t>rango</a:t>
            </a:r>
            <a:r>
              <a:rPr lang="en-US" sz="1000" dirty="0"/>
              <a:t> de -$4,287.63 a $12,393.70.</a:t>
            </a:r>
          </a:p>
          <a:p>
            <a:pPr marL="0"/>
            <a:r>
              <a:rPr lang="en-US" sz="1000" dirty="0" err="1"/>
              <a:t>Observación</a:t>
            </a:r>
            <a:r>
              <a:rPr lang="en-US" sz="1000" dirty="0"/>
              <a:t>: </a:t>
            </a:r>
            <a:r>
              <a:rPr lang="en-US" sz="1000" dirty="0" err="1"/>
              <a:t>Clientes</a:t>
            </a:r>
            <a:r>
              <a:rPr lang="en-US" sz="1000" dirty="0"/>
              <a:t> con </a:t>
            </a:r>
            <a:r>
              <a:rPr lang="en-US" sz="1000" dirty="0" err="1"/>
              <a:t>frecuencia</a:t>
            </a:r>
            <a:r>
              <a:rPr lang="en-US" sz="1000" dirty="0"/>
              <a:t> </a:t>
            </a:r>
            <a:r>
              <a:rPr lang="en-US" sz="1000" dirty="0" err="1"/>
              <a:t>moderada</a:t>
            </a:r>
            <a:r>
              <a:rPr lang="en-US" sz="1000" dirty="0"/>
              <a:t> y </a:t>
            </a:r>
            <a:r>
              <a:rPr lang="en-US" sz="1000" dirty="0" err="1"/>
              <a:t>gasto</a:t>
            </a:r>
            <a:r>
              <a:rPr lang="en-US" sz="1000" dirty="0"/>
              <a:t> </a:t>
            </a:r>
            <a:r>
              <a:rPr lang="en-US" sz="1000" dirty="0" err="1"/>
              <a:t>moderado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b="1" dirty="0" err="1"/>
              <a:t>Segmento</a:t>
            </a:r>
            <a:r>
              <a:rPr lang="en-US" sz="1000" b="1" dirty="0"/>
              <a:t> </a:t>
            </a:r>
            <a:r>
              <a:rPr lang="en-US" sz="1000" b="1" dirty="0" err="1"/>
              <a:t>Bronce</a:t>
            </a:r>
            <a:r>
              <a:rPr lang="en-US" sz="1000" b="1" dirty="0"/>
              <a:t> (423 </a:t>
            </a:r>
            <a:r>
              <a:rPr lang="en-US" sz="1000" b="1" dirty="0" err="1"/>
              <a:t>clientes</a:t>
            </a:r>
            <a:r>
              <a:rPr lang="en-US" sz="1000" b="1" dirty="0"/>
              <a:t>):</a:t>
            </a:r>
            <a:endParaRPr lang="en-US" sz="1000" dirty="0"/>
          </a:p>
          <a:p>
            <a:pPr marL="0"/>
            <a:r>
              <a:rPr lang="en-US" sz="1000" dirty="0"/>
              <a:t>Recency: 20 (</a:t>
            </a:r>
            <a:r>
              <a:rPr lang="en-US" sz="1000" dirty="0" err="1"/>
              <a:t>compra</a:t>
            </a:r>
            <a:r>
              <a:rPr lang="en-US" sz="1000" dirty="0"/>
              <a:t> </a:t>
            </a:r>
            <a:r>
              <a:rPr lang="en-US" sz="1000" dirty="0" err="1"/>
              <a:t>bastante</a:t>
            </a:r>
            <a:r>
              <a:rPr lang="en-US" sz="1000" dirty="0"/>
              <a:t> </a:t>
            </a:r>
            <a:r>
              <a:rPr lang="en-US" sz="1000" dirty="0" err="1"/>
              <a:t>reciente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Frequency: 1.64 (</a:t>
            </a:r>
            <a:r>
              <a:rPr lang="en-US" sz="1000" dirty="0" err="1"/>
              <a:t>pocas</a:t>
            </a:r>
            <a:r>
              <a:rPr lang="en-US" sz="1000" dirty="0"/>
              <a:t> </a:t>
            </a:r>
            <a:r>
              <a:rPr lang="en-US" sz="1000" dirty="0" err="1"/>
              <a:t>compras</a:t>
            </a:r>
            <a:r>
              <a:rPr lang="en-US" sz="1000" dirty="0"/>
              <a:t>).</a:t>
            </a:r>
          </a:p>
          <a:p>
            <a:pPr marL="0"/>
            <a:r>
              <a:rPr lang="en-US" sz="1000" dirty="0"/>
              <a:t>Monetary Value: </a:t>
            </a:r>
            <a:r>
              <a:rPr lang="en-US" sz="1000" dirty="0" err="1"/>
              <a:t>Promedio</a:t>
            </a:r>
            <a:r>
              <a:rPr lang="en-US" sz="1000" dirty="0"/>
              <a:t> de $250.</a:t>
            </a:r>
          </a:p>
          <a:p>
            <a:pPr marL="0"/>
            <a:r>
              <a:rPr lang="en-US" sz="1000" dirty="0" err="1"/>
              <a:t>Observación</a:t>
            </a:r>
            <a:r>
              <a:rPr lang="en-US" sz="1000" dirty="0"/>
              <a:t>: </a:t>
            </a:r>
            <a:r>
              <a:rPr lang="en-US" sz="1000" dirty="0" err="1"/>
              <a:t>Clientes</a:t>
            </a:r>
            <a:r>
              <a:rPr lang="en-US" sz="1000" dirty="0"/>
              <a:t> que </a:t>
            </a:r>
            <a:r>
              <a:rPr lang="en-US" sz="1000" dirty="0" err="1"/>
              <a:t>compran</a:t>
            </a:r>
            <a:r>
              <a:rPr lang="en-US" sz="1000" dirty="0"/>
              <a:t> </a:t>
            </a:r>
            <a:r>
              <a:rPr lang="en-US" sz="1000" dirty="0" err="1"/>
              <a:t>menos</a:t>
            </a:r>
            <a:r>
              <a:rPr lang="en-US" sz="1000" dirty="0"/>
              <a:t> </a:t>
            </a:r>
            <a:r>
              <a:rPr lang="en-US" sz="1000" dirty="0" err="1"/>
              <a:t>frecuentemente</a:t>
            </a:r>
            <a:r>
              <a:rPr lang="en-US" sz="1000" dirty="0"/>
              <a:t> y </a:t>
            </a:r>
            <a:r>
              <a:rPr lang="en-US" sz="1000" dirty="0" err="1"/>
              <a:t>gastan</a:t>
            </a:r>
            <a:r>
              <a:rPr lang="en-US" sz="1000" dirty="0"/>
              <a:t> </a:t>
            </a:r>
            <a:r>
              <a:rPr lang="en-US" sz="1000" dirty="0" err="1"/>
              <a:t>menos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 err="1"/>
              <a:t>Resumen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El </a:t>
            </a:r>
            <a:r>
              <a:rPr lang="en-US" sz="1000" dirty="0" err="1"/>
              <a:t>Segmento</a:t>
            </a:r>
            <a:r>
              <a:rPr lang="en-US" sz="1000" dirty="0"/>
              <a:t> Oro </a:t>
            </a:r>
            <a:r>
              <a:rPr lang="en-US" sz="1000" dirty="0" err="1"/>
              <a:t>contiene</a:t>
            </a:r>
            <a:r>
              <a:rPr lang="en-US" sz="1000" dirty="0"/>
              <a:t> a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clientes</a:t>
            </a:r>
            <a:r>
              <a:rPr lang="en-US" sz="1000" dirty="0"/>
              <a:t> </a:t>
            </a:r>
            <a:r>
              <a:rPr lang="en-US" sz="1000" dirty="0" err="1"/>
              <a:t>más</a:t>
            </a:r>
            <a:r>
              <a:rPr lang="en-US" sz="1000" dirty="0"/>
              <a:t> </a:t>
            </a:r>
            <a:r>
              <a:rPr lang="en-US" sz="1000" dirty="0" err="1"/>
              <a:t>valiosos</a:t>
            </a:r>
            <a:r>
              <a:rPr lang="en-US" sz="1000" dirty="0"/>
              <a:t> con </a:t>
            </a:r>
            <a:r>
              <a:rPr lang="en-US" sz="1000" dirty="0" err="1"/>
              <a:t>compras</a:t>
            </a:r>
            <a:r>
              <a:rPr lang="en-US" sz="1000" dirty="0"/>
              <a:t> </a:t>
            </a:r>
            <a:r>
              <a:rPr lang="en-US" sz="1000" dirty="0" err="1"/>
              <a:t>frecuentes</a:t>
            </a:r>
            <a:r>
              <a:rPr lang="en-US" sz="1000" dirty="0"/>
              <a:t> y alto </a:t>
            </a:r>
            <a:r>
              <a:rPr lang="en-US" sz="1000" dirty="0" err="1"/>
              <a:t>gasto</a:t>
            </a:r>
            <a:r>
              <a:rPr lang="en-US" sz="1000" dirty="0"/>
              <a:t>. El </a:t>
            </a:r>
            <a:r>
              <a:rPr lang="en-US" sz="1000" dirty="0" err="1"/>
              <a:t>Segmento</a:t>
            </a:r>
            <a:r>
              <a:rPr lang="en-US" sz="1000" dirty="0"/>
              <a:t> </a:t>
            </a:r>
            <a:r>
              <a:rPr lang="en-US" sz="1000" dirty="0" err="1"/>
              <a:t>Bronce</a:t>
            </a:r>
            <a:r>
              <a:rPr lang="en-US" sz="1000" dirty="0"/>
              <a:t> se </a:t>
            </a:r>
            <a:r>
              <a:rPr lang="en-US" sz="1000" dirty="0" err="1"/>
              <a:t>caracteriza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clientes</a:t>
            </a:r>
            <a:r>
              <a:rPr lang="en-US" sz="1000" dirty="0"/>
              <a:t> que </a:t>
            </a:r>
            <a:r>
              <a:rPr lang="en-US" sz="1000" dirty="0" err="1"/>
              <a:t>compran</a:t>
            </a:r>
            <a:r>
              <a:rPr lang="en-US" sz="1000" dirty="0"/>
              <a:t> </a:t>
            </a:r>
            <a:r>
              <a:rPr lang="en-US" sz="1000" dirty="0" err="1"/>
              <a:t>menos</a:t>
            </a:r>
            <a:r>
              <a:rPr lang="en-US" sz="1000" dirty="0"/>
              <a:t> y </a:t>
            </a:r>
            <a:r>
              <a:rPr lang="en-US" sz="1000" dirty="0" err="1"/>
              <a:t>gastan</a:t>
            </a:r>
            <a:r>
              <a:rPr lang="en-US" sz="1000" dirty="0"/>
              <a:t> </a:t>
            </a:r>
            <a:r>
              <a:rPr lang="en-US" sz="1000" dirty="0" err="1"/>
              <a:t>menos</a:t>
            </a:r>
            <a:r>
              <a:rPr lang="en-US" sz="1000" dirty="0"/>
              <a:t>. El </a:t>
            </a:r>
            <a:r>
              <a:rPr lang="en-US" sz="1000" dirty="0" err="1"/>
              <a:t>Segmento</a:t>
            </a:r>
            <a:r>
              <a:rPr lang="en-US" sz="1000" dirty="0"/>
              <a:t> Plata </a:t>
            </a:r>
            <a:r>
              <a:rPr lang="en-US" sz="1000" dirty="0" err="1"/>
              <a:t>ocupa</a:t>
            </a:r>
            <a:r>
              <a:rPr lang="en-US" sz="1000" dirty="0"/>
              <a:t> un punto </a:t>
            </a:r>
            <a:r>
              <a:rPr lang="en-US" sz="1000" dirty="0" err="1"/>
              <a:t>intermedio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términos</a:t>
            </a:r>
            <a:r>
              <a:rPr lang="en-US" sz="1000" dirty="0"/>
              <a:t> de </a:t>
            </a:r>
            <a:r>
              <a:rPr lang="en-US" sz="1000" dirty="0" err="1"/>
              <a:t>frecuencia</a:t>
            </a:r>
            <a:r>
              <a:rPr lang="en-US" sz="1000" dirty="0"/>
              <a:t> y </a:t>
            </a:r>
            <a:r>
              <a:rPr lang="en-US" sz="1000" dirty="0" err="1"/>
              <a:t>gasto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BE7AFC-4778-D3BF-5DD3-D4A3E61B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0" y="643467"/>
            <a:ext cx="71653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1159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Segmentación de clientes y KPIs</vt:lpstr>
      <vt:lpstr>Objetivo del Análisis</vt:lpstr>
      <vt:lpstr>Verificación de la Calidad de Datos</vt:lpstr>
      <vt:lpstr>Principales Indicadores de Rendimiento</vt:lpstr>
      <vt:lpstr>Ventas por País</vt:lpstr>
      <vt:lpstr>Crecimiento Mensual en Ventas</vt:lpstr>
      <vt:lpstr>Segmentación de Clientes con RFM</vt:lpstr>
      <vt:lpstr>Conclusión análisis RFM </vt:lpstr>
      <vt:lpstr>Presentación de PowerPoint</vt:lpstr>
      <vt:lpstr>Gráfico de Distribución de RFM Score por Segmento:</vt:lpstr>
      <vt:lpstr>Segmentación mediante      K-means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de clientes y KPIs</dc:title>
  <dc:creator>Carlos Isaac Faura</dc:creator>
  <cp:lastModifiedBy>Carlos Isaac Faura</cp:lastModifiedBy>
  <cp:revision>13</cp:revision>
  <dcterms:created xsi:type="dcterms:W3CDTF">2023-08-06T15:16:26Z</dcterms:created>
  <dcterms:modified xsi:type="dcterms:W3CDTF">2023-08-07T00:37:05Z</dcterms:modified>
</cp:coreProperties>
</file>