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Josefin Slab"/>
      <p:regular r:id="rId34"/>
      <p:bold r:id="rId35"/>
      <p:italic r:id="rId36"/>
      <p:boldItalic r:id="rId37"/>
    </p:embeddedFont>
    <p:embeddedFont>
      <p:font typeface="Anton"/>
      <p:regular r:id="rId38"/>
    </p:embeddedFont>
    <p:embeddedFont>
      <p:font typeface="Staatliches"/>
      <p:regular r:id="rId39"/>
    </p:embeddedFont>
    <p:embeddedFont>
      <p:font typeface="Anaheim"/>
      <p:regular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Abel"/>
      <p:regular r:id="rId45"/>
    </p:embeddedFont>
    <p:embeddedFont>
      <p:font typeface="Josefin Sans"/>
      <p:regular r:id="rId46"/>
      <p:bold r:id="rId47"/>
      <p:italic r:id="rId48"/>
      <p:boldItalic r:id="rId49"/>
    </p:embeddedFont>
    <p:embeddedFont>
      <p:font typeface="Unica One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44" Type="http://schemas.openxmlformats.org/officeDocument/2006/relationships/font" Target="fonts/SourceCodePro-boldItalic.fntdata"/><Relationship Id="rId43" Type="http://schemas.openxmlformats.org/officeDocument/2006/relationships/font" Target="fonts/SourceCodePro-italic.fntdata"/><Relationship Id="rId46" Type="http://schemas.openxmlformats.org/officeDocument/2006/relationships/font" Target="fonts/JosefinSans-regular.fntdata"/><Relationship Id="rId45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JosefinSans-italic.fntdata"/><Relationship Id="rId47" Type="http://schemas.openxmlformats.org/officeDocument/2006/relationships/font" Target="fonts/JosefinSans-bold.fntdata"/><Relationship Id="rId49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JosefinSlab-bold.fntdata"/><Relationship Id="rId34" Type="http://schemas.openxmlformats.org/officeDocument/2006/relationships/font" Target="fonts/JosefinSlab-regular.fntdata"/><Relationship Id="rId37" Type="http://schemas.openxmlformats.org/officeDocument/2006/relationships/font" Target="fonts/JosefinSlab-boldItalic.fntdata"/><Relationship Id="rId36" Type="http://schemas.openxmlformats.org/officeDocument/2006/relationships/font" Target="fonts/JosefinSlab-italic.fntdata"/><Relationship Id="rId39" Type="http://schemas.openxmlformats.org/officeDocument/2006/relationships/font" Target="fonts/Staatliches-regular.fntdata"/><Relationship Id="rId38" Type="http://schemas.openxmlformats.org/officeDocument/2006/relationships/font" Target="fonts/Anton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Unica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d16814b9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d16814b9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67b3e1cc54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67b3e1cc54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7b3e1cc54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7b3e1cc54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d16814b9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d16814b9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d16814b97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dd16814b97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d16814b9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d16814b9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d16814b9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d16814b9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7b3e1cc5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7b3e1cc5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7b3e1cc5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7b3e1cc5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7b3e1cc5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7b3e1cc5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990a4aa7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990a4aa7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67b3e1cc5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67b3e1cc5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7b3e1cc54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67b3e1cc54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7b3e1cc5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67b3e1cc5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7b3e1c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67b3e1c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67b3e1cc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67b3e1cc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67b3e1cc54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67b3e1cc54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7b3e1cc54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7b3e1cc54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d16814b9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dd16814b9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dd16814b9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dd16814b9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990a4aa7e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990a4aa7e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16814b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d16814b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d16814b9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dd16814b9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cbe0e52a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cbe0e52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d16814b9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dd16814b9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d16814b9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d16814b9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Objectives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the 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basic management tasks, such as insertion, modification and deletion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both simple and complex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Characteristics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Few  keywords, in english and simple structure, make the language to be usable for a wide range of users: as programmers, management personnel, DBA, and other 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Importance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the first and so far only standard database language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dd16814b9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dd16814b9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82" name="Google Shape;82;p12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83" name="Google Shape;83;p12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184480" y="381100"/>
            <a:ext cx="6242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4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184479" y="381100"/>
            <a:ext cx="59682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3" name="Google Shape;103;p15"/>
          <p:cNvSpPr txBox="1"/>
          <p:nvPr>
            <p:ph idx="4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5"/>
          <p:cNvSpPr txBox="1"/>
          <p:nvPr>
            <p:ph idx="5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5" name="Google Shape;105;p15"/>
          <p:cNvSpPr txBox="1"/>
          <p:nvPr>
            <p:ph idx="6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5"/>
          <p:cNvSpPr txBox="1"/>
          <p:nvPr>
            <p:ph idx="7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7" name="Google Shape;107;p15"/>
          <p:cNvSpPr txBox="1"/>
          <p:nvPr>
            <p:ph idx="8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5"/>
          <p:cNvSpPr txBox="1"/>
          <p:nvPr>
            <p:ph idx="9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9" name="Google Shape;109;p15"/>
          <p:cNvSpPr txBox="1"/>
          <p:nvPr>
            <p:ph idx="13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5"/>
          <p:cNvSpPr txBox="1"/>
          <p:nvPr>
            <p:ph idx="14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5" type="ctrTitle"/>
          </p:nvPr>
        </p:nvSpPr>
        <p:spPr>
          <a:xfrm>
            <a:off x="184480" y="381100"/>
            <a:ext cx="62238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16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6" type="ctrTitle"/>
          </p:nvPr>
        </p:nvSpPr>
        <p:spPr>
          <a:xfrm>
            <a:off x="184480" y="381100"/>
            <a:ext cx="63090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0" name="Google Shape;140;p19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2" name="Google Shape;142;p19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0" name="Google Shape;150;p20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s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s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s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s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4480" y="381100"/>
            <a:ext cx="66783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1600"/>
              </a:spcBef>
              <a:spcAft>
                <a:spcPts val="0"/>
              </a:spcAft>
              <a:buSzPts val="19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33875" y="3046075"/>
            <a:ext cx="8195650" cy="465225"/>
            <a:chOff x="948275" y="3046075"/>
            <a:chExt cx="8195650" cy="465225"/>
          </a:xfrm>
        </p:grpSpPr>
        <p:sp>
          <p:nvSpPr>
            <p:cNvPr id="37" name="Google Shape;37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6"/>
          <p:cNvSpPr txBox="1"/>
          <p:nvPr>
            <p:ph type="ctrTitle"/>
          </p:nvPr>
        </p:nvSpPr>
        <p:spPr>
          <a:xfrm flipH="1">
            <a:off x="131375" y="3046150"/>
            <a:ext cx="72939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 flipH="1">
            <a:off x="283850" y="1951850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bel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6_3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33875" y="1141075"/>
            <a:ext cx="8195650" cy="465225"/>
            <a:chOff x="948275" y="3046075"/>
            <a:chExt cx="8195650" cy="465225"/>
          </a:xfrm>
        </p:grpSpPr>
        <p:sp>
          <p:nvSpPr>
            <p:cNvPr id="44" name="Google Shape;44;p7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131375" y="1141150"/>
            <a:ext cx="72939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 flipH="1">
            <a:off x="283850" y="1951850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bel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4" type="ctrTitle"/>
          </p:nvPr>
        </p:nvSpPr>
        <p:spPr>
          <a:xfrm>
            <a:off x="184479" y="381100"/>
            <a:ext cx="60441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8" type="ctrTitle"/>
          </p:nvPr>
        </p:nvSpPr>
        <p:spPr>
          <a:xfrm>
            <a:off x="184479" y="381100"/>
            <a:ext cx="61671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Staatliches"/>
              <a:buNone/>
              <a:defRPr sz="2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naheim"/>
              <a:buChar char="●"/>
              <a:defRPr sz="1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naheim"/>
              <a:buChar char="○"/>
              <a:defRPr sz="1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naheim"/>
              <a:buChar char="■"/>
              <a:defRPr sz="1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pvillota@icesi.edu.co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oorsql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document/d/1u4h3lAFmmilyv5F7MSmDjZAiN9fIokN4Hdl4WAyLWxs/edit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document/d/1hEKxH_hpcUzTnRiKk_v28bFoWmINlvkmMGkhEO9BiZw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khanacademy.org/computing/computer-programming/sql/sql-basics/v/welcome-to-sql" TargetMode="External"/><Relationship Id="rId4" Type="http://schemas.openxmlformats.org/officeDocument/2006/relationships/hyperlink" Target="https://es.khanacademy.org/computing/computer-programming/sql/modifying-databases-with-sql/a/using-sql-to-update-a-database" TargetMode="External"/><Relationship Id="rId5" Type="http://schemas.openxmlformats.org/officeDocument/2006/relationships/hyperlink" Target="http://sqlfiddle.com/" TargetMode="External"/><Relationship Id="rId6" Type="http://schemas.openxmlformats.org/officeDocument/2006/relationships/hyperlink" Target="https://livesql.oracl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ivesql.oracl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Bases de datos Relacionales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Y lenguaje SQL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175" name="Google Shape;175;p26"/>
          <p:cNvSpPr txBox="1"/>
          <p:nvPr>
            <p:ph idx="4294967295" type="subTitle"/>
          </p:nvPr>
        </p:nvSpPr>
        <p:spPr>
          <a:xfrm>
            <a:off x="311700" y="2420138"/>
            <a:ext cx="433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Maestría en Ciencias de Datos</a:t>
            </a:r>
            <a:br>
              <a:rPr lang="es"/>
            </a:br>
            <a:r>
              <a:rPr lang="es"/>
              <a:t>Facultad de Ingeniería</a:t>
            </a:r>
            <a:br>
              <a:rPr lang="es"/>
            </a:br>
            <a:r>
              <a:rPr lang="es"/>
              <a:t>Universidad Icesi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Ángela Villota Gómez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apvillota@icesi.edu.co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850" y="1087475"/>
            <a:ext cx="24511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275" y="2006150"/>
            <a:ext cx="1620575" cy="16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6">
            <a:alphaModFix/>
          </a:blip>
          <a:srcRect b="0" l="-3860" r="3859" t="0"/>
          <a:stretch/>
        </p:blipFill>
        <p:spPr>
          <a:xfrm>
            <a:off x="6049638" y="2725273"/>
            <a:ext cx="2382600" cy="24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2" y="4341976"/>
            <a:ext cx="1561599" cy="6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idx="4294967295"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Queries- Relational Algebra</a:t>
            </a:r>
            <a:endParaRPr/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228963"/>
            <a:ext cx="78581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 examples</a:t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8" name="Google Shape;4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7094779" cy="374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ctrTitle"/>
          </p:nvPr>
        </p:nvSpPr>
        <p:spPr>
          <a:xfrm>
            <a:off x="184480" y="381100"/>
            <a:ext cx="6242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consultas</a:t>
            </a:r>
            <a:endParaRPr/>
          </a:p>
        </p:txBody>
      </p:sp>
      <p:sp>
        <p:nvSpPr>
          <p:cNvPr id="414" name="Google Shape;41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880375" y="1295400"/>
            <a:ext cx="3950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count(*)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 'A%';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count(EMAIL)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 '%a';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 '%A%';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 'A%';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 '%a';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 '%A%';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6" name="Google Shape;416;p37"/>
          <p:cNvSpPr txBox="1"/>
          <p:nvPr/>
        </p:nvSpPr>
        <p:spPr>
          <a:xfrm>
            <a:off x="4998900" y="1295400"/>
            <a:ext cx="361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 'A___';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    where FIRST_NAME like'%a%' AND FIRST_NAME like'%A%';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SUM(salary) from Employees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 WHERE SALARY = (SELECT MIN(SALARY) FROM Employees);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SELECT * FROM EMPLOYEES WHERE SALARY in (2400, 3000, 10000, 6500);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Projection</a:t>
            </a:r>
            <a:endParaRPr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25" y="1264100"/>
            <a:ext cx="7179907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PROJECTION</a:t>
            </a:r>
            <a:endParaRPr/>
          </a:p>
        </p:txBody>
      </p:sp>
      <p:pic>
        <p:nvPicPr>
          <p:cNvPr id="429" name="Google Shape;4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25" y="1017650"/>
            <a:ext cx="6973744" cy="37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idx="4294967295"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RESTRICTION</a:t>
            </a:r>
            <a:endParaRPr/>
          </a:p>
        </p:txBody>
      </p:sp>
      <p:pic>
        <p:nvPicPr>
          <p:cNvPr id="436" name="Google Shape;4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25" y="1093850"/>
            <a:ext cx="6777265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RESTRICTION</a:t>
            </a:r>
            <a:endParaRPr/>
          </a:p>
        </p:txBody>
      </p:sp>
      <p:sp>
        <p:nvSpPr>
          <p:cNvPr id="443" name="Google Shape;443;p41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SELECT   </a:t>
            </a:r>
            <a:r>
              <a:rPr b="1" lang="e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NomEtu</a:t>
            </a:r>
            <a:endParaRPr b="1"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FROM  </a:t>
            </a:r>
            <a:r>
              <a:rPr lang="e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  Moyenne &gt; 10;</a:t>
            </a:r>
            <a:endParaRPr b="1" sz="26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24" y="827950"/>
            <a:ext cx="4279350" cy="3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6" name="Google Shape;446;p41"/>
          <p:cNvSpPr txBox="1"/>
          <p:nvPr/>
        </p:nvSpPr>
        <p:spPr>
          <a:xfrm>
            <a:off x="5113625" y="3306775"/>
            <a:ext cx="39381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Expresión regular: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Cadena que representa un conjunto de cadenas.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Patrón: </a:t>
            </a:r>
            <a:br>
              <a:rPr lang="es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1. Concatenaciones</a:t>
            </a:r>
            <a:br>
              <a:rPr lang="es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2. * + ? → %, _  *Cali* %Cali%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</a:t>
            </a:r>
            <a:endParaRPr/>
          </a:p>
        </p:txBody>
      </p:sp>
      <p:sp>
        <p:nvSpPr>
          <p:cNvPr id="452" name="Google Shape;452;p42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contains a condition that restrict the retrieved tuples. WHERE may contains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Comparisons with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/>
              <a:t>Relational operators: &lt;, &lt;=, =, &lt;&gt;, &gt;=, &gt;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/>
              <a:t>Arithmetic operators: +, -, *, /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/>
              <a:t>Logic operators: AND, OR, NOT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/>
              <a:t>Ranges: Between, not between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Set membership. 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Pattern match.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Null.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 txBox="1"/>
          <p:nvPr/>
        </p:nvSpPr>
        <p:spPr>
          <a:xfrm>
            <a:off x="5909825" y="2961775"/>
            <a:ext cx="25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Promedio_Acumulado </a:t>
            </a: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BETWEEN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4.0 AND 5.0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54" name="Google Shape;454;p42"/>
          <p:cNvCxnSpPr/>
          <p:nvPr/>
        </p:nvCxnSpPr>
        <p:spPr>
          <a:xfrm flipH="1" rot="10800000">
            <a:off x="4421975" y="3236575"/>
            <a:ext cx="1293600" cy="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42"/>
          <p:cNvSpPr txBox="1"/>
          <p:nvPr/>
        </p:nvSpPr>
        <p:spPr>
          <a:xfrm>
            <a:off x="6025225" y="3558200"/>
            <a:ext cx="306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Nombre_Programa </a:t>
            </a: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('Ingenieria Telematica', 'Ingenieria de sistemas')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56" name="Google Shape;456;p42"/>
          <p:cNvCxnSpPr/>
          <p:nvPr/>
        </p:nvCxnSpPr>
        <p:spPr>
          <a:xfrm>
            <a:off x="2890725" y="3643375"/>
            <a:ext cx="318720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Pattern match - Like</a:t>
            </a:r>
            <a:endParaRPr/>
          </a:p>
        </p:txBody>
      </p:sp>
      <p:sp>
        <p:nvSpPr>
          <p:cNvPr id="463" name="Google Shape;463;p43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Pattern matching allow the usage of regular expressions to find values represented as strings (char, varchar).  </a:t>
            </a:r>
            <a:br>
              <a:rPr lang="es" sz="1600"/>
            </a:br>
            <a:r>
              <a:rPr b="1" lang="es" sz="1600">
                <a:solidFill>
                  <a:schemeClr val="accent2"/>
                </a:solidFill>
                <a:highlight>
                  <a:schemeClr val="dk1"/>
                </a:highlight>
              </a:rPr>
              <a:t>Pattern matching symbols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% (percent) any sequence of zero and more characters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_ (underscore) any single character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accent2"/>
                </a:solidFill>
                <a:highlight>
                  <a:schemeClr val="dk1"/>
                </a:highlight>
              </a:rPr>
              <a:t>Examples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Salon </a:t>
            </a:r>
            <a:r>
              <a:rPr b="1" lang="es" sz="1600"/>
              <a:t>LIKE</a:t>
            </a:r>
            <a:r>
              <a:rPr lang="es" sz="1600"/>
              <a:t> ‘2%’ the first character is 2 and the others can be anything (cursos que se dictan en un segundo piso)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Salon </a:t>
            </a:r>
            <a:r>
              <a:rPr b="1" lang="es" sz="1600"/>
              <a:t>LIKE </a:t>
            </a:r>
            <a:r>
              <a:rPr lang="es" sz="1600"/>
              <a:t>‘%L’ the last character is L(cursos que se dictan en el 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NOMBRE_CUR LIKE '%Algoritmos%' contains the string ‘Algoritmos’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s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Aggregate Functions </a:t>
            </a:r>
            <a:endParaRPr/>
          </a:p>
        </p:txBody>
      </p:sp>
      <p:sp>
        <p:nvSpPr>
          <p:cNvPr id="470" name="Google Shape;470;p44"/>
          <p:cNvSpPr txBox="1"/>
          <p:nvPr>
            <p:ph idx="4294967295" type="body"/>
          </p:nvPr>
        </p:nvSpPr>
        <p:spPr>
          <a:xfrm>
            <a:off x="311700" y="1228675"/>
            <a:ext cx="4956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Aggregate functions cannot be part in where clauses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Having clauses include restrictions over groups</a:t>
            </a:r>
            <a:endParaRPr/>
          </a:p>
        </p:txBody>
      </p:sp>
      <p:sp>
        <p:nvSpPr>
          <p:cNvPr id="471" name="Google Shape;471;p44"/>
          <p:cNvSpPr txBox="1"/>
          <p:nvPr>
            <p:ph idx="4294967295" type="body"/>
          </p:nvPr>
        </p:nvSpPr>
        <p:spPr>
          <a:xfrm>
            <a:off x="6140075" y="1228675"/>
            <a:ext cx="264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Count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SUM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AVG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MIN - MAX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Operates Non-Null Values, except Count(*)</a:t>
            </a:r>
            <a:endParaRPr/>
          </a:p>
        </p:txBody>
      </p:sp>
      <p:sp>
        <p:nvSpPr>
          <p:cNvPr id="472" name="Google Shape;47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5854225" y="5072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5854225" y="24803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492325" y="24803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492325" y="5072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type="ctrTitle"/>
          </p:nvPr>
        </p:nvSpPr>
        <p:spPr>
          <a:xfrm>
            <a:off x="2639800" y="1124225"/>
            <a:ext cx="2916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</a:t>
            </a:r>
            <a:br>
              <a:rPr lang="es"/>
            </a:br>
            <a:r>
              <a:rPr lang="es"/>
              <a:t>Introducción</a:t>
            </a:r>
            <a:endParaRPr/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2639800" y="1303800"/>
            <a:ext cx="2916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Contexto, la clase pasada, la de hoy</a:t>
            </a:r>
            <a:endParaRPr sz="2000"/>
          </a:p>
        </p:txBody>
      </p:sp>
      <p:sp>
        <p:nvSpPr>
          <p:cNvPr id="191" name="Google Shape;191;p27"/>
          <p:cNvSpPr txBox="1"/>
          <p:nvPr>
            <p:ph idx="2" type="ctrTitle"/>
          </p:nvPr>
        </p:nvSpPr>
        <p:spPr>
          <a:xfrm>
            <a:off x="5940325" y="1464575"/>
            <a:ext cx="2916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</a:t>
            </a:r>
            <a:br>
              <a:rPr lang="es"/>
            </a:br>
            <a:r>
              <a:rPr lang="es"/>
              <a:t>Sql(DDL)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5" type="subTitle"/>
          </p:nvPr>
        </p:nvSpPr>
        <p:spPr>
          <a:xfrm>
            <a:off x="5940325" y="1303800"/>
            <a:ext cx="2777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Preguntas - dudas- quiz</a:t>
            </a:r>
            <a:endParaRPr sz="2000"/>
          </a:p>
        </p:txBody>
      </p:sp>
      <p:sp>
        <p:nvSpPr>
          <p:cNvPr id="193" name="Google Shape;193;p27"/>
          <p:cNvSpPr txBox="1"/>
          <p:nvPr>
            <p:ph idx="3" type="ctrTitle"/>
          </p:nvPr>
        </p:nvSpPr>
        <p:spPr>
          <a:xfrm>
            <a:off x="2640350" y="3061575"/>
            <a:ext cx="2916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br>
              <a:rPr lang="es"/>
            </a:br>
            <a:r>
              <a:rPr lang="es"/>
              <a:t>SQL(DDL) </a:t>
            </a:r>
            <a:endParaRPr/>
          </a:p>
        </p:txBody>
      </p:sp>
      <p:sp>
        <p:nvSpPr>
          <p:cNvPr id="194" name="Google Shape;194;p27"/>
          <p:cNvSpPr txBox="1"/>
          <p:nvPr>
            <p:ph idx="6" type="subTitle"/>
          </p:nvPr>
        </p:nvSpPr>
        <p:spPr>
          <a:xfrm>
            <a:off x="2640350" y="3241150"/>
            <a:ext cx="2916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Restricciones, inserts</a:t>
            </a:r>
            <a:endParaRPr sz="2000"/>
          </a:p>
        </p:txBody>
      </p:sp>
      <p:sp>
        <p:nvSpPr>
          <p:cNvPr id="195" name="Google Shape;195;p27"/>
          <p:cNvSpPr txBox="1"/>
          <p:nvPr>
            <p:ph idx="4" type="ctrTitle"/>
          </p:nvPr>
        </p:nvSpPr>
        <p:spPr>
          <a:xfrm>
            <a:off x="6015475" y="3437700"/>
            <a:ext cx="2627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SQL(DML)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7"/>
          <p:cNvGrpSpPr/>
          <p:nvPr/>
        </p:nvGrpSpPr>
        <p:grpSpPr>
          <a:xfrm>
            <a:off x="17123" y="1038375"/>
            <a:ext cx="3387895" cy="3585116"/>
            <a:chOff x="755786" y="982893"/>
            <a:chExt cx="3845075" cy="3725957"/>
          </a:xfrm>
        </p:grpSpPr>
        <p:grpSp>
          <p:nvGrpSpPr>
            <p:cNvPr id="197" name="Google Shape;197;p27"/>
            <p:cNvGrpSpPr/>
            <p:nvPr/>
          </p:nvGrpSpPr>
          <p:grpSpPr>
            <a:xfrm>
              <a:off x="1113128" y="982893"/>
              <a:ext cx="1513195" cy="3181003"/>
              <a:chOff x="1258682" y="982898"/>
              <a:chExt cx="1367674" cy="3181003"/>
            </a:xfrm>
          </p:grpSpPr>
          <p:sp>
            <p:nvSpPr>
              <p:cNvPr id="198" name="Google Shape;198;p27"/>
              <p:cNvSpPr/>
              <p:nvPr/>
            </p:nvSpPr>
            <p:spPr>
              <a:xfrm>
                <a:off x="1304856" y="1142002"/>
                <a:ext cx="13215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258682" y="982898"/>
                <a:ext cx="1285763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27"/>
            <p:cNvGrpSpPr/>
            <p:nvPr/>
          </p:nvGrpSpPr>
          <p:grpSpPr>
            <a:xfrm>
              <a:off x="755786" y="4404477"/>
              <a:ext cx="3845075" cy="143384"/>
              <a:chOff x="755786" y="4404477"/>
              <a:chExt cx="3845075" cy="143384"/>
            </a:xfrm>
          </p:grpSpPr>
          <p:sp>
            <p:nvSpPr>
              <p:cNvPr id="201" name="Google Shape;201;p27"/>
              <p:cNvSpPr/>
              <p:nvPr/>
            </p:nvSpPr>
            <p:spPr>
              <a:xfrm flipH="1" rot="10800000">
                <a:off x="839150" y="4404477"/>
                <a:ext cx="3761711" cy="14992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207" name="Google Shape;207;p27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4" name="Google Shape;264;p27"/>
          <p:cNvSpPr txBox="1"/>
          <p:nvPr>
            <p:ph idx="6" type="subTitle"/>
          </p:nvPr>
        </p:nvSpPr>
        <p:spPr>
          <a:xfrm>
            <a:off x="5870725" y="3346200"/>
            <a:ext cx="2916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Select From Where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/>
        </p:nvSpPr>
        <p:spPr>
          <a:xfrm>
            <a:off x="4962725" y="1123975"/>
            <a:ext cx="37968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Min - Max  </a:t>
            </a:r>
            <a:r>
              <a:rPr b="1" lang="es"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  <a:t>IGNORE Null values</a:t>
            </a:r>
            <a:endParaRPr b="1" sz="1600">
              <a:highlight>
                <a:schemeClr val="lt1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    Min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(COMMISSION_PCT) </a:t>
            </a: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Min_Comission,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(COMMISSION_PCT) </a:t>
            </a: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Max_Comission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8" name="Google Shape;478;p45"/>
          <p:cNvSpPr txBox="1"/>
          <p:nvPr>
            <p:ph type="ctrTitle"/>
          </p:nvPr>
        </p:nvSpPr>
        <p:spPr>
          <a:xfrm>
            <a:off x="184480" y="381100"/>
            <a:ext cx="6242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Aggregate functions and Null values</a:t>
            </a:r>
            <a:endParaRPr/>
          </a:p>
        </p:txBody>
      </p:sp>
      <p:sp>
        <p:nvSpPr>
          <p:cNvPr id="479" name="Google Shape;47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0" name="Google Shape;480;p45"/>
          <p:cNvSpPr txBox="1"/>
          <p:nvPr/>
        </p:nvSpPr>
        <p:spPr>
          <a:xfrm>
            <a:off x="4952225" y="2055488"/>
            <a:ext cx="3463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1" name="Google Shape;481;p45"/>
          <p:cNvSpPr txBox="1"/>
          <p:nvPr/>
        </p:nvSpPr>
        <p:spPr>
          <a:xfrm>
            <a:off x="1718850" y="2871200"/>
            <a:ext cx="33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2230900" y="3268175"/>
            <a:ext cx="33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3" name="Google Shape;483;p45"/>
          <p:cNvSpPr txBox="1"/>
          <p:nvPr/>
        </p:nvSpPr>
        <p:spPr>
          <a:xfrm>
            <a:off x="440050" y="1872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184475" y="1116325"/>
            <a:ext cx="33138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Count </a:t>
            </a:r>
            <a:r>
              <a:rPr b="1" lang="es"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  <a:t>IGNORE Null values (Exceptions)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(*) </a:t>
            </a: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(COMMISSION_PCT)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184475" y="2473790"/>
            <a:ext cx="45465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SUM - AVG  </a:t>
            </a:r>
            <a:r>
              <a:rPr b="1" lang="es"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  <a:t>IGNORE Null values</a:t>
            </a:r>
            <a:endParaRPr b="1">
              <a:highlight>
                <a:schemeClr val="lt1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EMPLOYEE_ID, FIRST_NAME, LAST_NAME, JOB_ID,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  (salary + salary * COMMISSION_PCT) </a:t>
            </a: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Total_Salary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5078825" y="2517240"/>
            <a:ext cx="3796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Distinct </a:t>
            </a:r>
            <a:r>
              <a:rPr b="1" lang="es">
                <a:highlight>
                  <a:schemeClr val="lt1"/>
                </a:highlight>
                <a:latin typeface="Anaheim"/>
                <a:ea typeface="Anaheim"/>
                <a:cs typeface="Anaheim"/>
                <a:sym typeface="Anaheim"/>
              </a:rPr>
              <a:t>NULL counts!!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If Distinct is no specified, ALL is assumed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Cannot use Distinct on Count(*)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No value to use with MIN-MAX</a:t>
            </a:r>
            <a:endParaRPr b="1" sz="1600">
              <a:highlight>
                <a:schemeClr val="lt1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COMMISSION_PCT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492" name="Google Shape;492;p46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de ejecutar las consultas del slide anterior, ¿Encuentra alguna correlación en los datos en los que esté involucrada la comisión?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Utilice algunas consultas/resultados para sustentar su respuesta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advices </a:t>
            </a:r>
            <a:endParaRPr/>
          </a:p>
        </p:txBody>
      </p:sp>
      <p:sp>
        <p:nvSpPr>
          <p:cNvPr id="499" name="Google Shape;499;p47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Use ORDER BY to improve the results’ readability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Filter data is a good idea to reduce the size of the dataset before applying more complex operations.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Indent correctly your code or use Poor SQL to make the job for you [</a:t>
            </a:r>
            <a:r>
              <a:rPr lang="es" u="sng">
                <a:solidFill>
                  <a:srgbClr val="407B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/>
              <a:t>]</a:t>
            </a:r>
            <a:endParaRPr/>
          </a:p>
        </p:txBody>
      </p:sp>
      <p:sp>
        <p:nvSpPr>
          <p:cNvPr id="500" name="Google Shape;50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Select-From - Where </a:t>
            </a:r>
            <a:endParaRPr/>
          </a:p>
        </p:txBody>
      </p:sp>
      <p:sp>
        <p:nvSpPr>
          <p:cNvPr id="506" name="Google Shape;506;p48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accent2"/>
                </a:solidFill>
                <a:highlight>
                  <a:schemeClr val="dk1"/>
                </a:highlight>
              </a:rPr>
              <a:t>General form - Syntax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SELECT </a:t>
            </a:r>
            <a:r>
              <a:rPr lang="es"/>
              <a:t>[DISTINCT | ALL]{*|[attributeName [</a:t>
            </a:r>
            <a:r>
              <a:rPr b="1" lang="es"/>
              <a:t>AS </a:t>
            </a:r>
            <a:r>
              <a:rPr lang="es"/>
              <a:t>newName]] [,] }</a:t>
            </a:r>
            <a:br>
              <a:rPr b="1" lang="es"/>
            </a:br>
            <a:r>
              <a:rPr b="1" lang="es"/>
              <a:t>FROM </a:t>
            </a:r>
            <a:r>
              <a:rPr lang="es"/>
              <a:t>tableName [alias]</a:t>
            </a:r>
            <a:br>
              <a:rPr lang="es"/>
            </a:br>
            <a:r>
              <a:rPr b="1" lang="es"/>
              <a:t>[WHERE </a:t>
            </a:r>
            <a:r>
              <a:rPr lang="es"/>
              <a:t>condition</a:t>
            </a:r>
            <a:r>
              <a:rPr b="1" lang="es"/>
              <a:t>]</a:t>
            </a:r>
            <a:br>
              <a:rPr b="1" lang="es"/>
            </a:br>
            <a:r>
              <a:rPr b="1" lang="es"/>
              <a:t>[GROUP BY </a:t>
            </a:r>
            <a:r>
              <a:rPr lang="es"/>
              <a:t>attributeList</a:t>
            </a:r>
            <a:r>
              <a:rPr b="1" lang="es"/>
              <a:t>] [HAVING </a:t>
            </a:r>
            <a:r>
              <a:rPr lang="es"/>
              <a:t>condition</a:t>
            </a:r>
            <a:r>
              <a:rPr b="1" lang="es"/>
              <a:t>]</a:t>
            </a:r>
            <a:br>
              <a:rPr b="1" lang="es"/>
            </a:br>
            <a:r>
              <a:rPr b="1" lang="es"/>
              <a:t>[ORDER BY </a:t>
            </a:r>
            <a:r>
              <a:rPr lang="es"/>
              <a:t>attributeList</a:t>
            </a:r>
            <a:r>
              <a:rPr b="1" lang="es"/>
              <a:t>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Notation: [optional] {mandatory}</a:t>
            </a:r>
            <a:endParaRPr b="1"/>
          </a:p>
        </p:txBody>
      </p:sp>
      <p:sp>
        <p:nvSpPr>
          <p:cNvPr id="507" name="Google Shape;50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Select-From - Where </a:t>
            </a:r>
            <a:endParaRPr/>
          </a:p>
        </p:txBody>
      </p:sp>
      <p:sp>
        <p:nvSpPr>
          <p:cNvPr id="513" name="Google Shape;513;p49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accent2"/>
                </a:solidFill>
                <a:highlight>
                  <a:schemeClr val="dk1"/>
                </a:highlight>
              </a:rPr>
              <a:t>General form - Semantics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s"/>
            </a:br>
            <a:r>
              <a:rPr b="1" lang="es"/>
              <a:t>FROM </a:t>
            </a:r>
            <a:r>
              <a:rPr lang="es"/>
              <a:t>table(s) to be used</a:t>
            </a:r>
            <a:br>
              <a:rPr lang="es"/>
            </a:br>
            <a:r>
              <a:rPr b="1" lang="es"/>
              <a:t>WHERE </a:t>
            </a:r>
            <a:r>
              <a:rPr lang="es"/>
              <a:t>filters the rows subject of the condition</a:t>
            </a:r>
            <a:br>
              <a:rPr b="1" lang="es"/>
            </a:br>
            <a:r>
              <a:rPr b="1" lang="es"/>
              <a:t>GROUP BY </a:t>
            </a:r>
            <a:r>
              <a:rPr lang="es"/>
              <a:t>forms groups of rows with the same column value</a:t>
            </a:r>
            <a:br>
              <a:rPr lang="es"/>
            </a:br>
            <a:r>
              <a:rPr b="1" lang="es"/>
              <a:t>HAVING </a:t>
            </a:r>
            <a:r>
              <a:rPr lang="es"/>
              <a:t>filters the groups subject to some condition</a:t>
            </a:r>
            <a:br>
              <a:rPr lang="es"/>
            </a:br>
            <a:r>
              <a:rPr b="1" lang="es"/>
              <a:t>SELECT </a:t>
            </a:r>
            <a:r>
              <a:rPr lang="es"/>
              <a:t>specifies which columns will appear in the output</a:t>
            </a:r>
            <a:br>
              <a:rPr lang="es"/>
            </a:br>
            <a:r>
              <a:rPr b="1" lang="es"/>
              <a:t>ORDER BY </a:t>
            </a:r>
            <a:r>
              <a:rPr lang="es"/>
              <a:t>specifies the order of the output</a:t>
            </a:r>
            <a:endParaRPr/>
          </a:p>
        </p:txBody>
      </p:sp>
      <p:sp>
        <p:nvSpPr>
          <p:cNvPr id="514" name="Google Shape;51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 txBox="1"/>
          <p:nvPr>
            <p:ph idx="1" type="subTitle"/>
          </p:nvPr>
        </p:nvSpPr>
        <p:spPr>
          <a:xfrm flipH="1">
            <a:off x="346075" y="1190525"/>
            <a:ext cx="8377200" cy="3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Consultas simples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Genere la lista con todos los datos de los hoteles</a:t>
            </a:r>
            <a:endParaRPr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Genere la lista con todos los datos de los hoteles dada una ciudad (elegir una)</a:t>
            </a:r>
            <a:endParaRPr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Genere la lista con los nombres y direcciones de todos los huéspedes que se han hospedado en hoteles localizados en la ciudad del punto anterior, ordenados de forma alfabética por el nombre.</a:t>
            </a:r>
            <a:endParaRPr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Genere el listado de todos los cuartos familiares o dobles con un precio menor a 80 dólares por noche, en orden ascendente del precio.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      4. Consultas con funciones agregadas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¿Cuántos hoteles hay registrados?</a:t>
            </a:r>
            <a:endParaRPr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¿Cuál es el precio promedio de un cuarto?</a:t>
            </a:r>
            <a:endParaRPr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¿Cuántos huéspedes diferentes se llaman Juan (o tienen el nombre Juan, por ejemplo Juan Felipe también es correcto)?</a:t>
            </a:r>
            <a:endParaRPr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¿Cuál podría ser  el ingreso total por noche, por todos los cuartos de tipo doble. </a:t>
            </a:r>
            <a:endParaRPr sz="1300">
              <a:solidFill>
                <a:srgbClr val="000000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naheim"/>
              <a:buAutoNum type="arabicPeriod"/>
            </a:pPr>
            <a:r>
              <a:rPr lang="es" sz="1300">
                <a:solidFill>
                  <a:srgbClr val="000000"/>
                </a:solidFill>
              </a:rPr>
              <a:t>¿Cuál es el ingreso total por noche, por todos los cuartos de tipo double que han sido reservados?</a:t>
            </a:r>
            <a:endParaRPr sz="1300"/>
          </a:p>
        </p:txBody>
      </p:sp>
      <p:sp>
        <p:nvSpPr>
          <p:cNvPr id="520" name="Google Shape;52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1" name="Google Shape;521;p50"/>
          <p:cNvSpPr txBox="1"/>
          <p:nvPr>
            <p:ph type="ctrTitle"/>
          </p:nvPr>
        </p:nvSpPr>
        <p:spPr>
          <a:xfrm>
            <a:off x="184480" y="381100"/>
            <a:ext cx="6678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en Clase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próxima clase</a:t>
            </a:r>
            <a:endParaRPr/>
          </a:p>
        </p:txBody>
      </p:sp>
      <p:sp>
        <p:nvSpPr>
          <p:cNvPr id="527" name="Google Shape;52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8" name="Google Shape;528;p51"/>
          <p:cNvSpPr txBox="1"/>
          <p:nvPr/>
        </p:nvSpPr>
        <p:spPr>
          <a:xfrm>
            <a:off x="606550" y="1458325"/>
            <a:ext cx="396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AutoNum type="arabicPeriod"/>
            </a:pPr>
            <a:r>
              <a:rPr lang="es" sz="1600">
                <a:latin typeface="Anaheim"/>
                <a:ea typeface="Anaheim"/>
                <a:cs typeface="Anaheim"/>
                <a:sym typeface="Anaheim"/>
              </a:rPr>
              <a:t>Terminar los ejercicios propuestos en los slides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AutoNum type="arabicPeriod"/>
            </a:pPr>
            <a:r>
              <a:rPr lang="es" sz="1600">
                <a:latin typeface="Anaheim"/>
                <a:ea typeface="Anaheim"/>
                <a:cs typeface="Anaheim"/>
                <a:sym typeface="Anaheim"/>
              </a:rPr>
              <a:t>Continuar con los problemas de HackerRank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AutoNum type="arabicPeriod"/>
            </a:pPr>
            <a:r>
              <a:rPr lang="es" sz="1600">
                <a:latin typeface="Anaheim"/>
                <a:ea typeface="Anaheim"/>
                <a:cs typeface="Anaheim"/>
                <a:sym typeface="Anaheim"/>
              </a:rPr>
              <a:t>Estudiar el material de estudio sobre modelos de datos de la carpeta de la sesión 3 [</a:t>
            </a:r>
            <a:r>
              <a:rPr lang="es" sz="16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link</a:t>
            </a:r>
            <a:r>
              <a:rPr lang="es" sz="16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 Update-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Constraints</a:t>
            </a:r>
            <a:endParaRPr/>
          </a:p>
        </p:txBody>
      </p:sp>
      <p:sp>
        <p:nvSpPr>
          <p:cNvPr id="534" name="Google Shape;534;p52"/>
          <p:cNvSpPr txBox="1"/>
          <p:nvPr>
            <p:ph idx="1" type="body"/>
          </p:nvPr>
        </p:nvSpPr>
        <p:spPr>
          <a:xfrm>
            <a:off x="311700" y="15260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Referential integrity</a:t>
            </a:r>
            <a:r>
              <a:rPr lang="es"/>
              <a:t>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(branchNo)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ON DELETE ON UPDATE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CASCADE, delete the row from the parent table and automatically delete the matching rows in the children table. (And the others linked)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SET NULL, delete the row from the parent table and set the foreign key values to null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SET DEFAULT, set a default value in the children tables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NO ACTION, reject the deletion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535" name="Google Shape;535;p52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>
            <p:ph type="ctrTitle"/>
          </p:nvPr>
        </p:nvSpPr>
        <p:spPr>
          <a:xfrm>
            <a:off x="184480" y="381100"/>
            <a:ext cx="6242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Semantics of Delete and Update</a:t>
            </a:r>
            <a:endParaRPr/>
          </a:p>
        </p:txBody>
      </p:sp>
      <p:sp>
        <p:nvSpPr>
          <p:cNvPr id="541" name="Google Shape;54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42" name="Google Shape;5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51" y="1512675"/>
            <a:ext cx="2815600" cy="28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3"/>
          <p:cNvSpPr txBox="1"/>
          <p:nvPr/>
        </p:nvSpPr>
        <p:spPr>
          <a:xfrm>
            <a:off x="5038775" y="2134100"/>
            <a:ext cx="411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naheim"/>
                <a:ea typeface="Anaheim"/>
                <a:cs typeface="Anaheim"/>
                <a:sym typeface="Anaheim"/>
              </a:rPr>
              <a:t>didn’t get the joke?</a:t>
            </a:r>
            <a:br>
              <a:rPr lang="es" sz="1700">
                <a:latin typeface="Anaheim"/>
                <a:ea typeface="Anaheim"/>
                <a:cs typeface="Anaheim"/>
                <a:sym typeface="Anaheim"/>
              </a:rPr>
            </a:br>
            <a:r>
              <a:rPr lang="es" sz="1700">
                <a:latin typeface="Anaheim"/>
                <a:ea typeface="Anaheim"/>
                <a:cs typeface="Anaheim"/>
                <a:sym typeface="Anaheim"/>
              </a:rPr>
              <a:t>Let’s do this optional activity [</a:t>
            </a:r>
            <a:r>
              <a:rPr lang="es" sz="1700" u="sng">
                <a:solidFill>
                  <a:srgbClr val="A1C3FA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7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17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ctrTitle"/>
          </p:nvPr>
        </p:nvSpPr>
        <p:spPr>
          <a:xfrm>
            <a:off x="873150" y="1715300"/>
            <a:ext cx="2704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71" name="Google Shape;271;p28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8"/>
          <p:cNvGrpSpPr/>
          <p:nvPr/>
        </p:nvGrpSpPr>
        <p:grpSpPr>
          <a:xfrm>
            <a:off x="4944850" y="677471"/>
            <a:ext cx="3030013" cy="3929999"/>
            <a:chOff x="509250" y="566571"/>
            <a:chExt cx="3030013" cy="3929999"/>
          </a:xfrm>
        </p:grpSpPr>
        <p:grpSp>
          <p:nvGrpSpPr>
            <p:cNvPr id="277" name="Google Shape;277;p28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278" name="Google Shape;278;p28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AB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28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282" name="Google Shape;282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28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286" name="Google Shape;286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8"/>
            <p:cNvSpPr/>
            <p:nvPr/>
          </p:nvSpPr>
          <p:spPr>
            <a:xfrm>
              <a:off x="1600212" y="3864266"/>
              <a:ext cx="372943" cy="224375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8"/>
          <p:cNvGrpSpPr/>
          <p:nvPr/>
        </p:nvGrpSpPr>
        <p:grpSpPr>
          <a:xfrm rot="2264335">
            <a:off x="6810081" y="1768496"/>
            <a:ext cx="450454" cy="510995"/>
            <a:chOff x="3086313" y="2877049"/>
            <a:chExt cx="320143" cy="392581"/>
          </a:xfrm>
        </p:grpSpPr>
        <p:sp>
          <p:nvSpPr>
            <p:cNvPr id="297" name="Google Shape;297;p28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</p:grpSp>
      <p:sp>
        <p:nvSpPr>
          <p:cNvPr id="309" name="Google Shape;309;p28"/>
          <p:cNvSpPr/>
          <p:nvPr/>
        </p:nvSpPr>
        <p:spPr>
          <a:xfrm>
            <a:off x="5312825" y="2531988"/>
            <a:ext cx="244919" cy="220977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050" y="1520600"/>
            <a:ext cx="4227850" cy="4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ctrTitle"/>
          </p:nvPr>
        </p:nvSpPr>
        <p:spPr>
          <a:xfrm>
            <a:off x="184480" y="381100"/>
            <a:ext cx="6678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La semana pasada</a:t>
            </a:r>
            <a:endParaRPr sz="2200"/>
          </a:p>
        </p:txBody>
      </p:sp>
      <p:sp>
        <p:nvSpPr>
          <p:cNvPr id="317" name="Google Shape;317;p29"/>
          <p:cNvSpPr txBox="1"/>
          <p:nvPr>
            <p:ph idx="1" type="subTitle"/>
          </p:nvPr>
        </p:nvSpPr>
        <p:spPr>
          <a:xfrm flipH="1">
            <a:off x="451450" y="1056525"/>
            <a:ext cx="8253600" cy="3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Temas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Contexto del curso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Modelo relacional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SQL (1)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Tareas: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Tarea: </a:t>
            </a:r>
            <a:r>
              <a:rPr lang="es" sz="1600"/>
              <a:t>Construya un archivo de texto con las instrucciones SQL que permiten crear la base de datos del problema del hotel.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Material extra</a:t>
            </a:r>
            <a:endParaRPr sz="1600"/>
          </a:p>
          <a:p>
            <a:pPr indent="-3302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Font typeface="Anaheim"/>
              <a:buChar char="○"/>
            </a:pP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Introducción a SQL de Khan Academy [</a:t>
            </a:r>
            <a:r>
              <a:rPr lang="es" sz="16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]</a:t>
            </a:r>
            <a:endParaRPr sz="1600">
              <a:solidFill>
                <a:srgbClr val="494D55"/>
              </a:solidFill>
              <a:highlight>
                <a:srgbClr val="FFFFFF"/>
              </a:highlight>
            </a:endParaRPr>
          </a:p>
          <a:p>
            <a:pPr indent="-3302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Font typeface="Anaheim"/>
              <a:buChar char="○"/>
            </a:pP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Modificar bases de datos con SQL de Khan Academy [</a:t>
            </a:r>
            <a:r>
              <a:rPr lang="es" sz="16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] </a:t>
            </a:r>
            <a:endParaRPr sz="1600">
              <a:solidFill>
                <a:srgbClr val="494D55"/>
              </a:solidFill>
              <a:highlight>
                <a:srgbClr val="FFFFFF"/>
              </a:highlight>
            </a:endParaRPr>
          </a:p>
          <a:p>
            <a:pPr indent="-3302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Char char="○"/>
            </a:pP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Herramienta para hacer pruebas [</a:t>
            </a:r>
            <a:r>
              <a:rPr lang="es" sz="16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]</a:t>
            </a:r>
            <a:endParaRPr sz="1600">
              <a:solidFill>
                <a:srgbClr val="494D55"/>
              </a:solidFill>
              <a:highlight>
                <a:srgbClr val="FFFFFF"/>
              </a:highlight>
            </a:endParaRPr>
          </a:p>
          <a:p>
            <a:pPr indent="-330200" lvl="0" marL="4572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Char char="●"/>
            </a:pPr>
            <a:r>
              <a:rPr lang="es" sz="1600">
                <a:latin typeface="Anaheim"/>
                <a:ea typeface="Anaheim"/>
                <a:cs typeface="Anaheim"/>
                <a:sym typeface="Anaheim"/>
              </a:rPr>
              <a:t>Herramienta de codificación</a:t>
            </a:r>
            <a:endParaRPr sz="1600"/>
          </a:p>
          <a:p>
            <a:pPr indent="-3302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Char char="○"/>
            </a:pPr>
            <a:r>
              <a:rPr lang="es" sz="1600">
                <a:latin typeface="Anaheim"/>
                <a:ea typeface="Anaheim"/>
                <a:cs typeface="Anaheim"/>
                <a:sym typeface="Anaheim"/>
              </a:rPr>
              <a:t>Oracle live[</a:t>
            </a:r>
            <a:r>
              <a:rPr lang="es" sz="1600" u="sng">
                <a:latin typeface="Anaheim"/>
                <a:ea typeface="Anaheim"/>
                <a:cs typeface="Anaheim"/>
                <a:sym typeface="Anaheim"/>
                <a:hlinkClick r:id="rId6"/>
              </a:rPr>
              <a:t>link</a:t>
            </a:r>
            <a:r>
              <a:rPr lang="es" sz="16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1600">
              <a:solidFill>
                <a:srgbClr val="494D55"/>
              </a:solidFill>
              <a:highlight>
                <a:srgbClr val="FFFFFF"/>
              </a:highlight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ctrTitle"/>
          </p:nvPr>
        </p:nvSpPr>
        <p:spPr>
          <a:xfrm>
            <a:off x="731386" y="-28972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Preguntas?</a:t>
            </a:r>
            <a:endParaRPr sz="4900"/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50" y="1501400"/>
            <a:ext cx="3331225" cy="33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/>
        </p:nvSpPr>
        <p:spPr>
          <a:xfrm>
            <a:off x="5246263" y="10058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anyone have any questions?</a:t>
            </a:r>
            <a:endParaRPr b="1" sz="20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ctrTitle"/>
          </p:nvPr>
        </p:nvSpPr>
        <p:spPr>
          <a:xfrm>
            <a:off x="184480" y="381100"/>
            <a:ext cx="6678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Recursos de esta clase</a:t>
            </a:r>
            <a:endParaRPr sz="2200"/>
          </a:p>
        </p:txBody>
      </p:sp>
      <p:sp>
        <p:nvSpPr>
          <p:cNvPr id="332" name="Google Shape;332;p31"/>
          <p:cNvSpPr txBox="1"/>
          <p:nvPr>
            <p:ph idx="1" type="subTitle"/>
          </p:nvPr>
        </p:nvSpPr>
        <p:spPr>
          <a:xfrm flipH="1">
            <a:off x="451450" y="1056525"/>
            <a:ext cx="8253600" cy="3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En la carpeta de la Sesión 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Lectura: CH7_Connolly-Begg (en la carpeta)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Lectura: CH6_Connolly-Begg (en la carpeta)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DDL del ejemplo: Ejemplos SQL (en la carpeta)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Editores de SQL online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200"/>
              <a:buFont typeface="Arial"/>
              <a:buChar char="○"/>
            </a:pP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Oracle Live [</a:t>
            </a:r>
            <a:r>
              <a:rPr lang="es" sz="19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1700"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ctrTitle"/>
          </p:nvPr>
        </p:nvSpPr>
        <p:spPr>
          <a:xfrm>
            <a:off x="825525" y="2248700"/>
            <a:ext cx="2704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SQL(2)</a:t>
            </a:r>
            <a:endParaRPr/>
          </a:p>
        </p:txBody>
      </p:sp>
      <p:grpSp>
        <p:nvGrpSpPr>
          <p:cNvPr id="339" name="Google Shape;339;p32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340" name="Google Shape;340;p32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2"/>
          <p:cNvGrpSpPr/>
          <p:nvPr/>
        </p:nvGrpSpPr>
        <p:grpSpPr>
          <a:xfrm>
            <a:off x="4944850" y="677471"/>
            <a:ext cx="3030013" cy="3929999"/>
            <a:chOff x="509250" y="566571"/>
            <a:chExt cx="3030013" cy="3929999"/>
          </a:xfrm>
        </p:grpSpPr>
        <p:grpSp>
          <p:nvGrpSpPr>
            <p:cNvPr id="346" name="Google Shape;346;p32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347" name="Google Shape;347;p32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AB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32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32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355" name="Google Shape;355;p32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32"/>
            <p:cNvSpPr/>
            <p:nvPr/>
          </p:nvSpPr>
          <p:spPr>
            <a:xfrm>
              <a:off x="1600212" y="3864266"/>
              <a:ext cx="372943" cy="224375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2"/>
          <p:cNvGrpSpPr/>
          <p:nvPr/>
        </p:nvGrpSpPr>
        <p:grpSpPr>
          <a:xfrm rot="2264335">
            <a:off x="6810081" y="1768496"/>
            <a:ext cx="450454" cy="510995"/>
            <a:chOff x="3086313" y="2877049"/>
            <a:chExt cx="320143" cy="392581"/>
          </a:xfrm>
        </p:grpSpPr>
        <p:sp>
          <p:nvSpPr>
            <p:cNvPr id="366" name="Google Shape;366;p32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</p:grpSp>
      <p:sp>
        <p:nvSpPr>
          <p:cNvPr id="378" name="Google Shape;378;p32"/>
          <p:cNvSpPr/>
          <p:nvPr/>
        </p:nvSpPr>
        <p:spPr>
          <a:xfrm>
            <a:off x="5312825" y="2531988"/>
            <a:ext cx="244919" cy="220977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0" y="1660375"/>
            <a:ext cx="2947100" cy="29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OVERVIEW</a:t>
            </a:r>
            <a:endParaRPr/>
          </a:p>
        </p:txBody>
      </p:sp>
      <p:sp>
        <p:nvSpPr>
          <p:cNvPr id="386" name="Google Shape;386;p33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Definition Language (DDL) for defining the database structure and controlling the access to data.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CREATE TABLE</a:t>
            </a:r>
            <a:endParaRPr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ALTER TABLE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DROP TABLE</a:t>
            </a:r>
            <a:r>
              <a:rPr b="1" lang="es"/>
              <a:t> </a:t>
            </a:r>
            <a:endParaRPr b="1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Manipulation Language (DML) for retrieving and updating data. 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INSERT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UPDATE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DELETE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SELECT (Álgebra relacional)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- Delete </a:t>
            </a:r>
            <a:endParaRPr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311700" y="1246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column1 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value1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column2 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value2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</a:t>
            </a:r>
            <a:endParaRPr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 </a:t>
            </a:r>
            <a:r>
              <a:rPr lang="es" sz="18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Consolas"/>
              <a:buChar char="●"/>
            </a:pPr>
            <a:r>
              <a:rPr lang="es"/>
              <a:t>UPDATE Branch SET city = 'Cali' WHERE branchNo= 'B005';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Consolas"/>
              <a:buChar char="●"/>
            </a:pPr>
            <a:r>
              <a:rPr lang="es"/>
              <a:t>DELETE FROM Branch WHERE branchNo= 'B005';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