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Josefin Slab"/>
      <p:regular r:id="rId42"/>
      <p:bold r:id="rId43"/>
      <p:italic r:id="rId44"/>
      <p:boldItalic r:id="rId45"/>
    </p:embeddedFont>
    <p:embeddedFont>
      <p:font typeface="Anton"/>
      <p:regular r:id="rId46"/>
    </p:embeddedFont>
    <p:embeddedFont>
      <p:font typeface="Staatliches"/>
      <p:regular r:id="rId47"/>
    </p:embeddedFont>
    <p:embeddedFont>
      <p:font typeface="Anaheim"/>
      <p:regular r:id="rId48"/>
    </p:embeddedFont>
    <p:embeddedFont>
      <p:font typeface="Source Code Pro"/>
      <p:regular r:id="rId49"/>
      <p:bold r:id="rId50"/>
      <p:italic r:id="rId51"/>
      <p:boldItalic r:id="rId52"/>
    </p:embeddedFont>
    <p:embeddedFont>
      <p:font typeface="Abel"/>
      <p:regular r:id="rId53"/>
    </p:embeddedFont>
    <p:embeddedFont>
      <p:font typeface="Josefin Sans"/>
      <p:regular r:id="rId54"/>
      <p:bold r:id="rId55"/>
      <p:italic r:id="rId56"/>
      <p:boldItalic r:id="rId57"/>
    </p:embeddedFont>
    <p:embeddedFont>
      <p:font typeface="Unica One"/>
      <p:regular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F72D26-FEB8-4AF0-84FB-0A739F136338}">
  <a:tblStyle styleId="{56F72D26-FEB8-4AF0-84FB-0A739F136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JosefinSlab-regular.fntdata"/><Relationship Id="rId41" Type="http://schemas.openxmlformats.org/officeDocument/2006/relationships/slide" Target="slides/slide35.xml"/><Relationship Id="rId44" Type="http://schemas.openxmlformats.org/officeDocument/2006/relationships/font" Target="fonts/JosefinSlab-italic.fntdata"/><Relationship Id="rId43" Type="http://schemas.openxmlformats.org/officeDocument/2006/relationships/font" Target="fonts/JosefinSlab-bold.fntdata"/><Relationship Id="rId46" Type="http://schemas.openxmlformats.org/officeDocument/2006/relationships/font" Target="fonts/Anton-regular.fntdata"/><Relationship Id="rId45" Type="http://schemas.openxmlformats.org/officeDocument/2006/relationships/font" Target="fonts/JosefinSlab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Anaheim-regular.fntdata"/><Relationship Id="rId47" Type="http://schemas.openxmlformats.org/officeDocument/2006/relationships/font" Target="fonts/Staatliches-regular.fntdata"/><Relationship Id="rId49" Type="http://schemas.openxmlformats.org/officeDocument/2006/relationships/font" Target="fonts/SourceCode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SourceCodePro-italic.fntdata"/><Relationship Id="rId50" Type="http://schemas.openxmlformats.org/officeDocument/2006/relationships/font" Target="fonts/SourceCodePro-bold.fntdata"/><Relationship Id="rId53" Type="http://schemas.openxmlformats.org/officeDocument/2006/relationships/font" Target="fonts/Abel-regular.fntdata"/><Relationship Id="rId52" Type="http://schemas.openxmlformats.org/officeDocument/2006/relationships/font" Target="fonts/SourceCodePro-boldItalic.fntdata"/><Relationship Id="rId11" Type="http://schemas.openxmlformats.org/officeDocument/2006/relationships/slide" Target="slides/slide5.xml"/><Relationship Id="rId55" Type="http://schemas.openxmlformats.org/officeDocument/2006/relationships/font" Target="fonts/JosefinSans-bold.fntdata"/><Relationship Id="rId10" Type="http://schemas.openxmlformats.org/officeDocument/2006/relationships/slide" Target="slides/slide4.xml"/><Relationship Id="rId54" Type="http://schemas.openxmlformats.org/officeDocument/2006/relationships/font" Target="fonts/JosefinSans-regular.fntdata"/><Relationship Id="rId13" Type="http://schemas.openxmlformats.org/officeDocument/2006/relationships/slide" Target="slides/slide7.xml"/><Relationship Id="rId57" Type="http://schemas.openxmlformats.org/officeDocument/2006/relationships/font" Target="fonts/JosefinSans-boldItalic.fntdata"/><Relationship Id="rId12" Type="http://schemas.openxmlformats.org/officeDocument/2006/relationships/slide" Target="slides/slide6.xml"/><Relationship Id="rId56" Type="http://schemas.openxmlformats.org/officeDocument/2006/relationships/font" Target="fonts/Josefi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UnicaOne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dcbe0e52ac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dcbe0e52ac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dcbe0e52ac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dcbe0e52ac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Boolean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Valores de verdad: TRUE, FALSE. </a:t>
            </a:r>
            <a:r>
              <a:rPr b="1" lang="es"/>
              <a:t> NULL </a:t>
            </a:r>
            <a:r>
              <a:rPr lang="es"/>
              <a:t> es interpretado como desconocido.  Cualquier operación lógica con null da desconocido.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Strings.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Secuencia de caracteres (cada implementación tiene un conjunto de caracteres que soporta)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VAR viene del inglés varying.  </a:t>
            </a:r>
            <a:r>
              <a:rPr lang="es"/>
              <a:t> Quiere decir que la longitud del string no es fija (máximo hasta)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Exact Numeric: </a:t>
            </a:r>
            <a:r>
              <a:rPr lang="es"/>
              <a:t>números con una representación exacta (precision, escala)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Approximate numeric: PARA DEFINIR NÚMERO QUE NO TIENEN UNA REPRESENTACIÓN EXACTA, USANDO NOTACIÓN CIENTÍFICA</a:t>
            </a:r>
            <a:endParaRPr b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dcbe0e52ac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dcbe0e52ac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dcbe0e52ac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dcbe0e52ac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dcbe0e52ac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dcbe0e52ac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dcbe0e52ac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dcbe0e52ac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dcbe0e52ac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dcbe0e52ac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dcbe0e52ac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dcbe0e52ac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dd16814b97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dd16814b97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dd16814b97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dd16814b97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Objectives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Create the database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Perform basic management tasks, such as insertion, modification and deletion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Perform both simple and complex 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Characteristics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Few  keywords, in english and simple structure, make the language to be usable for a wide range of users: as programmers, management personnel, DBA, and other stakeholders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Importance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 the first and so far only standard database language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990a4aa7e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990a4aa7e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dd16814b97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dd16814b97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dd16814b97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dd16814b97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dd16814b97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dd16814b97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dd16814b97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dd16814b97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dd16814b97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dd16814b97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dd16814b97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dd16814b97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dd16814b97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dd16814b97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dd16814b97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dd16814b97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dd16814b97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dd16814b97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dd16814b97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dd16814b97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990a4aa7e_0_1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5990a4aa7e_0_1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dd16814b97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dd16814b97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dd16814b97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dd16814b97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dd16814b97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dd16814b97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dd16814b97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dd16814b97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dd16814b97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dd16814b97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dd16814b97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dd16814b97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dd16814b9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dd16814b9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dd16814b9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dd16814b9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dcbe0e52a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dcbe0e52a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dcbe0e52a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dcbe0e52a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dcbe0e52a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dcbe0e52a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Objectives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Create the database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Perform basic management tasks, such as insertion, modification and deletion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Perform both simple and complex 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Characteristics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Few  keywords, in english and simple structure, make the language to be usable for a wide range of users: as programmers, management personnel, DBA, and other stakeholders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Importance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 the first and so far only standard database language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dcbe0e52ac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dcbe0e52ac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Objectives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Create the database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Perform basic management tasks, such as insertion, modification and deletion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Perform both simple and complex 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Characteristics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Few  keywords, in english and simple structure, make the language to be usable for a wide range of users: as programmers, management personnel, DBA, and other stakeholders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Importance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 the first and so far only standard database language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82" name="Google Shape;82;p12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83" name="Google Shape;83;p12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>
            <a:off x="8375" y="353425"/>
            <a:ext cx="69816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77544" y="409005"/>
            <a:ext cx="6912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>
            <p:ph type="ctrTitle"/>
          </p:nvPr>
        </p:nvSpPr>
        <p:spPr>
          <a:xfrm>
            <a:off x="184480" y="381100"/>
            <a:ext cx="6242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14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8375" y="353425"/>
            <a:ext cx="69816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77544" y="409005"/>
            <a:ext cx="6912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idx="2" type="ctrTitle"/>
          </p:nvPr>
        </p:nvSpPr>
        <p:spPr>
          <a:xfrm>
            <a:off x="184479" y="381100"/>
            <a:ext cx="59682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01" name="Google Shape;101;p15"/>
          <p:cNvSpPr txBox="1"/>
          <p:nvPr>
            <p:ph idx="2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2" name="Google Shape;102;p15"/>
          <p:cNvSpPr txBox="1"/>
          <p:nvPr>
            <p:ph idx="3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03" name="Google Shape;103;p15"/>
          <p:cNvSpPr txBox="1"/>
          <p:nvPr>
            <p:ph idx="4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15"/>
          <p:cNvSpPr txBox="1"/>
          <p:nvPr>
            <p:ph idx="5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05" name="Google Shape;105;p15"/>
          <p:cNvSpPr txBox="1"/>
          <p:nvPr>
            <p:ph idx="6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15"/>
          <p:cNvSpPr txBox="1"/>
          <p:nvPr>
            <p:ph idx="7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07" name="Google Shape;107;p15"/>
          <p:cNvSpPr txBox="1"/>
          <p:nvPr>
            <p:ph idx="8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8" name="Google Shape;108;p15"/>
          <p:cNvSpPr txBox="1"/>
          <p:nvPr>
            <p:ph idx="9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09" name="Google Shape;109;p15"/>
          <p:cNvSpPr txBox="1"/>
          <p:nvPr>
            <p:ph idx="13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0" name="Google Shape;110;p15"/>
          <p:cNvSpPr txBox="1"/>
          <p:nvPr>
            <p:ph idx="14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8375" y="353425"/>
            <a:ext cx="69816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77544" y="409005"/>
            <a:ext cx="6912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idx="15" type="ctrTitle"/>
          </p:nvPr>
        </p:nvSpPr>
        <p:spPr>
          <a:xfrm>
            <a:off x="184480" y="381100"/>
            <a:ext cx="62238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30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8" name="Google Shape;118;p16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0" name="Google Shape;120;p16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8375" y="353425"/>
            <a:ext cx="69816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77544" y="409005"/>
            <a:ext cx="6912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6" type="ctrTitle"/>
          </p:nvPr>
        </p:nvSpPr>
        <p:spPr>
          <a:xfrm>
            <a:off x="184480" y="381100"/>
            <a:ext cx="63090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30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2" name="Google Shape;132;p17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40" name="Google Shape;140;p19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1" name="Google Shape;141;p19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42" name="Google Shape;142;p19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3" name="Google Shape;143;p19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0" name="Google Shape;150;p20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s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es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s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es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s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s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es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es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8375" y="353425"/>
            <a:ext cx="69816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7544" y="409005"/>
            <a:ext cx="6912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184480" y="381100"/>
            <a:ext cx="66783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30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16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1600"/>
              </a:spcBef>
              <a:spcAft>
                <a:spcPts val="0"/>
              </a:spcAft>
              <a:buSzPts val="19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2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33" name="Google Shape;33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6"/>
          <p:cNvGrpSpPr/>
          <p:nvPr/>
        </p:nvGrpSpPr>
        <p:grpSpPr>
          <a:xfrm>
            <a:off x="33875" y="3046075"/>
            <a:ext cx="8195650" cy="465225"/>
            <a:chOff x="948275" y="3046075"/>
            <a:chExt cx="8195650" cy="465225"/>
          </a:xfrm>
        </p:grpSpPr>
        <p:sp>
          <p:nvSpPr>
            <p:cNvPr id="37" name="Google Shape;37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6"/>
          <p:cNvSpPr txBox="1"/>
          <p:nvPr>
            <p:ph type="ctrTitle"/>
          </p:nvPr>
        </p:nvSpPr>
        <p:spPr>
          <a:xfrm flipH="1">
            <a:off x="131375" y="3046150"/>
            <a:ext cx="72939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" type="subTitle"/>
          </p:nvPr>
        </p:nvSpPr>
        <p:spPr>
          <a:xfrm flipH="1">
            <a:off x="283850" y="1951850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bel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6_3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33875" y="1141075"/>
            <a:ext cx="8195650" cy="465225"/>
            <a:chOff x="948275" y="3046075"/>
            <a:chExt cx="8195650" cy="465225"/>
          </a:xfrm>
        </p:grpSpPr>
        <p:sp>
          <p:nvSpPr>
            <p:cNvPr id="44" name="Google Shape;44;p7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7"/>
          <p:cNvSpPr txBox="1"/>
          <p:nvPr>
            <p:ph type="ctrTitle"/>
          </p:nvPr>
        </p:nvSpPr>
        <p:spPr>
          <a:xfrm flipH="1">
            <a:off x="131375" y="1141150"/>
            <a:ext cx="72939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 flipH="1">
            <a:off x="283850" y="1951850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bel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3" name="Google Shape;53;p8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8375" y="353425"/>
            <a:ext cx="69816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77544" y="409005"/>
            <a:ext cx="6912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idx="4" type="ctrTitle"/>
          </p:nvPr>
        </p:nvSpPr>
        <p:spPr>
          <a:xfrm>
            <a:off x="184479" y="381100"/>
            <a:ext cx="60441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375" y="353425"/>
            <a:ext cx="69816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77544" y="409005"/>
            <a:ext cx="6912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 txBox="1"/>
          <p:nvPr>
            <p:ph idx="8" type="ctrTitle"/>
          </p:nvPr>
        </p:nvSpPr>
        <p:spPr>
          <a:xfrm>
            <a:off x="184479" y="381100"/>
            <a:ext cx="61671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Staatliches"/>
              <a:buNone/>
              <a:defRPr sz="26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naheim"/>
              <a:buChar char="●"/>
              <a:defRPr sz="1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492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naheim"/>
              <a:buChar char="○"/>
              <a:defRPr sz="1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492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naheim"/>
              <a:buChar char="■"/>
              <a:defRPr sz="1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pvillota@icesi.edu.co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hyperlink" Target="https://docs.google.com/document/d/1hEKxH_hpcUzTnRiKk_v28bFoWmINlvkmMGkhEO9BiZw/edit?usp=sharin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hackerrank.com/mcd-diagnostico" TargetMode="External"/><Relationship Id="rId4" Type="http://schemas.openxmlformats.org/officeDocument/2006/relationships/hyperlink" Target="https://es.khanacademy.org/computing/computer-programming/sql/sql-basics/v/welcome-to-sql" TargetMode="External"/><Relationship Id="rId5" Type="http://schemas.openxmlformats.org/officeDocument/2006/relationships/hyperlink" Target="https://es.khanacademy.org/computing/computer-programming/sql/modifying-databases-with-sql/a/using-sql-to-update-a-database" TargetMode="External"/><Relationship Id="rId6" Type="http://schemas.openxmlformats.org/officeDocument/2006/relationships/hyperlink" Target="http://sqlfiddle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sqlfiddle.com/#!7/9eecb7" TargetMode="External"/><Relationship Id="rId4" Type="http://schemas.openxmlformats.org/officeDocument/2006/relationships/hyperlink" Target="https://livesql.oracle.com/" TargetMode="External"/><Relationship Id="rId5" Type="http://schemas.openxmlformats.org/officeDocument/2006/relationships/hyperlink" Target="https://www.mycompiler.io/new/sq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idx="4294967295"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/>
              <a:t>Bases de datos Relacionales</a:t>
            </a:r>
            <a:endParaRPr sz="4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/>
              <a:t>Y lenguaje SQL</a:t>
            </a:r>
            <a:endParaRPr sz="4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/>
          </a:p>
        </p:txBody>
      </p:sp>
      <p:sp>
        <p:nvSpPr>
          <p:cNvPr id="175" name="Google Shape;175;p26"/>
          <p:cNvSpPr txBox="1"/>
          <p:nvPr>
            <p:ph idx="4294967295" type="subTitle"/>
          </p:nvPr>
        </p:nvSpPr>
        <p:spPr>
          <a:xfrm>
            <a:off x="311700" y="2420138"/>
            <a:ext cx="4335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Maestría en Ciencias de Datos</a:t>
            </a:r>
            <a:br>
              <a:rPr lang="es"/>
            </a:br>
            <a:r>
              <a:rPr lang="es"/>
              <a:t>Facultad de Ingeniería</a:t>
            </a:r>
            <a:br>
              <a:rPr lang="es"/>
            </a:br>
            <a:r>
              <a:rPr lang="es"/>
              <a:t>Universidad Icesi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Ángela Villota Gómez</a:t>
            </a:r>
            <a:br>
              <a:rPr lang="es"/>
            </a:br>
            <a:r>
              <a:rPr lang="es" u="sng">
                <a:solidFill>
                  <a:schemeClr val="hlink"/>
                </a:solidFill>
                <a:hlinkClick r:id="rId3"/>
              </a:rPr>
              <a:t>apvillota@icesi.edu.co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9850" y="1087475"/>
            <a:ext cx="2451100" cy="24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9275" y="2006150"/>
            <a:ext cx="1620575" cy="162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 rotWithShape="1">
          <a:blip r:embed="rId6">
            <a:alphaModFix/>
          </a:blip>
          <a:srcRect b="0" l="-3860" r="3859" t="0"/>
          <a:stretch/>
        </p:blipFill>
        <p:spPr>
          <a:xfrm>
            <a:off x="6049638" y="2725273"/>
            <a:ext cx="2382600" cy="241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2" y="4341976"/>
            <a:ext cx="1561599" cy="69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Create table</a:t>
            </a:r>
            <a:endParaRPr/>
          </a:p>
        </p:txBody>
      </p:sp>
      <p:sp>
        <p:nvSpPr>
          <p:cNvPr id="400" name="Google Shape;400;p35"/>
          <p:cNvSpPr txBox="1"/>
          <p:nvPr>
            <p:ph idx="1" type="body"/>
          </p:nvPr>
        </p:nvSpPr>
        <p:spPr>
          <a:xfrm>
            <a:off x="4641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CREATE TABLE</a:t>
            </a:r>
            <a:r>
              <a:rPr lang="es" sz="22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22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table_name</a:t>
            </a:r>
            <a:r>
              <a:rPr lang="es" sz="22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2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2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attributes, constraints</a:t>
            </a:r>
            <a:r>
              <a:rPr lang="es" sz="22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2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Consolas"/>
              <a:buChar char="●"/>
            </a:pPr>
            <a:r>
              <a:rPr lang="es"/>
              <a:t> Staff</a:t>
            </a:r>
            <a:br>
              <a:rPr lang="es"/>
            </a:br>
            <a:r>
              <a:rPr lang="es"/>
              <a:t>CREATE TABLE Staff (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staffNo CHAR(4),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		fname VARCHAR(30),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		DOB DATE,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		salary NUMERIC(7,2)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</a:t>
            </a:r>
            <a:r>
              <a:rPr lang="es" sz="2100"/>
              <a:t>  );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5"/>
          <p:cNvSpPr txBox="1"/>
          <p:nvPr/>
        </p:nvSpPr>
        <p:spPr>
          <a:xfrm>
            <a:off x="3649250" y="15350"/>
            <a:ext cx="5494800" cy="123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595959"/>
                </a:solidFill>
              </a:rPr>
              <a:t>Branch</a:t>
            </a:r>
            <a:r>
              <a:rPr lang="es" sz="1800">
                <a:solidFill>
                  <a:srgbClr val="595959"/>
                </a:solidFill>
              </a:rPr>
              <a:t>	 		(</a:t>
            </a:r>
            <a:r>
              <a:rPr lang="es" sz="1800" u="sng">
                <a:solidFill>
                  <a:srgbClr val="595959"/>
                </a:solidFill>
              </a:rPr>
              <a:t>branchNo</a:t>
            </a:r>
            <a:r>
              <a:rPr lang="es" sz="1800">
                <a:solidFill>
                  <a:srgbClr val="595959"/>
                </a:solidFill>
              </a:rPr>
              <a:t>, street, city, postcode)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595959"/>
                </a:solidFill>
              </a:rPr>
              <a:t>Staff</a:t>
            </a:r>
            <a:r>
              <a:rPr lang="es" sz="1800">
                <a:solidFill>
                  <a:srgbClr val="595959"/>
                </a:solidFill>
              </a:rPr>
              <a:t>			(</a:t>
            </a:r>
            <a:r>
              <a:rPr lang="es" sz="1800" u="sng">
                <a:solidFill>
                  <a:srgbClr val="595959"/>
                </a:solidFill>
              </a:rPr>
              <a:t>staffNo</a:t>
            </a:r>
            <a:r>
              <a:rPr lang="es" sz="1800">
                <a:solidFill>
                  <a:srgbClr val="595959"/>
                </a:solidFill>
              </a:rPr>
              <a:t>, fName, lName, position, sex, DOB, salary, branchNo)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"/>
          <p:cNvSpPr txBox="1"/>
          <p:nvPr>
            <p:ph idx="4294967295"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Identifiers and data types</a:t>
            </a:r>
            <a:endParaRPr/>
          </a:p>
        </p:txBody>
      </p:sp>
      <p:sp>
        <p:nvSpPr>
          <p:cNvPr id="407" name="Google Shape;407;p36"/>
          <p:cNvSpPr txBox="1"/>
          <p:nvPr>
            <p:ph idx="4294967295" type="body"/>
          </p:nvPr>
        </p:nvSpPr>
        <p:spPr>
          <a:xfrm>
            <a:off x="311700" y="1000075"/>
            <a:ext cx="8520600" cy="3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2"/>
                </a:solidFill>
                <a:highlight>
                  <a:schemeClr val="dk1"/>
                </a:highlight>
              </a:rPr>
              <a:t>Identifiers</a:t>
            </a:r>
            <a:endParaRPr>
              <a:solidFill>
                <a:schemeClr val="accent2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No longer than 128 characters → restricted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Must start with a letter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Does not contain spaces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Avoid uppercases (for keywords only)--&gt;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2"/>
                </a:solidFill>
                <a:highlight>
                  <a:schemeClr val="dk1"/>
                </a:highlight>
              </a:rPr>
              <a:t>Data Types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08" name="Google Shape;408;p36"/>
          <p:cNvGraphicFramePr/>
          <p:nvPr/>
        </p:nvGraphicFramePr>
        <p:xfrm>
          <a:off x="1762725" y="252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{56F72D26-FEB8-4AF0-84FB-0A739F136338}</a:tableStyleId>
              </a:tblPr>
              <a:tblGrid>
                <a:gridCol w="1982000"/>
                <a:gridCol w="4707700"/>
              </a:tblGrid>
              <a:tr h="27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 Type</a:t>
                      </a:r>
                      <a:endParaRPr sz="1200"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Declarations</a:t>
                      </a:r>
                      <a:endParaRPr sz="1200"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4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5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CHAR(N), VARCHAR(N)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5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Exact Numeric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NUMERIC(P,S), DECIMAL(P,S), INTEGER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5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Approximate Numeric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FLOAT(P), REAL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5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date , time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DATE, TIME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9" name="Google Shape;409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"/>
          <p:cNvSpPr txBox="1"/>
          <p:nvPr>
            <p:ph idx="4294967295" type="title"/>
          </p:nvPr>
        </p:nvSpPr>
        <p:spPr>
          <a:xfrm>
            <a:off x="311700" y="3690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</p:txBody>
      </p:sp>
      <p:sp>
        <p:nvSpPr>
          <p:cNvPr id="415" name="Google Shape;415;p37"/>
          <p:cNvSpPr txBox="1"/>
          <p:nvPr>
            <p:ph idx="4294967295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staffNo</a:t>
            </a:r>
            <a:r>
              <a:rPr lang="es">
                <a:solidFill>
                  <a:srgbClr val="0C58D3"/>
                </a:solidFill>
                <a:latin typeface="Arial"/>
                <a:ea typeface="Arial"/>
                <a:cs typeface="Arial"/>
                <a:sym typeface="Arial"/>
              </a:rPr>
              <a:t> CHAR</a:t>
            </a:r>
            <a:r>
              <a:rPr lang="es"/>
              <a:t>(4) → a string whose length is </a:t>
            </a:r>
            <a:r>
              <a:rPr b="1" lang="es">
                <a:solidFill>
                  <a:schemeClr val="accent2"/>
                </a:solidFill>
                <a:highlight>
                  <a:schemeClr val="dk1"/>
                </a:highlight>
              </a:rPr>
              <a:t>exactly</a:t>
            </a:r>
            <a:r>
              <a:rPr lang="es"/>
              <a:t> four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fname </a:t>
            </a:r>
            <a:r>
              <a:rPr lang="es">
                <a:solidFill>
                  <a:srgbClr val="0C58D3"/>
                </a:solidFill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es"/>
              <a:t>(20) → a string whose length is 20 </a:t>
            </a:r>
            <a:r>
              <a:rPr b="1" lang="es">
                <a:solidFill>
                  <a:schemeClr val="accent2"/>
                </a:solidFill>
                <a:highlight>
                  <a:schemeClr val="dk1"/>
                </a:highlight>
              </a:rPr>
              <a:t>at most</a:t>
            </a:r>
            <a:endParaRPr b="1">
              <a:solidFill>
                <a:schemeClr val="accent2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salary </a:t>
            </a:r>
            <a:r>
              <a:rPr lang="es">
                <a:solidFill>
                  <a:srgbClr val="0C58D3"/>
                </a:solidFill>
                <a:latin typeface="Arial"/>
                <a:ea typeface="Arial"/>
                <a:cs typeface="Arial"/>
                <a:sym typeface="Arial"/>
              </a:rPr>
              <a:t>NUMERIC</a:t>
            </a:r>
            <a:r>
              <a:rPr lang="es"/>
              <a:t>(7,2) → a number with 7 digits, 2 decimal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salary </a:t>
            </a:r>
            <a:r>
              <a:rPr lang="es">
                <a:solidFill>
                  <a:srgbClr val="0C58D3"/>
                </a:solidFill>
                <a:latin typeface="Arial"/>
                <a:ea typeface="Arial"/>
                <a:cs typeface="Arial"/>
                <a:sym typeface="Arial"/>
              </a:rPr>
              <a:t>DECIMA</a:t>
            </a:r>
            <a:r>
              <a:rPr lang="es">
                <a:solidFill>
                  <a:srgbClr val="0000FF"/>
                </a:solidFill>
              </a:rPr>
              <a:t>L</a:t>
            </a:r>
            <a:r>
              <a:rPr lang="es"/>
              <a:t>(7,2) → another way to declare 99,999.99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 </a:t>
            </a:r>
            <a:r>
              <a:rPr lang="es">
                <a:solidFill>
                  <a:srgbClr val="0C58D3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es"/>
              <a:t> → a Date TIME, TIMESTAMP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8"/>
          <p:cNvSpPr txBox="1"/>
          <p:nvPr>
            <p:ph idx="4294967295"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Integrity constraints</a:t>
            </a:r>
            <a:endParaRPr/>
          </a:p>
        </p:txBody>
      </p:sp>
      <p:sp>
        <p:nvSpPr>
          <p:cNvPr id="422" name="Google Shape;422;p38"/>
          <p:cNvSpPr txBox="1"/>
          <p:nvPr>
            <p:ph idx="4294967295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2"/>
                </a:solidFill>
                <a:highlight>
                  <a:schemeClr val="dk1"/>
                </a:highlight>
              </a:rPr>
              <a:t>Entity integrity</a:t>
            </a:r>
            <a:r>
              <a:rPr lang="es"/>
              <a:t> </a:t>
            </a:r>
            <a:r>
              <a:rPr lang="es">
                <a:solidFill>
                  <a:srgbClr val="0C58D3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(staffNo)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2"/>
                </a:solidFill>
                <a:highlight>
                  <a:schemeClr val="dk1"/>
                </a:highlight>
              </a:rPr>
              <a:t>Referencial integrity</a:t>
            </a:r>
            <a:r>
              <a:rPr lang="es"/>
              <a:t> </a:t>
            </a:r>
            <a:r>
              <a:rPr lang="es">
                <a:solidFill>
                  <a:srgbClr val="0C58D3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(branchNo) </a:t>
            </a:r>
            <a:r>
              <a:rPr lang="es">
                <a:solidFill>
                  <a:srgbClr val="0C58D3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Branch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ON DELETE ON UPDATE</a:t>
            </a:r>
            <a:endParaRPr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s">
                <a:solidFill>
                  <a:srgbClr val="000000"/>
                </a:solidFill>
              </a:rPr>
              <a:t>CASCADE, delete the row from the parent table and automatically delete the matching rows in the children table. (And the others linked)</a:t>
            </a:r>
            <a:endParaRPr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s">
                <a:solidFill>
                  <a:srgbClr val="000000"/>
                </a:solidFill>
              </a:rPr>
              <a:t>SET NULL, delete the row from the parent table and set the foreign key values to null</a:t>
            </a:r>
            <a:endParaRPr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s">
                <a:solidFill>
                  <a:srgbClr val="000000"/>
                </a:solidFill>
              </a:rPr>
              <a:t>SET DEFAULT, set a default value in the children tables</a:t>
            </a:r>
            <a:endParaRPr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s">
                <a:solidFill>
                  <a:srgbClr val="000000"/>
                </a:solidFill>
              </a:rPr>
              <a:t>NO ACTION, reject the deletion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9"/>
          <p:cNvSpPr txBox="1"/>
          <p:nvPr>
            <p:ph idx="4294967295"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Constraints</a:t>
            </a:r>
            <a:endParaRPr/>
          </a:p>
        </p:txBody>
      </p:sp>
      <p:sp>
        <p:nvSpPr>
          <p:cNvPr id="429" name="Google Shape;429;p39"/>
          <p:cNvSpPr txBox="1"/>
          <p:nvPr>
            <p:ph idx="4294967295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2"/>
                </a:solidFill>
                <a:highlight>
                  <a:schemeClr val="dk1"/>
                </a:highlight>
              </a:rPr>
              <a:t>General constraints </a:t>
            </a:r>
            <a:r>
              <a:rPr lang="es">
                <a:highlight>
                  <a:schemeClr val="dk1"/>
                </a:highlight>
              </a:rPr>
              <a:t>may be linked to a name or are anonymous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</a:t>
            </a:r>
            <a:r>
              <a:rPr lang="es">
                <a:solidFill>
                  <a:srgbClr val="0C58D3"/>
                </a:solidFill>
                <a:latin typeface="Arial"/>
                <a:ea typeface="Arial"/>
                <a:cs typeface="Arial"/>
                <a:sym typeface="Arial"/>
              </a:rPr>
              <a:t>CONSTRAINT</a:t>
            </a:r>
            <a:r>
              <a:rPr lang="es"/>
              <a:t> genre </a:t>
            </a:r>
            <a:r>
              <a:rPr lang="es">
                <a:solidFill>
                  <a:srgbClr val="0C58D3"/>
                </a:solidFill>
                <a:latin typeface="Arial"/>
                <a:ea typeface="Arial"/>
                <a:cs typeface="Arial"/>
                <a:sym typeface="Arial"/>
              </a:rPr>
              <a:t>CHECK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(sex </a:t>
            </a:r>
            <a:r>
              <a:rPr lang="es">
                <a:solidFill>
                  <a:srgbClr val="0C58D3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('M', 'F'))</a:t>
            </a:r>
            <a:endParaRPr b="1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2"/>
                </a:solidFill>
                <a:highlight>
                  <a:schemeClr val="dk1"/>
                </a:highlight>
              </a:rPr>
              <a:t>Other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→ Required data:  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s">
                <a:solidFill>
                  <a:srgbClr val="0C58D3"/>
                </a:solidFill>
                <a:latin typeface="Arial"/>
                <a:ea typeface="Arial"/>
                <a:cs typeface="Arial"/>
                <a:sym typeface="Arial"/>
              </a:rPr>
              <a:t> VARCHAR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(20) NOT</a:t>
            </a:r>
            <a:r>
              <a:rPr lang="es">
                <a:solidFill>
                  <a:srgbClr val="0C58D3"/>
                </a:solidFill>
                <a:latin typeface="Arial"/>
                <a:ea typeface="Arial"/>
                <a:cs typeface="Arial"/>
                <a:sym typeface="Arial"/>
              </a:rPr>
              <a:t> NULL</a:t>
            </a:r>
            <a:endParaRPr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→ unique data:  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 </a:t>
            </a:r>
            <a:r>
              <a:rPr lang="es">
                <a:solidFill>
                  <a:srgbClr val="0C58D3"/>
                </a:solidFill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(20) NOT </a:t>
            </a:r>
            <a:r>
              <a:rPr lang="es">
                <a:solidFill>
                  <a:srgbClr val="0C58D3"/>
                </a:solidFill>
                <a:latin typeface="Arial"/>
                <a:ea typeface="Arial"/>
                <a:cs typeface="Arial"/>
                <a:sym typeface="Arial"/>
              </a:rPr>
              <a:t>NULL UNIQUE</a:t>
            </a:r>
            <a:endParaRPr>
              <a:solidFill>
                <a:srgbClr val="0C58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Insert</a:t>
            </a:r>
            <a:endParaRPr/>
          </a:p>
        </p:txBody>
      </p:sp>
      <p:sp>
        <p:nvSpPr>
          <p:cNvPr id="436" name="Google Shape;436;p4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lang="e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nom_table   </a:t>
            </a:r>
            <a:r>
              <a:rPr b="1" lang="es" sz="2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i="1" lang="e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attr_1 , attr_2, attr_3… </a:t>
            </a:r>
            <a:r>
              <a:rPr b="1" lang="es" sz="2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" sz="2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VALUES  (</a:t>
            </a:r>
            <a:r>
              <a:rPr lang="e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valeur_1 </a:t>
            </a:r>
            <a:r>
              <a:rPr i="1" lang="e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valeur_2, value_3…  </a:t>
            </a:r>
            <a:r>
              <a:rPr b="1" lang="es" sz="2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INSERT INTO Staff  (staffNo, fname, lname, sex, DOB, salary) VALUES ('SL21', 'Juan David', 'Gomez', 'M','1-Oct-1945', 30000, 'B005');</a:t>
            </a:r>
            <a:endParaRPr/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INSERT INTO Staff VALUES ('SL21', 'Juan David', 'Gomez','manager', 'M','1-Oct-1945', 30000, 'B005');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0"/>
          <p:cNvSpPr txBox="1"/>
          <p:nvPr/>
        </p:nvSpPr>
        <p:spPr>
          <a:xfrm>
            <a:off x="3649250" y="15350"/>
            <a:ext cx="5494800" cy="123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595959"/>
                </a:solidFill>
              </a:rPr>
              <a:t>Branch</a:t>
            </a:r>
            <a:r>
              <a:rPr lang="es" sz="1800">
                <a:solidFill>
                  <a:srgbClr val="595959"/>
                </a:solidFill>
              </a:rPr>
              <a:t>	 		(</a:t>
            </a:r>
            <a:r>
              <a:rPr lang="es" sz="1800" u="sng">
                <a:solidFill>
                  <a:srgbClr val="595959"/>
                </a:solidFill>
              </a:rPr>
              <a:t>branchNo</a:t>
            </a:r>
            <a:r>
              <a:rPr lang="es" sz="1800">
                <a:solidFill>
                  <a:srgbClr val="595959"/>
                </a:solidFill>
              </a:rPr>
              <a:t>, street, city, postcode)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595959"/>
                </a:solidFill>
              </a:rPr>
              <a:t>Staff</a:t>
            </a:r>
            <a:r>
              <a:rPr lang="es" sz="1800">
                <a:solidFill>
                  <a:srgbClr val="595959"/>
                </a:solidFill>
              </a:rPr>
              <a:t>			(</a:t>
            </a:r>
            <a:r>
              <a:rPr lang="es" sz="1800" u="sng">
                <a:solidFill>
                  <a:srgbClr val="595959"/>
                </a:solidFill>
              </a:rPr>
              <a:t>staffNo</a:t>
            </a:r>
            <a:r>
              <a:rPr lang="es" sz="1800">
                <a:solidFill>
                  <a:srgbClr val="595959"/>
                </a:solidFill>
              </a:rPr>
              <a:t>, fName, lName, position, sex, DOB, salary, branchNo)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Insert- Constraints</a:t>
            </a:r>
            <a:endParaRPr/>
          </a:p>
        </p:txBody>
      </p:sp>
      <p:sp>
        <p:nvSpPr>
          <p:cNvPr id="443" name="Google Shape;443;p41"/>
          <p:cNvSpPr txBox="1"/>
          <p:nvPr>
            <p:ph idx="1" type="body"/>
          </p:nvPr>
        </p:nvSpPr>
        <p:spPr>
          <a:xfrm>
            <a:off x="311700" y="12468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2"/>
                </a:solidFill>
                <a:highlight>
                  <a:schemeClr val="dk1"/>
                </a:highlight>
              </a:rPr>
              <a:t>Entity integrity</a:t>
            </a:r>
            <a:r>
              <a:rPr lang="es"/>
              <a:t> </a:t>
            </a:r>
            <a:r>
              <a:rPr lang="es">
                <a:solidFill>
                  <a:srgbClr val="0D5DDF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(staffNo)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2"/>
                </a:solidFill>
                <a:highlight>
                  <a:schemeClr val="dk1"/>
                </a:highlight>
              </a:rPr>
              <a:t>Referencial integrity</a:t>
            </a:r>
            <a:r>
              <a:rPr lang="es"/>
              <a:t> </a:t>
            </a:r>
            <a:r>
              <a:rPr lang="es">
                <a:solidFill>
                  <a:srgbClr val="0D5DDF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(branchNo) </a:t>
            </a:r>
            <a:r>
              <a:rPr lang="es">
                <a:solidFill>
                  <a:srgbClr val="0D5DDF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Branch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2"/>
                </a:solidFill>
                <a:highlight>
                  <a:schemeClr val="dk1"/>
                </a:highlight>
              </a:rPr>
              <a:t>General constraints</a:t>
            </a:r>
            <a:r>
              <a:rPr lang="es"/>
              <a:t>  </a:t>
            </a:r>
            <a:r>
              <a:rPr lang="es">
                <a:solidFill>
                  <a:srgbClr val="0D5DDF"/>
                </a:solidFill>
                <a:latin typeface="Arial"/>
                <a:ea typeface="Arial"/>
                <a:cs typeface="Arial"/>
                <a:sym typeface="Arial"/>
              </a:rPr>
              <a:t>CHECK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(sex </a:t>
            </a:r>
            <a:r>
              <a:rPr lang="es">
                <a:solidFill>
                  <a:srgbClr val="0D5DD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('M', 'F'))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INSERT INTO Staff VALUES ('SL21', 'Juan David', 'Gomez','Manager', 'M', '1-Oct-1945', 30000.02, 'B005')</a:t>
            </a:r>
            <a:endParaRPr/>
          </a:p>
        </p:txBody>
      </p:sp>
      <p:sp>
        <p:nvSpPr>
          <p:cNvPr id="444" name="Google Shape;444;p41"/>
          <p:cNvSpPr txBox="1"/>
          <p:nvPr/>
        </p:nvSpPr>
        <p:spPr>
          <a:xfrm>
            <a:off x="3649250" y="15350"/>
            <a:ext cx="5494800" cy="123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595959"/>
                </a:solidFill>
              </a:rPr>
              <a:t>Branch</a:t>
            </a:r>
            <a:r>
              <a:rPr lang="es" sz="1800">
                <a:solidFill>
                  <a:srgbClr val="595959"/>
                </a:solidFill>
              </a:rPr>
              <a:t>	 		(</a:t>
            </a:r>
            <a:r>
              <a:rPr lang="es" sz="1800" u="sng">
                <a:solidFill>
                  <a:srgbClr val="595959"/>
                </a:solidFill>
              </a:rPr>
              <a:t>branchNo</a:t>
            </a:r>
            <a:r>
              <a:rPr lang="es" sz="1800">
                <a:solidFill>
                  <a:srgbClr val="595959"/>
                </a:solidFill>
              </a:rPr>
              <a:t>, street, city, postcode)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595959"/>
                </a:solidFill>
              </a:rPr>
              <a:t>Staff</a:t>
            </a:r>
            <a:r>
              <a:rPr lang="es" sz="1800">
                <a:solidFill>
                  <a:srgbClr val="595959"/>
                </a:solidFill>
              </a:rPr>
              <a:t>			(</a:t>
            </a:r>
            <a:r>
              <a:rPr lang="es" sz="1800" u="sng">
                <a:solidFill>
                  <a:srgbClr val="595959"/>
                </a:solidFill>
              </a:rPr>
              <a:t>staffNo</a:t>
            </a:r>
            <a:r>
              <a:rPr lang="es" sz="1800">
                <a:solidFill>
                  <a:srgbClr val="595959"/>
                </a:solidFill>
              </a:rPr>
              <a:t>, fName, lName, position, sex, DOB, salary, branchNo)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/>
          <p:nvPr>
            <p:ph type="ctrTitle"/>
          </p:nvPr>
        </p:nvSpPr>
        <p:spPr>
          <a:xfrm>
            <a:off x="184480" y="381100"/>
            <a:ext cx="6242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en clase</a:t>
            </a:r>
            <a:endParaRPr/>
          </a:p>
        </p:txBody>
      </p:sp>
      <p:sp>
        <p:nvSpPr>
          <p:cNvPr id="450" name="Google Shape;450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51" name="Google Shape;451;p42"/>
          <p:cNvSpPr txBox="1"/>
          <p:nvPr/>
        </p:nvSpPr>
        <p:spPr>
          <a:xfrm>
            <a:off x="408775" y="1386025"/>
            <a:ext cx="763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Anaheim"/>
                <a:ea typeface="Anaheim"/>
                <a:cs typeface="Anaheim"/>
                <a:sym typeface="Anaheim"/>
              </a:rPr>
              <a:t>Definir en SQL el esquema de la base de datos del caso de estudio</a:t>
            </a:r>
            <a:endParaRPr sz="17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 txBox="1"/>
          <p:nvPr>
            <p:ph type="ctrTitle"/>
          </p:nvPr>
        </p:nvSpPr>
        <p:spPr>
          <a:xfrm>
            <a:off x="825525" y="2248700"/>
            <a:ext cx="27045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SQL(2)</a:t>
            </a:r>
            <a:endParaRPr/>
          </a:p>
        </p:txBody>
      </p:sp>
      <p:grpSp>
        <p:nvGrpSpPr>
          <p:cNvPr id="457" name="Google Shape;457;p43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458" name="Google Shape;458;p43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3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3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3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43"/>
          <p:cNvGrpSpPr/>
          <p:nvPr/>
        </p:nvGrpSpPr>
        <p:grpSpPr>
          <a:xfrm>
            <a:off x="4944850" y="677471"/>
            <a:ext cx="3030013" cy="3929999"/>
            <a:chOff x="509250" y="566571"/>
            <a:chExt cx="3030013" cy="3929999"/>
          </a:xfrm>
        </p:grpSpPr>
        <p:grpSp>
          <p:nvGrpSpPr>
            <p:cNvPr id="464" name="Google Shape;464;p43"/>
            <p:cNvGrpSpPr/>
            <p:nvPr/>
          </p:nvGrpSpPr>
          <p:grpSpPr>
            <a:xfrm>
              <a:off x="2088401" y="1444628"/>
              <a:ext cx="1000385" cy="883233"/>
              <a:chOff x="6472501" y="1326053"/>
              <a:chExt cx="1000385" cy="883233"/>
            </a:xfrm>
          </p:grpSpPr>
          <p:sp>
            <p:nvSpPr>
              <p:cNvPr id="465" name="Google Shape;465;p43"/>
              <p:cNvSpPr/>
              <p:nvPr/>
            </p:nvSpPr>
            <p:spPr>
              <a:xfrm>
                <a:off x="6472501" y="1326053"/>
                <a:ext cx="1000385" cy="883233"/>
              </a:xfrm>
              <a:custGeom>
                <a:rect b="b" l="l" r="r" t="t"/>
                <a:pathLst>
                  <a:path extrusionOk="0" h="19896" w="22535">
                    <a:moveTo>
                      <a:pt x="11255" y="0"/>
                    </a:moveTo>
                    <a:cubicBezTo>
                      <a:pt x="8227" y="0"/>
                      <a:pt x="5239" y="1376"/>
                      <a:pt x="3289" y="3985"/>
                    </a:cubicBezTo>
                    <a:cubicBezTo>
                      <a:pt x="1" y="8378"/>
                      <a:pt x="913" y="14612"/>
                      <a:pt x="5316" y="17907"/>
                    </a:cubicBezTo>
                    <a:cubicBezTo>
                      <a:pt x="7110" y="19248"/>
                      <a:pt x="9206" y="19895"/>
                      <a:pt x="11284" y="19895"/>
                    </a:cubicBezTo>
                    <a:cubicBezTo>
                      <a:pt x="14312" y="19895"/>
                      <a:pt x="17299" y="18520"/>
                      <a:pt x="19247" y="15912"/>
                    </a:cubicBezTo>
                    <a:cubicBezTo>
                      <a:pt x="22535" y="11515"/>
                      <a:pt x="21627" y="5281"/>
                      <a:pt x="17219" y="1986"/>
                    </a:cubicBezTo>
                    <a:cubicBezTo>
                      <a:pt x="15426" y="647"/>
                      <a:pt x="13331" y="0"/>
                      <a:pt x="11255" y="0"/>
                    </a:cubicBezTo>
                    <a:close/>
                  </a:path>
                </a:pathLst>
              </a:custGeom>
              <a:solidFill>
                <a:srgbClr val="AB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43"/>
              <p:cNvSpPr/>
              <p:nvPr/>
            </p:nvSpPr>
            <p:spPr>
              <a:xfrm>
                <a:off x="6591559" y="1431083"/>
                <a:ext cx="762308" cy="673123"/>
              </a:xfrm>
              <a:custGeom>
                <a:rect b="b" l="l" r="r" t="t"/>
                <a:pathLst>
                  <a:path extrusionOk="0" h="15163" w="17172">
                    <a:moveTo>
                      <a:pt x="8574" y="0"/>
                    </a:moveTo>
                    <a:cubicBezTo>
                      <a:pt x="6268" y="0"/>
                      <a:pt x="3991" y="1048"/>
                      <a:pt x="2505" y="3036"/>
                    </a:cubicBezTo>
                    <a:cubicBezTo>
                      <a:pt x="0" y="6385"/>
                      <a:pt x="693" y="11138"/>
                      <a:pt x="4052" y="13646"/>
                    </a:cubicBezTo>
                    <a:cubicBezTo>
                      <a:pt x="5418" y="14669"/>
                      <a:pt x="7014" y="15162"/>
                      <a:pt x="8596" y="15162"/>
                    </a:cubicBezTo>
                    <a:cubicBezTo>
                      <a:pt x="10903" y="15162"/>
                      <a:pt x="13180" y="14113"/>
                      <a:pt x="14666" y="12124"/>
                    </a:cubicBezTo>
                    <a:cubicBezTo>
                      <a:pt x="17171" y="8776"/>
                      <a:pt x="16479" y="4023"/>
                      <a:pt x="13119" y="1515"/>
                    </a:cubicBezTo>
                    <a:cubicBezTo>
                      <a:pt x="11753" y="494"/>
                      <a:pt x="10157" y="0"/>
                      <a:pt x="8574" y="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43"/>
              <p:cNvSpPr/>
              <p:nvPr/>
            </p:nvSpPr>
            <p:spPr>
              <a:xfrm>
                <a:off x="6695435" y="1419230"/>
                <a:ext cx="625446" cy="541722"/>
              </a:xfrm>
              <a:custGeom>
                <a:rect b="b" l="l" r="r" t="t"/>
                <a:pathLst>
                  <a:path extrusionOk="0" h="12203" w="14089">
                    <a:moveTo>
                      <a:pt x="6307" y="1"/>
                    </a:moveTo>
                    <a:cubicBezTo>
                      <a:pt x="6282" y="1"/>
                      <a:pt x="6257" y="1"/>
                      <a:pt x="6231" y="1"/>
                    </a:cubicBezTo>
                    <a:cubicBezTo>
                      <a:pt x="5492" y="8"/>
                      <a:pt x="4795" y="127"/>
                      <a:pt x="4167" y="306"/>
                    </a:cubicBezTo>
                    <a:cubicBezTo>
                      <a:pt x="3539" y="490"/>
                      <a:pt x="2983" y="737"/>
                      <a:pt x="2502" y="1013"/>
                    </a:cubicBezTo>
                    <a:cubicBezTo>
                      <a:pt x="1540" y="1566"/>
                      <a:pt x="909" y="2216"/>
                      <a:pt x="528" y="2690"/>
                    </a:cubicBezTo>
                    <a:cubicBezTo>
                      <a:pt x="147" y="3170"/>
                      <a:pt x="1" y="3480"/>
                      <a:pt x="29" y="3497"/>
                    </a:cubicBezTo>
                    <a:cubicBezTo>
                      <a:pt x="31" y="3498"/>
                      <a:pt x="33" y="3499"/>
                      <a:pt x="35" y="3499"/>
                    </a:cubicBezTo>
                    <a:cubicBezTo>
                      <a:pt x="85" y="3499"/>
                      <a:pt x="292" y="3245"/>
                      <a:pt x="693" y="2844"/>
                    </a:cubicBezTo>
                    <a:cubicBezTo>
                      <a:pt x="1116" y="2428"/>
                      <a:pt x="1767" y="1853"/>
                      <a:pt x="2700" y="1376"/>
                    </a:cubicBezTo>
                    <a:cubicBezTo>
                      <a:pt x="3166" y="1136"/>
                      <a:pt x="3701" y="924"/>
                      <a:pt x="4297" y="770"/>
                    </a:cubicBezTo>
                    <a:cubicBezTo>
                      <a:pt x="4863" y="630"/>
                      <a:pt x="5480" y="539"/>
                      <a:pt x="6128" y="539"/>
                    </a:cubicBezTo>
                    <a:cubicBezTo>
                      <a:pt x="6162" y="539"/>
                      <a:pt x="6197" y="539"/>
                      <a:pt x="6231" y="540"/>
                    </a:cubicBezTo>
                    <a:cubicBezTo>
                      <a:pt x="6576" y="543"/>
                      <a:pt x="6928" y="565"/>
                      <a:pt x="7283" y="622"/>
                    </a:cubicBezTo>
                    <a:cubicBezTo>
                      <a:pt x="7638" y="680"/>
                      <a:pt x="7997" y="755"/>
                      <a:pt x="8357" y="869"/>
                    </a:cubicBezTo>
                    <a:cubicBezTo>
                      <a:pt x="8712" y="981"/>
                      <a:pt x="9067" y="1114"/>
                      <a:pt x="9412" y="1286"/>
                    </a:cubicBezTo>
                    <a:cubicBezTo>
                      <a:pt x="9760" y="1459"/>
                      <a:pt x="10097" y="1656"/>
                      <a:pt x="10424" y="1882"/>
                    </a:cubicBezTo>
                    <a:cubicBezTo>
                      <a:pt x="10747" y="2112"/>
                      <a:pt x="11049" y="2360"/>
                      <a:pt x="11324" y="2625"/>
                    </a:cubicBezTo>
                    <a:cubicBezTo>
                      <a:pt x="11604" y="2890"/>
                      <a:pt x="11856" y="3182"/>
                      <a:pt x="12082" y="3475"/>
                    </a:cubicBezTo>
                    <a:cubicBezTo>
                      <a:pt x="12311" y="3773"/>
                      <a:pt x="12505" y="4083"/>
                      <a:pt x="12678" y="4398"/>
                    </a:cubicBezTo>
                    <a:cubicBezTo>
                      <a:pt x="12853" y="4714"/>
                      <a:pt x="12997" y="5034"/>
                      <a:pt x="13120" y="5357"/>
                    </a:cubicBezTo>
                    <a:cubicBezTo>
                      <a:pt x="13363" y="5999"/>
                      <a:pt x="13499" y="6645"/>
                      <a:pt x="13564" y="7255"/>
                    </a:cubicBezTo>
                    <a:cubicBezTo>
                      <a:pt x="13625" y="7865"/>
                      <a:pt x="13607" y="8443"/>
                      <a:pt x="13547" y="8960"/>
                    </a:cubicBezTo>
                    <a:cubicBezTo>
                      <a:pt x="13418" y="10005"/>
                      <a:pt x="13098" y="10812"/>
                      <a:pt x="12853" y="11351"/>
                    </a:cubicBezTo>
                    <a:cubicBezTo>
                      <a:pt x="12603" y="11889"/>
                      <a:pt x="12430" y="12176"/>
                      <a:pt x="12466" y="12202"/>
                    </a:cubicBezTo>
                    <a:cubicBezTo>
                      <a:pt x="12467" y="12202"/>
                      <a:pt x="12468" y="12202"/>
                      <a:pt x="12469" y="12202"/>
                    </a:cubicBezTo>
                    <a:cubicBezTo>
                      <a:pt x="12511" y="12202"/>
                      <a:pt x="12743" y="11961"/>
                      <a:pt x="13055" y="11455"/>
                    </a:cubicBezTo>
                    <a:cubicBezTo>
                      <a:pt x="13367" y="10934"/>
                      <a:pt x="13762" y="10116"/>
                      <a:pt x="13952" y="9025"/>
                    </a:cubicBezTo>
                    <a:cubicBezTo>
                      <a:pt x="14046" y="8479"/>
                      <a:pt x="14089" y="7869"/>
                      <a:pt x="14046" y="7216"/>
                    </a:cubicBezTo>
                    <a:cubicBezTo>
                      <a:pt x="13999" y="6566"/>
                      <a:pt x="13873" y="5870"/>
                      <a:pt x="13622" y="5173"/>
                    </a:cubicBezTo>
                    <a:cubicBezTo>
                      <a:pt x="13499" y="4829"/>
                      <a:pt x="13353" y="4477"/>
                      <a:pt x="13169" y="4136"/>
                    </a:cubicBezTo>
                    <a:cubicBezTo>
                      <a:pt x="12987" y="3795"/>
                      <a:pt x="12782" y="3458"/>
                      <a:pt x="12538" y="3135"/>
                    </a:cubicBezTo>
                    <a:cubicBezTo>
                      <a:pt x="12293" y="2815"/>
                      <a:pt x="12028" y="2499"/>
                      <a:pt x="11730" y="2212"/>
                    </a:cubicBezTo>
                    <a:cubicBezTo>
                      <a:pt x="11429" y="1921"/>
                      <a:pt x="11102" y="1652"/>
                      <a:pt x="10754" y="1404"/>
                    </a:cubicBezTo>
                    <a:cubicBezTo>
                      <a:pt x="10403" y="1164"/>
                      <a:pt x="10040" y="949"/>
                      <a:pt x="9663" y="766"/>
                    </a:cubicBezTo>
                    <a:cubicBezTo>
                      <a:pt x="9290" y="583"/>
                      <a:pt x="8905" y="443"/>
                      <a:pt x="8518" y="324"/>
                    </a:cubicBezTo>
                    <a:cubicBezTo>
                      <a:pt x="8134" y="206"/>
                      <a:pt x="7746" y="127"/>
                      <a:pt x="7362" y="73"/>
                    </a:cubicBezTo>
                    <a:cubicBezTo>
                      <a:pt x="7005" y="23"/>
                      <a:pt x="6653" y="1"/>
                      <a:pt x="63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8" name="Google Shape;468;p43"/>
            <p:cNvGrpSpPr/>
            <p:nvPr/>
          </p:nvGrpSpPr>
          <p:grpSpPr>
            <a:xfrm>
              <a:off x="737571" y="2278324"/>
              <a:ext cx="519733" cy="485268"/>
              <a:chOff x="4694531" y="2250235"/>
              <a:chExt cx="1090502" cy="1018186"/>
            </a:xfrm>
          </p:grpSpPr>
          <p:sp>
            <p:nvSpPr>
              <p:cNvPr id="469" name="Google Shape;469;p43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rect b="b" l="l" r="r" t="t"/>
                <a:pathLst>
                  <a:path extrusionOk="0" h="22936" w="24565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43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rect b="b" l="l" r="r" t="t"/>
                <a:pathLst>
                  <a:path extrusionOk="0" h="17479" w="18723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43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rect b="b" l="l" r="r" t="t"/>
                <a:pathLst>
                  <a:path extrusionOk="0" h="10605" w="17627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2" name="Google Shape;472;p43"/>
            <p:cNvGrpSpPr/>
            <p:nvPr/>
          </p:nvGrpSpPr>
          <p:grpSpPr>
            <a:xfrm>
              <a:off x="1447127" y="1709640"/>
              <a:ext cx="180369" cy="168408"/>
              <a:chOff x="4694531" y="2250235"/>
              <a:chExt cx="1090502" cy="1018186"/>
            </a:xfrm>
          </p:grpSpPr>
          <p:sp>
            <p:nvSpPr>
              <p:cNvPr id="473" name="Google Shape;473;p43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rect b="b" l="l" r="r" t="t"/>
                <a:pathLst>
                  <a:path extrusionOk="0" h="22936" w="24565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43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rect b="b" l="l" r="r" t="t"/>
                <a:pathLst>
                  <a:path extrusionOk="0" h="17479" w="18723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43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rect b="b" l="l" r="r" t="t"/>
                <a:pathLst>
                  <a:path extrusionOk="0" h="10605" w="17627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6" name="Google Shape;476;p43"/>
            <p:cNvSpPr/>
            <p:nvPr/>
          </p:nvSpPr>
          <p:spPr>
            <a:xfrm>
              <a:off x="1600212" y="3864266"/>
              <a:ext cx="372943" cy="224375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3388750" y="2496459"/>
              <a:ext cx="150513" cy="150579"/>
            </a:xfrm>
            <a:custGeom>
              <a:rect b="b" l="l" r="r" t="t"/>
              <a:pathLst>
                <a:path extrusionOk="0" h="2547" w="2546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3222671" y="1071688"/>
              <a:ext cx="92578" cy="92582"/>
            </a:xfrm>
            <a:custGeom>
              <a:rect b="b" l="l" r="r" t="t"/>
              <a:pathLst>
                <a:path extrusionOk="0" h="1566" w="1566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 rot="10800000">
              <a:off x="2768536" y="4345991"/>
              <a:ext cx="150513" cy="150579"/>
            </a:xfrm>
            <a:custGeom>
              <a:rect b="b" l="l" r="r" t="t"/>
              <a:pathLst>
                <a:path extrusionOk="0" h="2547" w="2546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3"/>
            <p:cNvSpPr/>
            <p:nvPr/>
          </p:nvSpPr>
          <p:spPr>
            <a:xfrm rot="10800000">
              <a:off x="889350" y="4253421"/>
              <a:ext cx="92578" cy="92582"/>
            </a:xfrm>
            <a:custGeom>
              <a:rect b="b" l="l" r="r" t="t"/>
              <a:pathLst>
                <a:path extrusionOk="0" h="1566" w="1566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509250" y="566571"/>
              <a:ext cx="150513" cy="150579"/>
            </a:xfrm>
            <a:custGeom>
              <a:rect b="b" l="l" r="r" t="t"/>
              <a:pathLst>
                <a:path extrusionOk="0" h="2547" w="2546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732296" y="772838"/>
              <a:ext cx="92578" cy="92582"/>
            </a:xfrm>
            <a:custGeom>
              <a:rect b="b" l="l" r="r" t="t"/>
              <a:pathLst>
                <a:path extrusionOk="0" h="1566" w="1566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43"/>
          <p:cNvGrpSpPr/>
          <p:nvPr/>
        </p:nvGrpSpPr>
        <p:grpSpPr>
          <a:xfrm rot="2264335">
            <a:off x="6810081" y="1768496"/>
            <a:ext cx="450454" cy="510995"/>
            <a:chOff x="3086313" y="2877049"/>
            <a:chExt cx="320143" cy="392581"/>
          </a:xfrm>
        </p:grpSpPr>
        <p:sp>
          <p:nvSpPr>
            <p:cNvPr id="484" name="Google Shape;484;p43"/>
            <p:cNvSpPr/>
            <p:nvPr/>
          </p:nvSpPr>
          <p:spPr>
            <a:xfrm>
              <a:off x="3125749" y="2915371"/>
              <a:ext cx="240505" cy="354259"/>
            </a:xfrm>
            <a:custGeom>
              <a:rect b="b" l="l" r="r" t="t"/>
              <a:pathLst>
                <a:path extrusionOk="0" h="11121" w="755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3263076" y="2942511"/>
              <a:ext cx="79287" cy="99579"/>
            </a:xfrm>
            <a:custGeom>
              <a:rect b="b" l="l" r="r" t="t"/>
              <a:pathLst>
                <a:path extrusionOk="0" h="3126" w="2489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3237656" y="2939262"/>
              <a:ext cx="20897" cy="14462"/>
            </a:xfrm>
            <a:custGeom>
              <a:rect b="b" l="l" r="r" t="t"/>
              <a:pathLst>
                <a:path extrusionOk="0" h="454" w="656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3379888" y="3029539"/>
              <a:ext cx="26567" cy="14048"/>
            </a:xfrm>
            <a:custGeom>
              <a:rect b="b" l="l" r="r" t="t"/>
              <a:pathLst>
                <a:path extrusionOk="0" h="441" w="834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3086313" y="3029539"/>
              <a:ext cx="26599" cy="14048"/>
            </a:xfrm>
            <a:custGeom>
              <a:rect b="b" l="l" r="r" t="t"/>
              <a:pathLst>
                <a:path extrusionOk="0" h="441" w="835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3359788" y="2953469"/>
              <a:ext cx="26567" cy="20355"/>
            </a:xfrm>
            <a:custGeom>
              <a:rect b="b" l="l" r="r" t="t"/>
              <a:pathLst>
                <a:path extrusionOk="0" h="639" w="834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3106413" y="3100034"/>
              <a:ext cx="26599" cy="20164"/>
            </a:xfrm>
            <a:custGeom>
              <a:rect b="b" l="l" r="r" t="t"/>
              <a:pathLst>
                <a:path extrusionOk="0" h="633" w="835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3308565" y="2897277"/>
              <a:ext cx="22044" cy="24178"/>
            </a:xfrm>
            <a:custGeom>
              <a:rect b="b" l="l" r="r" t="t"/>
              <a:pathLst>
                <a:path extrusionOk="0" h="759" w="692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3239153" y="2877049"/>
              <a:ext cx="14080" cy="26599"/>
            </a:xfrm>
            <a:custGeom>
              <a:rect b="b" l="l" r="r" t="t"/>
              <a:pathLst>
                <a:path extrusionOk="0" h="835" w="442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3161809" y="2897500"/>
              <a:ext cx="22394" cy="24337"/>
            </a:xfrm>
            <a:custGeom>
              <a:rect b="b" l="l" r="r" t="t"/>
              <a:pathLst>
                <a:path extrusionOk="0" h="764" w="703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3106413" y="2953151"/>
              <a:ext cx="26599" cy="19909"/>
            </a:xfrm>
            <a:custGeom>
              <a:rect b="b" l="l" r="r" t="t"/>
              <a:pathLst>
                <a:path extrusionOk="0" h="625" w="835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3360520" y="3099811"/>
              <a:ext cx="25834" cy="20005"/>
            </a:xfrm>
            <a:custGeom>
              <a:rect b="b" l="l" r="r" t="t"/>
              <a:pathLst>
                <a:path extrusionOk="0" h="628" w="811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</p:grpSp>
      <p:sp>
        <p:nvSpPr>
          <p:cNvPr id="496" name="Google Shape;496;p43"/>
          <p:cNvSpPr/>
          <p:nvPr/>
        </p:nvSpPr>
        <p:spPr>
          <a:xfrm>
            <a:off x="5312825" y="2531988"/>
            <a:ext cx="244919" cy="220977"/>
          </a:xfrm>
          <a:custGeom>
            <a:rect b="b" l="l" r="r" t="t"/>
            <a:pathLst>
              <a:path extrusionOk="0" h="10811" w="10812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98" name="Google Shape;4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750" y="1660375"/>
            <a:ext cx="2947100" cy="29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/>
          <p:cNvSpPr txBox="1"/>
          <p:nvPr>
            <p:ph idx="4294967295" type="title"/>
          </p:nvPr>
        </p:nvSpPr>
        <p:spPr>
          <a:xfrm>
            <a:off x="3879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 - OVERVIEW</a:t>
            </a:r>
            <a:endParaRPr/>
          </a:p>
        </p:txBody>
      </p:sp>
      <p:sp>
        <p:nvSpPr>
          <p:cNvPr id="504" name="Google Shape;504;p44"/>
          <p:cNvSpPr txBox="1"/>
          <p:nvPr>
            <p:ph idx="4294967295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Data Definition Language (DDL) for defining the database structure and controlling the access to data.</a:t>
            </a:r>
            <a:endParaRPr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○"/>
            </a:pPr>
            <a:r>
              <a:rPr b="1" lang="es">
                <a:solidFill>
                  <a:schemeClr val="accent2"/>
                </a:solidFill>
              </a:rPr>
              <a:t>CREATE TABLE</a:t>
            </a:r>
            <a:endParaRPr>
              <a:solidFill>
                <a:schemeClr val="accent2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○"/>
            </a:pPr>
            <a:r>
              <a:rPr b="1" lang="es">
                <a:solidFill>
                  <a:schemeClr val="accent2"/>
                </a:solidFill>
              </a:rPr>
              <a:t>ALTER TABLE </a:t>
            </a:r>
            <a:endParaRPr b="1">
              <a:solidFill>
                <a:schemeClr val="accent2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s">
                <a:solidFill>
                  <a:schemeClr val="accent2"/>
                </a:solidFill>
              </a:rPr>
              <a:t>DROP TABLE</a:t>
            </a:r>
            <a:r>
              <a:rPr b="1" lang="es"/>
              <a:t> </a:t>
            </a:r>
            <a:endParaRPr b="1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Data Manipulation Language (DML) for retrieving and updating data. </a:t>
            </a:r>
            <a:endParaRPr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○"/>
            </a:pPr>
            <a:r>
              <a:rPr b="1" lang="es">
                <a:solidFill>
                  <a:schemeClr val="accent2"/>
                </a:solidFill>
              </a:rPr>
              <a:t>INSERT</a:t>
            </a:r>
            <a:endParaRPr b="1">
              <a:solidFill>
                <a:schemeClr val="accent2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○"/>
            </a:pPr>
            <a:r>
              <a:rPr b="1" lang="es">
                <a:solidFill>
                  <a:schemeClr val="accent2"/>
                </a:solidFill>
              </a:rPr>
              <a:t>UPDATE </a:t>
            </a:r>
            <a:endParaRPr b="1">
              <a:solidFill>
                <a:schemeClr val="accent2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○"/>
            </a:pPr>
            <a:r>
              <a:rPr b="1" lang="es">
                <a:solidFill>
                  <a:schemeClr val="accent2"/>
                </a:solidFill>
              </a:rPr>
              <a:t>DELETE </a:t>
            </a:r>
            <a:endParaRPr b="1">
              <a:solidFill>
                <a:schemeClr val="accent2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○"/>
            </a:pPr>
            <a:r>
              <a:rPr b="1" lang="es">
                <a:solidFill>
                  <a:schemeClr val="accent2"/>
                </a:solidFill>
              </a:rPr>
              <a:t>SELECT (Álgebra relacional)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05" name="Google Shape;50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/>
        </p:nvSpPr>
        <p:spPr>
          <a:xfrm>
            <a:off x="5854225" y="507251"/>
            <a:ext cx="607500" cy="6129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/>
          <p:nvPr/>
        </p:nvSpPr>
        <p:spPr>
          <a:xfrm>
            <a:off x="5854225" y="2480376"/>
            <a:ext cx="607500" cy="6129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2492325" y="2480376"/>
            <a:ext cx="607500" cy="612900"/>
          </a:xfrm>
          <a:prstGeom prst="roundRect">
            <a:avLst>
              <a:gd fmla="val 4313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/>
          <p:nvPr/>
        </p:nvSpPr>
        <p:spPr>
          <a:xfrm>
            <a:off x="2492325" y="507251"/>
            <a:ext cx="607500" cy="612900"/>
          </a:xfrm>
          <a:prstGeom prst="roundRect">
            <a:avLst>
              <a:gd fmla="val 4313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>
            <p:ph type="ctrTitle"/>
          </p:nvPr>
        </p:nvSpPr>
        <p:spPr>
          <a:xfrm>
            <a:off x="2639800" y="1124225"/>
            <a:ext cx="29169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 </a:t>
            </a:r>
            <a:br>
              <a:rPr lang="es"/>
            </a:br>
            <a:r>
              <a:rPr lang="es"/>
              <a:t>Introducción</a:t>
            </a:r>
            <a:endParaRPr/>
          </a:p>
        </p:txBody>
      </p:sp>
      <p:sp>
        <p:nvSpPr>
          <p:cNvPr id="190" name="Google Shape;190;p27"/>
          <p:cNvSpPr txBox="1"/>
          <p:nvPr>
            <p:ph idx="1" type="subTitle"/>
          </p:nvPr>
        </p:nvSpPr>
        <p:spPr>
          <a:xfrm>
            <a:off x="2639800" y="1303800"/>
            <a:ext cx="2916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Contexto, la clase pasada, la de hoy</a:t>
            </a:r>
            <a:endParaRPr sz="2000"/>
          </a:p>
        </p:txBody>
      </p:sp>
      <p:sp>
        <p:nvSpPr>
          <p:cNvPr id="191" name="Google Shape;191;p27"/>
          <p:cNvSpPr txBox="1"/>
          <p:nvPr>
            <p:ph idx="2" type="ctrTitle"/>
          </p:nvPr>
        </p:nvSpPr>
        <p:spPr>
          <a:xfrm>
            <a:off x="5940325" y="1464575"/>
            <a:ext cx="29169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 </a:t>
            </a:r>
            <a:br>
              <a:rPr lang="es"/>
            </a:br>
            <a:r>
              <a:rPr lang="es"/>
              <a:t>Sql(DDL)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 txBox="1"/>
          <p:nvPr>
            <p:ph idx="5" type="subTitle"/>
          </p:nvPr>
        </p:nvSpPr>
        <p:spPr>
          <a:xfrm>
            <a:off x="5940325" y="1303800"/>
            <a:ext cx="27777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/>
              <a:t>Preguntas - dudas- quiz</a:t>
            </a:r>
            <a:endParaRPr sz="2000"/>
          </a:p>
        </p:txBody>
      </p:sp>
      <p:sp>
        <p:nvSpPr>
          <p:cNvPr id="193" name="Google Shape;193;p27"/>
          <p:cNvSpPr txBox="1"/>
          <p:nvPr>
            <p:ph idx="3" type="ctrTitle"/>
          </p:nvPr>
        </p:nvSpPr>
        <p:spPr>
          <a:xfrm>
            <a:off x="2640350" y="3061575"/>
            <a:ext cx="29169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br>
              <a:rPr lang="es"/>
            </a:br>
            <a:r>
              <a:rPr lang="es"/>
              <a:t>SQL(DDL) </a:t>
            </a:r>
            <a:endParaRPr/>
          </a:p>
        </p:txBody>
      </p:sp>
      <p:sp>
        <p:nvSpPr>
          <p:cNvPr id="194" name="Google Shape;194;p27"/>
          <p:cNvSpPr txBox="1"/>
          <p:nvPr>
            <p:ph idx="6" type="subTitle"/>
          </p:nvPr>
        </p:nvSpPr>
        <p:spPr>
          <a:xfrm>
            <a:off x="2640350" y="3241150"/>
            <a:ext cx="2916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Restricciones, inserts</a:t>
            </a:r>
            <a:endParaRPr sz="2000"/>
          </a:p>
        </p:txBody>
      </p:sp>
      <p:sp>
        <p:nvSpPr>
          <p:cNvPr id="195" name="Google Shape;195;p27"/>
          <p:cNvSpPr txBox="1"/>
          <p:nvPr>
            <p:ph idx="4" type="ctrTitle"/>
          </p:nvPr>
        </p:nvSpPr>
        <p:spPr>
          <a:xfrm>
            <a:off x="6015475" y="3437700"/>
            <a:ext cx="2627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SQL(DML)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27"/>
          <p:cNvGrpSpPr/>
          <p:nvPr/>
        </p:nvGrpSpPr>
        <p:grpSpPr>
          <a:xfrm>
            <a:off x="17123" y="1038375"/>
            <a:ext cx="3387895" cy="3585116"/>
            <a:chOff x="755786" y="982893"/>
            <a:chExt cx="3845075" cy="3725957"/>
          </a:xfrm>
        </p:grpSpPr>
        <p:grpSp>
          <p:nvGrpSpPr>
            <p:cNvPr id="197" name="Google Shape;197;p27"/>
            <p:cNvGrpSpPr/>
            <p:nvPr/>
          </p:nvGrpSpPr>
          <p:grpSpPr>
            <a:xfrm>
              <a:off x="1113128" y="982893"/>
              <a:ext cx="1513195" cy="3181003"/>
              <a:chOff x="1258682" y="982898"/>
              <a:chExt cx="1367674" cy="3181003"/>
            </a:xfrm>
          </p:grpSpPr>
          <p:sp>
            <p:nvSpPr>
              <p:cNvPr id="198" name="Google Shape;198;p27"/>
              <p:cNvSpPr/>
              <p:nvPr/>
            </p:nvSpPr>
            <p:spPr>
              <a:xfrm>
                <a:off x="1304856" y="1142002"/>
                <a:ext cx="1321500" cy="3021900"/>
              </a:xfrm>
              <a:prstGeom prst="roundRect">
                <a:avLst>
                  <a:gd fmla="val 4313" name="adj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1258682" y="982898"/>
                <a:ext cx="1285763" cy="2984405"/>
              </a:xfrm>
              <a:custGeom>
                <a:rect b="b" l="l" r="r" t="t"/>
                <a:pathLst>
                  <a:path extrusionOk="0" h="74336" w="53747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27"/>
            <p:cNvGrpSpPr/>
            <p:nvPr/>
          </p:nvGrpSpPr>
          <p:grpSpPr>
            <a:xfrm>
              <a:off x="755786" y="4404477"/>
              <a:ext cx="3845075" cy="143384"/>
              <a:chOff x="755786" y="4404477"/>
              <a:chExt cx="3845075" cy="143384"/>
            </a:xfrm>
          </p:grpSpPr>
          <p:sp>
            <p:nvSpPr>
              <p:cNvPr id="201" name="Google Shape;201;p27"/>
              <p:cNvSpPr/>
              <p:nvPr/>
            </p:nvSpPr>
            <p:spPr>
              <a:xfrm flipH="1" rot="10800000">
                <a:off x="839150" y="4404477"/>
                <a:ext cx="3761711" cy="14992"/>
              </a:xfrm>
              <a:custGeom>
                <a:rect b="b" l="l" r="r" t="t"/>
                <a:pathLst>
                  <a:path extrusionOk="0" h="69" w="131402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rect b="b" l="l" r="r" t="t"/>
                <a:pathLst>
                  <a:path extrusionOk="0" h="65" w="8726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rect b="b" l="l" r="r" t="t"/>
                <a:pathLst>
                  <a:path extrusionOk="0" h="65" w="14218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rect b="b" l="l" r="r" t="t"/>
                <a:pathLst>
                  <a:path extrusionOk="0" h="66" w="5022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rect b="b" l="l" r="r" t="t"/>
                <a:pathLst>
                  <a:path extrusionOk="0" h="65" w="11946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" name="Google Shape;206;p27"/>
            <p:cNvGrpSpPr/>
            <p:nvPr/>
          </p:nvGrpSpPr>
          <p:grpSpPr>
            <a:xfrm>
              <a:off x="2072827" y="1904259"/>
              <a:ext cx="1418990" cy="2804590"/>
              <a:chOff x="2072827" y="1904259"/>
              <a:chExt cx="1418990" cy="2804590"/>
            </a:xfrm>
          </p:grpSpPr>
          <p:sp>
            <p:nvSpPr>
              <p:cNvPr id="207" name="Google Shape;207;p27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rect b="b" l="l" r="r" t="t"/>
                <a:pathLst>
                  <a:path extrusionOk="0" h="10878" w="11174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rect b="b" l="l" r="r" t="t"/>
                <a:pathLst>
                  <a:path extrusionOk="0" h="14973" w="8949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rect b="b" l="l" r="r" t="t"/>
                <a:pathLst>
                  <a:path extrusionOk="0" h="6662" w="5037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rect b="b" l="l" r="r" t="t"/>
                <a:pathLst>
                  <a:path extrusionOk="0" h="253" w="47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rect b="b" l="l" r="r" t="t"/>
                <a:pathLst>
                  <a:path extrusionOk="0" h="3249" w="4283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rect b="b" l="l" r="r" t="t"/>
                <a:pathLst>
                  <a:path extrusionOk="0" h="1907" w="320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rect b="b" l="l" r="r" t="t"/>
                <a:pathLst>
                  <a:path extrusionOk="0" h="5249" w="2418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rect b="b" l="l" r="r" t="t"/>
                <a:pathLst>
                  <a:path extrusionOk="0" h="5439" w="4753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rect b="b" l="l" r="r" t="t"/>
                <a:pathLst>
                  <a:path extrusionOk="0" h="5563" w="6441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rect b="b" l="l" r="r" t="t"/>
                <a:pathLst>
                  <a:path extrusionOk="0" h="2578" w="6895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rect b="b" l="l" r="r" t="t"/>
                <a:pathLst>
                  <a:path extrusionOk="0" h="526" w="19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rect b="b" l="l" r="r" t="t"/>
                <a:pathLst>
                  <a:path extrusionOk="0" h="526" w="228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rect b="b" l="l" r="r" t="t"/>
                <a:pathLst>
                  <a:path extrusionOk="0" h="461" w="266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rect b="b" l="l" r="r" t="t"/>
                <a:pathLst>
                  <a:path extrusionOk="0" h="1315" w="2362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rect b="b" l="l" r="r" t="t"/>
                <a:pathLst>
                  <a:path extrusionOk="0" h="14328" w="12994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rect b="b" l="l" r="r" t="t"/>
                <a:pathLst>
                  <a:path extrusionOk="0" h="8382" w="5558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rect b="b" l="l" r="r" t="t"/>
                <a:pathLst>
                  <a:path extrusionOk="0" h="281" w="328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rect b="b" l="l" r="r" t="t"/>
                <a:pathLst>
                  <a:path extrusionOk="0" h="59" w="8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rect b="b" l="l" r="r" t="t"/>
                <a:pathLst>
                  <a:path extrusionOk="0" h="2037" w="1781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rect b="b" l="l" r="r" t="t"/>
                <a:pathLst>
                  <a:path extrusionOk="0" h="8459" w="7396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rect b="b" l="l" r="r" t="t"/>
                <a:pathLst>
                  <a:path extrusionOk="0" h="6023" w="6318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rect b="b" l="l" r="r" t="t"/>
                <a:pathLst>
                  <a:path extrusionOk="0" h="47928" w="8526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rect b="b" l="l" r="r" t="t"/>
                <a:pathLst>
                  <a:path extrusionOk="0" h="1289" w="4025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rect b="b" l="l" r="r" t="t"/>
                <a:pathLst>
                  <a:path extrusionOk="0" h="1172" w="123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rect b="b" l="l" r="r" t="t"/>
                <a:pathLst>
                  <a:path extrusionOk="0" h="12051" w="2068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rect b="b" l="l" r="r" t="t"/>
                <a:pathLst>
                  <a:path extrusionOk="0" h="42677" w="15978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rect b="b" l="l" r="r" t="t"/>
                <a:pathLst>
                  <a:path extrusionOk="0" h="2854" w="4383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rect b="b" l="l" r="r" t="t"/>
                <a:pathLst>
                  <a:path extrusionOk="0" h="653" w="50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rect b="b" l="l" r="r" t="t"/>
                <a:pathLst>
                  <a:path extrusionOk="0" h="654" w="503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rect b="b" l="l" r="r" t="t"/>
                <a:pathLst>
                  <a:path extrusionOk="0" h="261" w="403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rect b="b" l="l" r="r" t="t"/>
                <a:pathLst>
                  <a:path extrusionOk="0" h="1260" w="891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rect b="b" l="l" r="r" t="t"/>
                <a:pathLst>
                  <a:path extrusionOk="0" h="462" w="1444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7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rect b="b" l="l" r="r" t="t"/>
                <a:pathLst>
                  <a:path extrusionOk="0" h="1890" w="2127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7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rect b="b" l="l" r="r" t="t"/>
                <a:pathLst>
                  <a:path extrusionOk="0" h="656" w="1257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rect b="b" l="l" r="r" t="t"/>
                <a:pathLst>
                  <a:path extrusionOk="0" h="330" w="1121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rect b="b" l="l" r="r" t="t"/>
                <a:pathLst>
                  <a:path extrusionOk="0" h="599" w="1185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7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rect b="b" l="l" r="r" t="t"/>
                <a:pathLst>
                  <a:path extrusionOk="0" h="731" w="102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7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rect b="b" l="l" r="r" t="t"/>
                <a:pathLst>
                  <a:path extrusionOk="0" h="577" w="1419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7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rect b="b" l="l" r="r" t="t"/>
                <a:pathLst>
                  <a:path extrusionOk="0" h="1030" w="88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rect b="b" l="l" r="r" t="t"/>
                <a:pathLst>
                  <a:path extrusionOk="0" h="261" w="40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rect b="b" l="l" r="r" t="t"/>
                <a:pathLst>
                  <a:path extrusionOk="0" h="1024" w="9896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rect b="b" l="l" r="r" t="t"/>
                <a:pathLst>
                  <a:path extrusionOk="0" h="1185" w="554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7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rect b="b" l="l" r="r" t="t"/>
                <a:pathLst>
                  <a:path extrusionOk="0" h="1185" w="55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7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rect b="b" l="l" r="r" t="t"/>
                <a:pathLst>
                  <a:path extrusionOk="0" h="1185" w="556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rect b="b" l="l" r="r" t="t"/>
                <a:pathLst>
                  <a:path extrusionOk="0" h="1185" w="553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rect b="b" l="l" r="r" t="t"/>
                <a:pathLst>
                  <a:path extrusionOk="0" h="25927" w="28949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rect b="b" l="l" r="r" t="t"/>
                <a:pathLst>
                  <a:path extrusionOk="0" h="33468" w="28048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7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rect b="b" l="l" r="r" t="t"/>
                <a:pathLst>
                  <a:path extrusionOk="0" h="1498" w="276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7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rect b="b" l="l" r="r" t="t"/>
                <a:pathLst>
                  <a:path extrusionOk="0" h="3572" w="296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rect b="b" l="l" r="r" t="t"/>
                <a:pathLst>
                  <a:path extrusionOk="0" h="2442" w="2073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rect b="b" l="l" r="r" t="t"/>
                <a:pathLst>
                  <a:path extrusionOk="0" h="28795" w="24103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rect b="b" l="l" r="r" t="t"/>
                <a:pathLst>
                  <a:path extrusionOk="0" h="3024" w="2001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7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rect b="b" l="l" r="r" t="t"/>
                <a:pathLst>
                  <a:path extrusionOk="0" h="10595" w="8211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rect b="b" l="l" r="r" t="t"/>
                <a:pathLst>
                  <a:path extrusionOk="0" h="6060" w="4882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rect b="b" l="l" r="r" t="t"/>
                <a:pathLst>
                  <a:path extrusionOk="0" h="3160" w="419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rect b="b" l="l" r="r" t="t"/>
                <a:pathLst>
                  <a:path extrusionOk="0" h="2819" w="2255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3" name="Google Shape;26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4" name="Google Shape;264;p27"/>
          <p:cNvSpPr txBox="1"/>
          <p:nvPr>
            <p:ph idx="6" type="subTitle"/>
          </p:nvPr>
        </p:nvSpPr>
        <p:spPr>
          <a:xfrm>
            <a:off x="5870725" y="3346200"/>
            <a:ext cx="2916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Select From Where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Insert</a:t>
            </a:r>
            <a:endParaRPr/>
          </a:p>
        </p:txBody>
      </p:sp>
      <p:sp>
        <p:nvSpPr>
          <p:cNvPr id="511" name="Google Shape;511;p4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lang="e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nom_table   </a:t>
            </a:r>
            <a:r>
              <a:rPr b="1" lang="es" sz="2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i="1" lang="e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attr_1 , attr_2, attr_3… </a:t>
            </a:r>
            <a:r>
              <a:rPr b="1" lang="es" sz="2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" sz="2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VALUES  (</a:t>
            </a:r>
            <a:r>
              <a:rPr lang="e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valeur_1 </a:t>
            </a:r>
            <a:r>
              <a:rPr i="1" lang="e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valeur_2, value_3…  </a:t>
            </a:r>
            <a:r>
              <a:rPr b="1" lang="es" sz="2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INSERT INTO Staff  (staffNo, fname, lname, sex, DOB, salary) VALUES ('SL21', 'Juan David', 'Gomez', 'M','1-Oct-1945', 30000, 'B005');</a:t>
            </a:r>
            <a:endParaRPr/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INSERT INTO Staff VALUES ('SL21', 'Juan David', 'Gomez','manager', 'M','1-Oct-1945', 30000, 'B005');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5"/>
          <p:cNvSpPr txBox="1"/>
          <p:nvPr/>
        </p:nvSpPr>
        <p:spPr>
          <a:xfrm>
            <a:off x="3649250" y="15350"/>
            <a:ext cx="5494800" cy="123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595959"/>
                </a:solidFill>
              </a:rPr>
              <a:t>Branch</a:t>
            </a:r>
            <a:r>
              <a:rPr lang="es" sz="1800">
                <a:solidFill>
                  <a:srgbClr val="595959"/>
                </a:solidFill>
              </a:rPr>
              <a:t>	 		(</a:t>
            </a:r>
            <a:r>
              <a:rPr lang="es" sz="1800" u="sng">
                <a:solidFill>
                  <a:srgbClr val="595959"/>
                </a:solidFill>
              </a:rPr>
              <a:t>branchNo</a:t>
            </a:r>
            <a:r>
              <a:rPr lang="es" sz="1800">
                <a:solidFill>
                  <a:srgbClr val="595959"/>
                </a:solidFill>
              </a:rPr>
              <a:t>, street, city, postcode)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595959"/>
                </a:solidFill>
              </a:rPr>
              <a:t>Staff</a:t>
            </a:r>
            <a:r>
              <a:rPr lang="es" sz="1800">
                <a:solidFill>
                  <a:srgbClr val="595959"/>
                </a:solidFill>
              </a:rPr>
              <a:t>			(</a:t>
            </a:r>
            <a:r>
              <a:rPr lang="es" sz="1800" u="sng">
                <a:solidFill>
                  <a:srgbClr val="595959"/>
                </a:solidFill>
              </a:rPr>
              <a:t>staffNo</a:t>
            </a:r>
            <a:r>
              <a:rPr lang="es" sz="1800">
                <a:solidFill>
                  <a:srgbClr val="595959"/>
                </a:solidFill>
              </a:rPr>
              <a:t>, fName, lName, position, sex, DOB, salary, branchNo)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Insert- Constraints</a:t>
            </a:r>
            <a:endParaRPr/>
          </a:p>
        </p:txBody>
      </p:sp>
      <p:sp>
        <p:nvSpPr>
          <p:cNvPr id="518" name="Google Shape;518;p46"/>
          <p:cNvSpPr txBox="1"/>
          <p:nvPr>
            <p:ph idx="1" type="body"/>
          </p:nvPr>
        </p:nvSpPr>
        <p:spPr>
          <a:xfrm>
            <a:off x="311700" y="12468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2"/>
                </a:solidFill>
                <a:highlight>
                  <a:schemeClr val="dk1"/>
                </a:highlight>
              </a:rPr>
              <a:t>Entity integrity</a:t>
            </a:r>
            <a:r>
              <a:rPr lang="es"/>
              <a:t> </a:t>
            </a:r>
            <a:r>
              <a:rPr lang="es">
                <a:solidFill>
                  <a:srgbClr val="0D5DDF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(staffNo)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2"/>
                </a:solidFill>
                <a:highlight>
                  <a:schemeClr val="dk1"/>
                </a:highlight>
              </a:rPr>
              <a:t>Referencial integrity</a:t>
            </a:r>
            <a:r>
              <a:rPr lang="es"/>
              <a:t> </a:t>
            </a:r>
            <a:r>
              <a:rPr lang="es">
                <a:solidFill>
                  <a:srgbClr val="0D5DDF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(branchNo) </a:t>
            </a:r>
            <a:r>
              <a:rPr lang="es">
                <a:solidFill>
                  <a:srgbClr val="0D5DDF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Branch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2"/>
                </a:solidFill>
                <a:highlight>
                  <a:schemeClr val="dk1"/>
                </a:highlight>
              </a:rPr>
              <a:t>General constraints</a:t>
            </a:r>
            <a:r>
              <a:rPr lang="es"/>
              <a:t>  </a:t>
            </a:r>
            <a:r>
              <a:rPr lang="es">
                <a:solidFill>
                  <a:srgbClr val="0D5DDF"/>
                </a:solidFill>
                <a:latin typeface="Arial"/>
                <a:ea typeface="Arial"/>
                <a:cs typeface="Arial"/>
                <a:sym typeface="Arial"/>
              </a:rPr>
              <a:t>CHECK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(sex </a:t>
            </a:r>
            <a:r>
              <a:rPr lang="es">
                <a:solidFill>
                  <a:srgbClr val="0D5DD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('M', 'F'))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INSERT INTO Staff VALUES ('SL21', 'Juan David', 'Gomez','Manager', 'M', '1-Oct-1945', 30000.02, 'B005')</a:t>
            </a:r>
            <a:endParaRPr/>
          </a:p>
        </p:txBody>
      </p:sp>
      <p:sp>
        <p:nvSpPr>
          <p:cNvPr id="519" name="Google Shape;519;p46"/>
          <p:cNvSpPr txBox="1"/>
          <p:nvPr/>
        </p:nvSpPr>
        <p:spPr>
          <a:xfrm>
            <a:off x="3649250" y="15350"/>
            <a:ext cx="5494800" cy="123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595959"/>
                </a:solidFill>
              </a:rPr>
              <a:t>Branch</a:t>
            </a:r>
            <a:r>
              <a:rPr lang="es" sz="1800">
                <a:solidFill>
                  <a:srgbClr val="595959"/>
                </a:solidFill>
              </a:rPr>
              <a:t>	 		(</a:t>
            </a:r>
            <a:r>
              <a:rPr lang="es" sz="1800" u="sng">
                <a:solidFill>
                  <a:srgbClr val="595959"/>
                </a:solidFill>
              </a:rPr>
              <a:t>branchNo</a:t>
            </a:r>
            <a:r>
              <a:rPr lang="es" sz="1800">
                <a:solidFill>
                  <a:srgbClr val="595959"/>
                </a:solidFill>
              </a:rPr>
              <a:t>, street, city, postcode)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595959"/>
                </a:solidFill>
              </a:rPr>
              <a:t>Staff</a:t>
            </a:r>
            <a:r>
              <a:rPr lang="es" sz="1800">
                <a:solidFill>
                  <a:srgbClr val="595959"/>
                </a:solidFill>
              </a:rPr>
              <a:t>			(</a:t>
            </a:r>
            <a:r>
              <a:rPr lang="es" sz="1800" u="sng">
                <a:solidFill>
                  <a:srgbClr val="595959"/>
                </a:solidFill>
              </a:rPr>
              <a:t>staffNo</a:t>
            </a:r>
            <a:r>
              <a:rPr lang="es" sz="1800">
                <a:solidFill>
                  <a:srgbClr val="595959"/>
                </a:solidFill>
              </a:rPr>
              <a:t>, fName, lName, position, sex, DOB, salary, branchNo)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UPDATE - Delete </a:t>
            </a:r>
            <a:endParaRPr/>
          </a:p>
        </p:txBody>
      </p:sp>
      <p:sp>
        <p:nvSpPr>
          <p:cNvPr id="525" name="Google Shape;525;p47"/>
          <p:cNvSpPr txBox="1"/>
          <p:nvPr>
            <p:ph idx="1" type="body"/>
          </p:nvPr>
        </p:nvSpPr>
        <p:spPr>
          <a:xfrm>
            <a:off x="311700" y="12468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s" sz="1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table_name</a:t>
            </a:r>
            <a:endParaRPr i="1" sz="17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s" sz="1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column1 </a:t>
            </a:r>
            <a:r>
              <a:rPr lang="es" sz="1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s" sz="1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value1</a:t>
            </a:r>
            <a:r>
              <a:rPr lang="es" sz="1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i="1" lang="es" sz="1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column2 </a:t>
            </a:r>
            <a:r>
              <a:rPr lang="es" sz="1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s" sz="1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value2</a:t>
            </a:r>
            <a:r>
              <a:rPr lang="es" sz="1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...</a:t>
            </a:r>
            <a:endParaRPr sz="17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" sz="1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s" sz="17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s" sz="18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8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8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table_name </a:t>
            </a:r>
            <a:r>
              <a:rPr lang="es" sz="18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" sz="18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8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s" sz="18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Consolas"/>
              <a:buChar char="●"/>
            </a:pPr>
            <a:r>
              <a:rPr lang="es"/>
              <a:t>UPDATE Branch SET city = 'Cali' WHERE branchNo= 'B005';</a:t>
            </a:r>
            <a:endParaRPr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Consolas"/>
              <a:buChar char="●"/>
            </a:pPr>
            <a:r>
              <a:rPr lang="es"/>
              <a:t>DELETE FROM Branch WHERE branchNo= 'B005';</a:t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6" name="Google Shape;526;p47"/>
          <p:cNvSpPr txBox="1"/>
          <p:nvPr/>
        </p:nvSpPr>
        <p:spPr>
          <a:xfrm>
            <a:off x="3649250" y="15350"/>
            <a:ext cx="5494800" cy="123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595959"/>
                </a:solidFill>
              </a:rPr>
              <a:t>Branch</a:t>
            </a:r>
            <a:r>
              <a:rPr lang="es" sz="1800">
                <a:solidFill>
                  <a:srgbClr val="595959"/>
                </a:solidFill>
              </a:rPr>
              <a:t>	 		(</a:t>
            </a:r>
            <a:r>
              <a:rPr lang="es" sz="1800" u="sng">
                <a:solidFill>
                  <a:srgbClr val="595959"/>
                </a:solidFill>
              </a:rPr>
              <a:t>branchNo</a:t>
            </a:r>
            <a:r>
              <a:rPr lang="es" sz="1800">
                <a:solidFill>
                  <a:srgbClr val="595959"/>
                </a:solidFill>
              </a:rPr>
              <a:t>, street, city, postcode)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595959"/>
                </a:solidFill>
              </a:rPr>
              <a:t>Staff</a:t>
            </a:r>
            <a:r>
              <a:rPr lang="es" sz="1800">
                <a:solidFill>
                  <a:srgbClr val="595959"/>
                </a:solidFill>
              </a:rPr>
              <a:t>			(</a:t>
            </a:r>
            <a:r>
              <a:rPr lang="es" sz="1800" u="sng">
                <a:solidFill>
                  <a:srgbClr val="595959"/>
                </a:solidFill>
              </a:rPr>
              <a:t>staffNo</a:t>
            </a:r>
            <a:r>
              <a:rPr lang="es" sz="1800">
                <a:solidFill>
                  <a:srgbClr val="595959"/>
                </a:solidFill>
              </a:rPr>
              <a:t>, fName, lName, position, sex, DOB, salary, branchNo)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8"/>
          <p:cNvSpPr txBox="1"/>
          <p:nvPr>
            <p:ph type="ctrTitle"/>
          </p:nvPr>
        </p:nvSpPr>
        <p:spPr>
          <a:xfrm>
            <a:off x="184480" y="381100"/>
            <a:ext cx="6242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Semantics of Delete and Update</a:t>
            </a:r>
            <a:endParaRPr/>
          </a:p>
        </p:txBody>
      </p:sp>
      <p:sp>
        <p:nvSpPr>
          <p:cNvPr id="532" name="Google Shape;532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33" name="Google Shape;53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951" y="1512675"/>
            <a:ext cx="2815600" cy="28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8"/>
          <p:cNvSpPr txBox="1"/>
          <p:nvPr/>
        </p:nvSpPr>
        <p:spPr>
          <a:xfrm>
            <a:off x="5038775" y="2134100"/>
            <a:ext cx="4117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Anaheim"/>
                <a:ea typeface="Anaheim"/>
                <a:cs typeface="Anaheim"/>
                <a:sym typeface="Anaheim"/>
              </a:rPr>
              <a:t>didn’t get the joke?</a:t>
            </a:r>
            <a:br>
              <a:rPr lang="es" sz="1700">
                <a:latin typeface="Anaheim"/>
                <a:ea typeface="Anaheim"/>
                <a:cs typeface="Anaheim"/>
                <a:sym typeface="Anaheim"/>
              </a:rPr>
            </a:br>
            <a:r>
              <a:rPr lang="es" sz="1700">
                <a:latin typeface="Anaheim"/>
                <a:ea typeface="Anaheim"/>
                <a:cs typeface="Anaheim"/>
                <a:sym typeface="Anaheim"/>
              </a:rPr>
              <a:t>Let’s do this optional activity [</a:t>
            </a:r>
            <a:r>
              <a:rPr lang="es" sz="1700" u="sng">
                <a:solidFill>
                  <a:srgbClr val="A1C3FA"/>
                </a:solid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" sz="1700">
                <a:latin typeface="Anaheim"/>
                <a:ea typeface="Anaheim"/>
                <a:cs typeface="Anaheim"/>
                <a:sym typeface="Anaheim"/>
              </a:rPr>
              <a:t>]</a:t>
            </a:r>
            <a:endParaRPr sz="17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Delete Update-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Constraints</a:t>
            </a:r>
            <a:endParaRPr/>
          </a:p>
        </p:txBody>
      </p:sp>
      <p:sp>
        <p:nvSpPr>
          <p:cNvPr id="540" name="Google Shape;540;p49"/>
          <p:cNvSpPr txBox="1"/>
          <p:nvPr>
            <p:ph idx="1" type="body"/>
          </p:nvPr>
        </p:nvSpPr>
        <p:spPr>
          <a:xfrm>
            <a:off x="311700" y="152600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2"/>
                </a:solidFill>
                <a:highlight>
                  <a:schemeClr val="dk1"/>
                </a:highlight>
              </a:rPr>
              <a:t>Referential integrity</a:t>
            </a:r>
            <a:r>
              <a:rPr lang="es"/>
              <a:t> </a:t>
            </a:r>
            <a:r>
              <a:rPr lang="es">
                <a:solidFill>
                  <a:srgbClr val="0D5DDF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(branchNo) </a:t>
            </a:r>
            <a:r>
              <a:rPr lang="es">
                <a:solidFill>
                  <a:srgbClr val="0D5DDF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Branch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</a:rPr>
              <a:t>ON DELETE ON UPDATE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s" sz="1700">
                <a:solidFill>
                  <a:srgbClr val="000000"/>
                </a:solidFill>
              </a:rPr>
              <a:t>CASCADE, delete the row from the parent table and automatically delete the matching rows in the children table. (And the others linked)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s" sz="1700">
                <a:solidFill>
                  <a:srgbClr val="000000"/>
                </a:solidFill>
              </a:rPr>
              <a:t>SET NULL, delete the row from the parent table and set the foreign key values to null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s" sz="1700">
                <a:solidFill>
                  <a:srgbClr val="000000"/>
                </a:solidFill>
              </a:rPr>
              <a:t>SET DEFAULT, set a default value in the children tables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s" sz="1700">
                <a:solidFill>
                  <a:srgbClr val="000000"/>
                </a:solidFill>
              </a:rPr>
              <a:t>NO ACTION, reject the deletion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541" name="Google Shape;541;p49"/>
          <p:cNvSpPr txBox="1"/>
          <p:nvPr/>
        </p:nvSpPr>
        <p:spPr>
          <a:xfrm>
            <a:off x="3649250" y="15350"/>
            <a:ext cx="5494800" cy="123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595959"/>
                </a:solidFill>
              </a:rPr>
              <a:t>Branch</a:t>
            </a:r>
            <a:r>
              <a:rPr lang="es" sz="1800">
                <a:solidFill>
                  <a:srgbClr val="595959"/>
                </a:solidFill>
              </a:rPr>
              <a:t>	 		(</a:t>
            </a:r>
            <a:r>
              <a:rPr lang="es" sz="1800" u="sng">
                <a:solidFill>
                  <a:srgbClr val="595959"/>
                </a:solidFill>
              </a:rPr>
              <a:t>branchNo</a:t>
            </a:r>
            <a:r>
              <a:rPr lang="es" sz="1800">
                <a:solidFill>
                  <a:srgbClr val="595959"/>
                </a:solidFill>
              </a:rPr>
              <a:t>, street, city, postcode)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595959"/>
                </a:solidFill>
              </a:rPr>
              <a:t>Staff</a:t>
            </a:r>
            <a:r>
              <a:rPr lang="es" sz="1800">
                <a:solidFill>
                  <a:srgbClr val="595959"/>
                </a:solidFill>
              </a:rPr>
              <a:t>			(</a:t>
            </a:r>
            <a:r>
              <a:rPr lang="es" sz="1800" u="sng">
                <a:solidFill>
                  <a:srgbClr val="595959"/>
                </a:solidFill>
              </a:rPr>
              <a:t>staffNo</a:t>
            </a:r>
            <a:r>
              <a:rPr lang="es" sz="1800">
                <a:solidFill>
                  <a:srgbClr val="595959"/>
                </a:solidFill>
              </a:rPr>
              <a:t>, fName, lName, position, sex, DOB, salary, branchNo)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0"/>
          <p:cNvSpPr txBox="1"/>
          <p:nvPr>
            <p:ph idx="4294967295" type="title"/>
          </p:nvPr>
        </p:nvSpPr>
        <p:spPr>
          <a:xfrm>
            <a:off x="3879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Queries- Relational Algebra</a:t>
            </a:r>
            <a:endParaRPr/>
          </a:p>
        </p:txBody>
      </p:sp>
      <p:pic>
        <p:nvPicPr>
          <p:cNvPr id="547" name="Google Shape;54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25" y="1228963"/>
            <a:ext cx="7858125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1"/>
          <p:cNvSpPr txBox="1"/>
          <p:nvPr>
            <p:ph idx="4294967295"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Projection</a:t>
            </a:r>
            <a:endParaRPr/>
          </a:p>
        </p:txBody>
      </p:sp>
      <p:pic>
        <p:nvPicPr>
          <p:cNvPr id="554" name="Google Shape;55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125" y="1264100"/>
            <a:ext cx="7179907" cy="37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2"/>
          <p:cNvSpPr txBox="1"/>
          <p:nvPr>
            <p:ph idx="4294967295"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PROJECTION</a:t>
            </a:r>
            <a:endParaRPr/>
          </a:p>
        </p:txBody>
      </p:sp>
      <p:pic>
        <p:nvPicPr>
          <p:cNvPr id="561" name="Google Shape;56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125" y="1017650"/>
            <a:ext cx="6973744" cy="3744851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3"/>
          <p:cNvSpPr txBox="1"/>
          <p:nvPr>
            <p:ph idx="4294967295" type="title"/>
          </p:nvPr>
        </p:nvSpPr>
        <p:spPr>
          <a:xfrm>
            <a:off x="3879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RESTRICTION</a:t>
            </a:r>
            <a:endParaRPr/>
          </a:p>
        </p:txBody>
      </p:sp>
      <p:pic>
        <p:nvPicPr>
          <p:cNvPr id="568" name="Google Shape;56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025" y="1093850"/>
            <a:ext cx="6777265" cy="37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4"/>
          <p:cNvSpPr txBox="1"/>
          <p:nvPr>
            <p:ph idx="4294967295"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RESTRICTION</a:t>
            </a:r>
            <a:endParaRPr/>
          </a:p>
        </p:txBody>
      </p:sp>
      <p:sp>
        <p:nvSpPr>
          <p:cNvPr id="575" name="Google Shape;575;p54"/>
          <p:cNvSpPr txBox="1"/>
          <p:nvPr>
            <p:ph idx="4294967295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SELECT   </a:t>
            </a:r>
            <a:r>
              <a:rPr b="1" lang="e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NomEtu</a:t>
            </a:r>
            <a:endParaRPr b="1"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rgbClr val="1F497D"/>
                </a:solidFill>
                <a:latin typeface="Courier New"/>
                <a:ea typeface="Courier New"/>
                <a:cs typeface="Courier New"/>
                <a:sym typeface="Courier New"/>
              </a:rPr>
              <a:t>FROM  </a:t>
            </a:r>
            <a:r>
              <a:rPr lang="e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  Moyenne &gt; 10;</a:t>
            </a:r>
            <a:endParaRPr b="1" sz="26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76" name="Google Shape;57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524" y="827950"/>
            <a:ext cx="4279350" cy="36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78" name="Google Shape;578;p54"/>
          <p:cNvSpPr txBox="1"/>
          <p:nvPr/>
        </p:nvSpPr>
        <p:spPr>
          <a:xfrm>
            <a:off x="5113625" y="3306775"/>
            <a:ext cx="3938100" cy="12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Source Code Pro"/>
                <a:ea typeface="Source Code Pro"/>
                <a:cs typeface="Source Code Pro"/>
                <a:sym typeface="Source Code Pro"/>
              </a:rPr>
              <a:t>Expresión regular: 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Cadena que representa un conjunto de cadenas.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Patrón: </a:t>
            </a:r>
            <a:br>
              <a:rPr lang="es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1. Concatenaciones</a:t>
            </a:r>
            <a:br>
              <a:rPr lang="es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2. * + ? → %, _  *Cali* %Cali%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type="ctrTitle"/>
          </p:nvPr>
        </p:nvSpPr>
        <p:spPr>
          <a:xfrm>
            <a:off x="873150" y="1715300"/>
            <a:ext cx="27045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grpSp>
        <p:nvGrpSpPr>
          <p:cNvPr id="270" name="Google Shape;270;p28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271" name="Google Shape;271;p28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28"/>
          <p:cNvGrpSpPr/>
          <p:nvPr/>
        </p:nvGrpSpPr>
        <p:grpSpPr>
          <a:xfrm>
            <a:off x="4944850" y="677471"/>
            <a:ext cx="3030013" cy="3929999"/>
            <a:chOff x="509250" y="566571"/>
            <a:chExt cx="3030013" cy="3929999"/>
          </a:xfrm>
        </p:grpSpPr>
        <p:grpSp>
          <p:nvGrpSpPr>
            <p:cNvPr id="277" name="Google Shape;277;p28"/>
            <p:cNvGrpSpPr/>
            <p:nvPr/>
          </p:nvGrpSpPr>
          <p:grpSpPr>
            <a:xfrm>
              <a:off x="2088401" y="1444628"/>
              <a:ext cx="1000385" cy="883233"/>
              <a:chOff x="6472501" y="1326053"/>
              <a:chExt cx="1000385" cy="883233"/>
            </a:xfrm>
          </p:grpSpPr>
          <p:sp>
            <p:nvSpPr>
              <p:cNvPr id="278" name="Google Shape;278;p28"/>
              <p:cNvSpPr/>
              <p:nvPr/>
            </p:nvSpPr>
            <p:spPr>
              <a:xfrm>
                <a:off x="6472501" y="1326053"/>
                <a:ext cx="1000385" cy="883233"/>
              </a:xfrm>
              <a:custGeom>
                <a:rect b="b" l="l" r="r" t="t"/>
                <a:pathLst>
                  <a:path extrusionOk="0" h="19896" w="22535">
                    <a:moveTo>
                      <a:pt x="11255" y="0"/>
                    </a:moveTo>
                    <a:cubicBezTo>
                      <a:pt x="8227" y="0"/>
                      <a:pt x="5239" y="1376"/>
                      <a:pt x="3289" y="3985"/>
                    </a:cubicBezTo>
                    <a:cubicBezTo>
                      <a:pt x="1" y="8378"/>
                      <a:pt x="913" y="14612"/>
                      <a:pt x="5316" y="17907"/>
                    </a:cubicBezTo>
                    <a:cubicBezTo>
                      <a:pt x="7110" y="19248"/>
                      <a:pt x="9206" y="19895"/>
                      <a:pt x="11284" y="19895"/>
                    </a:cubicBezTo>
                    <a:cubicBezTo>
                      <a:pt x="14312" y="19895"/>
                      <a:pt x="17299" y="18520"/>
                      <a:pt x="19247" y="15912"/>
                    </a:cubicBezTo>
                    <a:cubicBezTo>
                      <a:pt x="22535" y="11515"/>
                      <a:pt x="21627" y="5281"/>
                      <a:pt x="17219" y="1986"/>
                    </a:cubicBezTo>
                    <a:cubicBezTo>
                      <a:pt x="15426" y="647"/>
                      <a:pt x="13331" y="0"/>
                      <a:pt x="11255" y="0"/>
                    </a:cubicBezTo>
                    <a:close/>
                  </a:path>
                </a:pathLst>
              </a:custGeom>
              <a:solidFill>
                <a:srgbClr val="AB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8"/>
              <p:cNvSpPr/>
              <p:nvPr/>
            </p:nvSpPr>
            <p:spPr>
              <a:xfrm>
                <a:off x="6591559" y="1431083"/>
                <a:ext cx="762308" cy="673123"/>
              </a:xfrm>
              <a:custGeom>
                <a:rect b="b" l="l" r="r" t="t"/>
                <a:pathLst>
                  <a:path extrusionOk="0" h="15163" w="17172">
                    <a:moveTo>
                      <a:pt x="8574" y="0"/>
                    </a:moveTo>
                    <a:cubicBezTo>
                      <a:pt x="6268" y="0"/>
                      <a:pt x="3991" y="1048"/>
                      <a:pt x="2505" y="3036"/>
                    </a:cubicBezTo>
                    <a:cubicBezTo>
                      <a:pt x="0" y="6385"/>
                      <a:pt x="693" y="11138"/>
                      <a:pt x="4052" y="13646"/>
                    </a:cubicBezTo>
                    <a:cubicBezTo>
                      <a:pt x="5418" y="14669"/>
                      <a:pt x="7014" y="15162"/>
                      <a:pt x="8596" y="15162"/>
                    </a:cubicBezTo>
                    <a:cubicBezTo>
                      <a:pt x="10903" y="15162"/>
                      <a:pt x="13180" y="14113"/>
                      <a:pt x="14666" y="12124"/>
                    </a:cubicBezTo>
                    <a:cubicBezTo>
                      <a:pt x="17171" y="8776"/>
                      <a:pt x="16479" y="4023"/>
                      <a:pt x="13119" y="1515"/>
                    </a:cubicBezTo>
                    <a:cubicBezTo>
                      <a:pt x="11753" y="494"/>
                      <a:pt x="10157" y="0"/>
                      <a:pt x="8574" y="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8"/>
              <p:cNvSpPr/>
              <p:nvPr/>
            </p:nvSpPr>
            <p:spPr>
              <a:xfrm>
                <a:off x="6695435" y="1419230"/>
                <a:ext cx="625446" cy="541722"/>
              </a:xfrm>
              <a:custGeom>
                <a:rect b="b" l="l" r="r" t="t"/>
                <a:pathLst>
                  <a:path extrusionOk="0" h="12203" w="14089">
                    <a:moveTo>
                      <a:pt x="6307" y="1"/>
                    </a:moveTo>
                    <a:cubicBezTo>
                      <a:pt x="6282" y="1"/>
                      <a:pt x="6257" y="1"/>
                      <a:pt x="6231" y="1"/>
                    </a:cubicBezTo>
                    <a:cubicBezTo>
                      <a:pt x="5492" y="8"/>
                      <a:pt x="4795" y="127"/>
                      <a:pt x="4167" y="306"/>
                    </a:cubicBezTo>
                    <a:cubicBezTo>
                      <a:pt x="3539" y="490"/>
                      <a:pt x="2983" y="737"/>
                      <a:pt x="2502" y="1013"/>
                    </a:cubicBezTo>
                    <a:cubicBezTo>
                      <a:pt x="1540" y="1566"/>
                      <a:pt x="909" y="2216"/>
                      <a:pt x="528" y="2690"/>
                    </a:cubicBezTo>
                    <a:cubicBezTo>
                      <a:pt x="147" y="3170"/>
                      <a:pt x="1" y="3480"/>
                      <a:pt x="29" y="3497"/>
                    </a:cubicBezTo>
                    <a:cubicBezTo>
                      <a:pt x="31" y="3498"/>
                      <a:pt x="33" y="3499"/>
                      <a:pt x="35" y="3499"/>
                    </a:cubicBezTo>
                    <a:cubicBezTo>
                      <a:pt x="85" y="3499"/>
                      <a:pt x="292" y="3245"/>
                      <a:pt x="693" y="2844"/>
                    </a:cubicBezTo>
                    <a:cubicBezTo>
                      <a:pt x="1116" y="2428"/>
                      <a:pt x="1767" y="1853"/>
                      <a:pt x="2700" y="1376"/>
                    </a:cubicBezTo>
                    <a:cubicBezTo>
                      <a:pt x="3166" y="1136"/>
                      <a:pt x="3701" y="924"/>
                      <a:pt x="4297" y="770"/>
                    </a:cubicBezTo>
                    <a:cubicBezTo>
                      <a:pt x="4863" y="630"/>
                      <a:pt x="5480" y="539"/>
                      <a:pt x="6128" y="539"/>
                    </a:cubicBezTo>
                    <a:cubicBezTo>
                      <a:pt x="6162" y="539"/>
                      <a:pt x="6197" y="539"/>
                      <a:pt x="6231" y="540"/>
                    </a:cubicBezTo>
                    <a:cubicBezTo>
                      <a:pt x="6576" y="543"/>
                      <a:pt x="6928" y="565"/>
                      <a:pt x="7283" y="622"/>
                    </a:cubicBezTo>
                    <a:cubicBezTo>
                      <a:pt x="7638" y="680"/>
                      <a:pt x="7997" y="755"/>
                      <a:pt x="8357" y="869"/>
                    </a:cubicBezTo>
                    <a:cubicBezTo>
                      <a:pt x="8712" y="981"/>
                      <a:pt x="9067" y="1114"/>
                      <a:pt x="9412" y="1286"/>
                    </a:cubicBezTo>
                    <a:cubicBezTo>
                      <a:pt x="9760" y="1459"/>
                      <a:pt x="10097" y="1656"/>
                      <a:pt x="10424" y="1882"/>
                    </a:cubicBezTo>
                    <a:cubicBezTo>
                      <a:pt x="10747" y="2112"/>
                      <a:pt x="11049" y="2360"/>
                      <a:pt x="11324" y="2625"/>
                    </a:cubicBezTo>
                    <a:cubicBezTo>
                      <a:pt x="11604" y="2890"/>
                      <a:pt x="11856" y="3182"/>
                      <a:pt x="12082" y="3475"/>
                    </a:cubicBezTo>
                    <a:cubicBezTo>
                      <a:pt x="12311" y="3773"/>
                      <a:pt x="12505" y="4083"/>
                      <a:pt x="12678" y="4398"/>
                    </a:cubicBezTo>
                    <a:cubicBezTo>
                      <a:pt x="12853" y="4714"/>
                      <a:pt x="12997" y="5034"/>
                      <a:pt x="13120" y="5357"/>
                    </a:cubicBezTo>
                    <a:cubicBezTo>
                      <a:pt x="13363" y="5999"/>
                      <a:pt x="13499" y="6645"/>
                      <a:pt x="13564" y="7255"/>
                    </a:cubicBezTo>
                    <a:cubicBezTo>
                      <a:pt x="13625" y="7865"/>
                      <a:pt x="13607" y="8443"/>
                      <a:pt x="13547" y="8960"/>
                    </a:cubicBezTo>
                    <a:cubicBezTo>
                      <a:pt x="13418" y="10005"/>
                      <a:pt x="13098" y="10812"/>
                      <a:pt x="12853" y="11351"/>
                    </a:cubicBezTo>
                    <a:cubicBezTo>
                      <a:pt x="12603" y="11889"/>
                      <a:pt x="12430" y="12176"/>
                      <a:pt x="12466" y="12202"/>
                    </a:cubicBezTo>
                    <a:cubicBezTo>
                      <a:pt x="12467" y="12202"/>
                      <a:pt x="12468" y="12202"/>
                      <a:pt x="12469" y="12202"/>
                    </a:cubicBezTo>
                    <a:cubicBezTo>
                      <a:pt x="12511" y="12202"/>
                      <a:pt x="12743" y="11961"/>
                      <a:pt x="13055" y="11455"/>
                    </a:cubicBezTo>
                    <a:cubicBezTo>
                      <a:pt x="13367" y="10934"/>
                      <a:pt x="13762" y="10116"/>
                      <a:pt x="13952" y="9025"/>
                    </a:cubicBezTo>
                    <a:cubicBezTo>
                      <a:pt x="14046" y="8479"/>
                      <a:pt x="14089" y="7869"/>
                      <a:pt x="14046" y="7216"/>
                    </a:cubicBezTo>
                    <a:cubicBezTo>
                      <a:pt x="13999" y="6566"/>
                      <a:pt x="13873" y="5870"/>
                      <a:pt x="13622" y="5173"/>
                    </a:cubicBezTo>
                    <a:cubicBezTo>
                      <a:pt x="13499" y="4829"/>
                      <a:pt x="13353" y="4477"/>
                      <a:pt x="13169" y="4136"/>
                    </a:cubicBezTo>
                    <a:cubicBezTo>
                      <a:pt x="12987" y="3795"/>
                      <a:pt x="12782" y="3458"/>
                      <a:pt x="12538" y="3135"/>
                    </a:cubicBezTo>
                    <a:cubicBezTo>
                      <a:pt x="12293" y="2815"/>
                      <a:pt x="12028" y="2499"/>
                      <a:pt x="11730" y="2212"/>
                    </a:cubicBezTo>
                    <a:cubicBezTo>
                      <a:pt x="11429" y="1921"/>
                      <a:pt x="11102" y="1652"/>
                      <a:pt x="10754" y="1404"/>
                    </a:cubicBezTo>
                    <a:cubicBezTo>
                      <a:pt x="10403" y="1164"/>
                      <a:pt x="10040" y="949"/>
                      <a:pt x="9663" y="766"/>
                    </a:cubicBezTo>
                    <a:cubicBezTo>
                      <a:pt x="9290" y="583"/>
                      <a:pt x="8905" y="443"/>
                      <a:pt x="8518" y="324"/>
                    </a:cubicBezTo>
                    <a:cubicBezTo>
                      <a:pt x="8134" y="206"/>
                      <a:pt x="7746" y="127"/>
                      <a:pt x="7362" y="73"/>
                    </a:cubicBezTo>
                    <a:cubicBezTo>
                      <a:pt x="7005" y="23"/>
                      <a:pt x="6653" y="1"/>
                      <a:pt x="63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28"/>
            <p:cNvGrpSpPr/>
            <p:nvPr/>
          </p:nvGrpSpPr>
          <p:grpSpPr>
            <a:xfrm>
              <a:off x="737571" y="2278324"/>
              <a:ext cx="519733" cy="485268"/>
              <a:chOff x="4694531" y="2250235"/>
              <a:chExt cx="1090502" cy="1018186"/>
            </a:xfrm>
          </p:grpSpPr>
          <p:sp>
            <p:nvSpPr>
              <p:cNvPr id="282" name="Google Shape;282;p28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rect b="b" l="l" r="r" t="t"/>
                <a:pathLst>
                  <a:path extrusionOk="0" h="22936" w="24565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8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rect b="b" l="l" r="r" t="t"/>
                <a:pathLst>
                  <a:path extrusionOk="0" h="17479" w="18723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8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rect b="b" l="l" r="r" t="t"/>
                <a:pathLst>
                  <a:path extrusionOk="0" h="10605" w="17627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28"/>
            <p:cNvGrpSpPr/>
            <p:nvPr/>
          </p:nvGrpSpPr>
          <p:grpSpPr>
            <a:xfrm>
              <a:off x="1447127" y="1709640"/>
              <a:ext cx="180369" cy="168408"/>
              <a:chOff x="4694531" y="2250235"/>
              <a:chExt cx="1090502" cy="1018186"/>
            </a:xfrm>
          </p:grpSpPr>
          <p:sp>
            <p:nvSpPr>
              <p:cNvPr id="286" name="Google Shape;286;p28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rect b="b" l="l" r="r" t="t"/>
                <a:pathLst>
                  <a:path extrusionOk="0" h="22936" w="24565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8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rect b="b" l="l" r="r" t="t"/>
                <a:pathLst>
                  <a:path extrusionOk="0" h="17479" w="18723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8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rect b="b" l="l" r="r" t="t"/>
                <a:pathLst>
                  <a:path extrusionOk="0" h="10605" w="17627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9" name="Google Shape;289;p28"/>
            <p:cNvSpPr/>
            <p:nvPr/>
          </p:nvSpPr>
          <p:spPr>
            <a:xfrm>
              <a:off x="1600212" y="3864266"/>
              <a:ext cx="372943" cy="224375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388750" y="2496459"/>
              <a:ext cx="150513" cy="150579"/>
            </a:xfrm>
            <a:custGeom>
              <a:rect b="b" l="l" r="r" t="t"/>
              <a:pathLst>
                <a:path extrusionOk="0" h="2547" w="2546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3222671" y="1071688"/>
              <a:ext cx="92578" cy="92582"/>
            </a:xfrm>
            <a:custGeom>
              <a:rect b="b" l="l" r="r" t="t"/>
              <a:pathLst>
                <a:path extrusionOk="0" h="1566" w="1566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 rot="10800000">
              <a:off x="2768536" y="4345991"/>
              <a:ext cx="150513" cy="150579"/>
            </a:xfrm>
            <a:custGeom>
              <a:rect b="b" l="l" r="r" t="t"/>
              <a:pathLst>
                <a:path extrusionOk="0" h="2547" w="2546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 rot="10800000">
              <a:off x="889350" y="4253421"/>
              <a:ext cx="92578" cy="92582"/>
            </a:xfrm>
            <a:custGeom>
              <a:rect b="b" l="l" r="r" t="t"/>
              <a:pathLst>
                <a:path extrusionOk="0" h="1566" w="1566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509250" y="566571"/>
              <a:ext cx="150513" cy="150579"/>
            </a:xfrm>
            <a:custGeom>
              <a:rect b="b" l="l" r="r" t="t"/>
              <a:pathLst>
                <a:path extrusionOk="0" h="2547" w="2546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732296" y="772838"/>
              <a:ext cx="92578" cy="92582"/>
            </a:xfrm>
            <a:custGeom>
              <a:rect b="b" l="l" r="r" t="t"/>
              <a:pathLst>
                <a:path extrusionOk="0" h="1566" w="1566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28"/>
          <p:cNvGrpSpPr/>
          <p:nvPr/>
        </p:nvGrpSpPr>
        <p:grpSpPr>
          <a:xfrm rot="2264335">
            <a:off x="6810081" y="1768496"/>
            <a:ext cx="450454" cy="510995"/>
            <a:chOff x="3086313" y="2877049"/>
            <a:chExt cx="320143" cy="392581"/>
          </a:xfrm>
        </p:grpSpPr>
        <p:sp>
          <p:nvSpPr>
            <p:cNvPr id="297" name="Google Shape;297;p28"/>
            <p:cNvSpPr/>
            <p:nvPr/>
          </p:nvSpPr>
          <p:spPr>
            <a:xfrm>
              <a:off x="3125749" y="2915371"/>
              <a:ext cx="240505" cy="354259"/>
            </a:xfrm>
            <a:custGeom>
              <a:rect b="b" l="l" r="r" t="t"/>
              <a:pathLst>
                <a:path extrusionOk="0" h="11121" w="755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3263076" y="2942511"/>
              <a:ext cx="79287" cy="99579"/>
            </a:xfrm>
            <a:custGeom>
              <a:rect b="b" l="l" r="r" t="t"/>
              <a:pathLst>
                <a:path extrusionOk="0" h="3126" w="2489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3237656" y="2939262"/>
              <a:ext cx="20897" cy="14462"/>
            </a:xfrm>
            <a:custGeom>
              <a:rect b="b" l="l" r="r" t="t"/>
              <a:pathLst>
                <a:path extrusionOk="0" h="454" w="656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3379888" y="3029539"/>
              <a:ext cx="26567" cy="14048"/>
            </a:xfrm>
            <a:custGeom>
              <a:rect b="b" l="l" r="r" t="t"/>
              <a:pathLst>
                <a:path extrusionOk="0" h="441" w="834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3086313" y="3029539"/>
              <a:ext cx="26599" cy="14048"/>
            </a:xfrm>
            <a:custGeom>
              <a:rect b="b" l="l" r="r" t="t"/>
              <a:pathLst>
                <a:path extrusionOk="0" h="441" w="835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3359788" y="2953469"/>
              <a:ext cx="26567" cy="20355"/>
            </a:xfrm>
            <a:custGeom>
              <a:rect b="b" l="l" r="r" t="t"/>
              <a:pathLst>
                <a:path extrusionOk="0" h="639" w="834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3106413" y="3100034"/>
              <a:ext cx="26599" cy="20164"/>
            </a:xfrm>
            <a:custGeom>
              <a:rect b="b" l="l" r="r" t="t"/>
              <a:pathLst>
                <a:path extrusionOk="0" h="633" w="835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3308565" y="2897277"/>
              <a:ext cx="22044" cy="24178"/>
            </a:xfrm>
            <a:custGeom>
              <a:rect b="b" l="l" r="r" t="t"/>
              <a:pathLst>
                <a:path extrusionOk="0" h="759" w="692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3239153" y="2877049"/>
              <a:ext cx="14080" cy="26599"/>
            </a:xfrm>
            <a:custGeom>
              <a:rect b="b" l="l" r="r" t="t"/>
              <a:pathLst>
                <a:path extrusionOk="0" h="835" w="442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3161809" y="2897500"/>
              <a:ext cx="22394" cy="24337"/>
            </a:xfrm>
            <a:custGeom>
              <a:rect b="b" l="l" r="r" t="t"/>
              <a:pathLst>
                <a:path extrusionOk="0" h="764" w="703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3106413" y="2953151"/>
              <a:ext cx="26599" cy="19909"/>
            </a:xfrm>
            <a:custGeom>
              <a:rect b="b" l="l" r="r" t="t"/>
              <a:pathLst>
                <a:path extrusionOk="0" h="625" w="835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3360520" y="3099811"/>
              <a:ext cx="25834" cy="20005"/>
            </a:xfrm>
            <a:custGeom>
              <a:rect b="b" l="l" r="r" t="t"/>
              <a:pathLst>
                <a:path extrusionOk="0" h="628" w="811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</p:grpSp>
      <p:sp>
        <p:nvSpPr>
          <p:cNvPr id="309" name="Google Shape;309;p28"/>
          <p:cNvSpPr/>
          <p:nvPr/>
        </p:nvSpPr>
        <p:spPr>
          <a:xfrm>
            <a:off x="5312825" y="2531988"/>
            <a:ext cx="244919" cy="220977"/>
          </a:xfrm>
          <a:custGeom>
            <a:rect b="b" l="l" r="r" t="t"/>
            <a:pathLst>
              <a:path extrusionOk="0" h="10811" w="10812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11" name="Google Shape;3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050" y="1520600"/>
            <a:ext cx="4227850" cy="42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5"/>
          <p:cNvSpPr txBox="1"/>
          <p:nvPr>
            <p:ph idx="4294967295"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Where</a:t>
            </a:r>
            <a:endParaRPr/>
          </a:p>
        </p:txBody>
      </p:sp>
      <p:sp>
        <p:nvSpPr>
          <p:cNvPr id="584" name="Google Shape;584;p55"/>
          <p:cNvSpPr txBox="1"/>
          <p:nvPr>
            <p:ph idx="4294967295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Where is a condition over the tuples, the searched information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WHERE is a condition, it may contains</a:t>
            </a:r>
            <a:endParaRPr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Relational operators: &lt;, &lt;=, =, &lt;&gt;, &gt;=, &gt;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Arithmetic operators: +, -, *, /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Logic operators: AND, OR, NOT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Others: LIKE, BETWEEN, IS NULL, IN, EXISTS…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6" name="Google Shape;586;p55"/>
          <p:cNvSpPr txBox="1"/>
          <p:nvPr/>
        </p:nvSpPr>
        <p:spPr>
          <a:xfrm>
            <a:off x="4849250" y="3715375"/>
            <a:ext cx="3938100" cy="12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Source Code Pro"/>
                <a:ea typeface="Source Code Pro"/>
                <a:cs typeface="Source Code Pro"/>
                <a:sym typeface="Source Code Pro"/>
              </a:rPr>
              <a:t>Expresión regular: 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Cadena que representa un conjunto de cadenas.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Patrón: </a:t>
            </a:r>
            <a:br>
              <a:rPr lang="es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1. Concatenaciones</a:t>
            </a:r>
            <a:br>
              <a:rPr lang="es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2. * + ? → %, _  *Cali* %Cali%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6"/>
          <p:cNvSpPr txBox="1"/>
          <p:nvPr>
            <p:ph idx="4294967295"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Join</a:t>
            </a:r>
            <a:endParaRPr/>
          </a:p>
        </p:txBody>
      </p:sp>
      <p:sp>
        <p:nvSpPr>
          <p:cNvPr id="592" name="Google Shape;592;p56"/>
          <p:cNvSpPr txBox="1"/>
          <p:nvPr>
            <p:ph idx="4294967295" type="body"/>
          </p:nvPr>
        </p:nvSpPr>
        <p:spPr>
          <a:xfrm>
            <a:off x="311700" y="1228675"/>
            <a:ext cx="54768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join operation allows the information extraction from two or more relations in a database.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The information extraction exploits the </a:t>
            </a:r>
            <a:r>
              <a:rPr b="1" lang="es"/>
              <a:t>connection </a:t>
            </a:r>
            <a:r>
              <a:rPr lang="es"/>
              <a:t>among relations in a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In relational algebra, the join is a subset of a more general combination of tables: </a:t>
            </a:r>
            <a:r>
              <a:rPr b="1" lang="es"/>
              <a:t>Cartesian product</a:t>
            </a:r>
            <a:endParaRPr b="1"/>
          </a:p>
        </p:txBody>
      </p:sp>
      <p:pic>
        <p:nvPicPr>
          <p:cNvPr id="593" name="Google Shape;59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025" y="1228675"/>
            <a:ext cx="314325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7"/>
          <p:cNvSpPr txBox="1"/>
          <p:nvPr>
            <p:ph idx="4294967295" type="body"/>
          </p:nvPr>
        </p:nvSpPr>
        <p:spPr>
          <a:xfrm>
            <a:off x="311700" y="1228675"/>
            <a:ext cx="54768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Cartesian Product Semantics R1 R2:</a:t>
            </a:r>
            <a:br>
              <a:rPr lang="es"/>
            </a:br>
            <a:r>
              <a:rPr lang="es"/>
              <a:t>1. create a table with the attributes from both relations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2. For each tuple in R1, create a tuple with each tuple in R2.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57"/>
          <p:cNvSpPr txBox="1"/>
          <p:nvPr>
            <p:ph idx="4294967295"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Join</a:t>
            </a:r>
            <a:endParaRPr/>
          </a:p>
        </p:txBody>
      </p:sp>
      <p:pic>
        <p:nvPicPr>
          <p:cNvPr id="601" name="Google Shape;60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025" y="1228675"/>
            <a:ext cx="314325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8"/>
          <p:cNvSpPr txBox="1"/>
          <p:nvPr>
            <p:ph idx="4294967295"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Join</a:t>
            </a:r>
            <a:endParaRPr/>
          </a:p>
        </p:txBody>
      </p:sp>
      <p:pic>
        <p:nvPicPr>
          <p:cNvPr id="608" name="Google Shape;60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150" y="1034950"/>
            <a:ext cx="6777937" cy="37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9"/>
          <p:cNvSpPr txBox="1"/>
          <p:nvPr>
            <p:ph idx="4294967295"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Select-From - Where revisited</a:t>
            </a:r>
            <a:endParaRPr/>
          </a:p>
        </p:txBody>
      </p:sp>
      <p:sp>
        <p:nvSpPr>
          <p:cNvPr id="615" name="Google Shape;615;p59"/>
          <p:cNvSpPr txBox="1"/>
          <p:nvPr>
            <p:ph idx="4294967295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SELECT-FROM-WHERE clause can perform in a single statement, the three operations from the relational algebra:  </a:t>
            </a:r>
            <a:r>
              <a:rPr b="1" lang="es">
                <a:solidFill>
                  <a:schemeClr val="lt1"/>
                </a:solidFill>
                <a:highlight>
                  <a:schemeClr val="dk1"/>
                </a:highlight>
              </a:rPr>
              <a:t>Projection</a:t>
            </a:r>
            <a:r>
              <a:rPr lang="es"/>
              <a:t>, </a:t>
            </a:r>
            <a:r>
              <a:rPr b="1" lang="es">
                <a:solidFill>
                  <a:schemeClr val="lt1"/>
                </a:solidFill>
                <a:highlight>
                  <a:schemeClr val="dk1"/>
                </a:highlight>
              </a:rPr>
              <a:t>Restriction</a:t>
            </a:r>
            <a:r>
              <a:rPr lang="es"/>
              <a:t> and </a:t>
            </a:r>
            <a:r>
              <a:rPr b="1" lang="es">
                <a:solidFill>
                  <a:schemeClr val="lt1"/>
                </a:solidFill>
                <a:highlight>
                  <a:schemeClr val="dk1"/>
                </a:highlight>
              </a:rPr>
              <a:t>Join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The select is a </a:t>
            </a:r>
            <a:r>
              <a:rPr b="1" lang="es">
                <a:solidFill>
                  <a:schemeClr val="lt1"/>
                </a:solidFill>
                <a:highlight>
                  <a:schemeClr val="dk1"/>
                </a:highlight>
              </a:rPr>
              <a:t>closed</a:t>
            </a:r>
            <a:r>
              <a:rPr lang="es"/>
              <a:t> operation as it is applied over tables and produces another table. </a:t>
            </a:r>
            <a:endParaRPr b="1"/>
          </a:p>
        </p:txBody>
      </p:sp>
      <p:sp>
        <p:nvSpPr>
          <p:cNvPr id="616" name="Google Shape;616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0"/>
          <p:cNvSpPr txBox="1"/>
          <p:nvPr>
            <p:ph idx="4294967295"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Select-From - Where revisited</a:t>
            </a:r>
            <a:endParaRPr/>
          </a:p>
        </p:txBody>
      </p:sp>
      <p:sp>
        <p:nvSpPr>
          <p:cNvPr id="622" name="Google Shape;622;p60"/>
          <p:cNvSpPr txBox="1"/>
          <p:nvPr>
            <p:ph idx="4294967295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highlight>
                  <a:schemeClr val="dk1"/>
                </a:highlight>
              </a:rPr>
              <a:t>General form - Syntax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SELECT </a:t>
            </a:r>
            <a:r>
              <a:rPr lang="es"/>
              <a:t>[DISTINCT | ALL]{*|[attributeName [</a:t>
            </a:r>
            <a:r>
              <a:rPr b="1" lang="es"/>
              <a:t>AS </a:t>
            </a:r>
            <a:r>
              <a:rPr lang="es"/>
              <a:t>newName]] [,] }</a:t>
            </a:r>
            <a:br>
              <a:rPr b="1" lang="es"/>
            </a:br>
            <a:r>
              <a:rPr b="1" lang="es"/>
              <a:t>FROM </a:t>
            </a:r>
            <a:r>
              <a:rPr lang="es"/>
              <a:t>tableName [alias]</a:t>
            </a:r>
            <a:br>
              <a:rPr lang="es"/>
            </a:br>
            <a:r>
              <a:rPr b="1" lang="es"/>
              <a:t>[WHERE </a:t>
            </a:r>
            <a:r>
              <a:rPr lang="es"/>
              <a:t>condition</a:t>
            </a:r>
            <a:r>
              <a:rPr b="1" lang="es"/>
              <a:t>]</a:t>
            </a:r>
            <a:br>
              <a:rPr b="1" lang="es"/>
            </a:br>
            <a:r>
              <a:rPr b="1" lang="es"/>
              <a:t>[GROUP BY </a:t>
            </a:r>
            <a:r>
              <a:rPr lang="es"/>
              <a:t>attributeList</a:t>
            </a:r>
            <a:r>
              <a:rPr b="1" lang="es"/>
              <a:t>] [HAVING </a:t>
            </a:r>
            <a:r>
              <a:rPr lang="es"/>
              <a:t>condition</a:t>
            </a:r>
            <a:r>
              <a:rPr b="1" lang="es"/>
              <a:t>]</a:t>
            </a:r>
            <a:br>
              <a:rPr b="1" lang="es"/>
            </a:br>
            <a:r>
              <a:rPr b="1" lang="es"/>
              <a:t>[ORDER BY </a:t>
            </a:r>
            <a:r>
              <a:rPr lang="es"/>
              <a:t>attributeList</a:t>
            </a:r>
            <a:r>
              <a:rPr b="1" lang="es"/>
              <a:t>]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/>
              <a:t>Notation: [optional] {mandatory}</a:t>
            </a:r>
            <a:endParaRPr b="1"/>
          </a:p>
        </p:txBody>
      </p:sp>
      <p:sp>
        <p:nvSpPr>
          <p:cNvPr id="623" name="Google Shape;623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>
            <p:ph type="ctrTitle"/>
          </p:nvPr>
        </p:nvSpPr>
        <p:spPr>
          <a:xfrm>
            <a:off x="184480" y="381100"/>
            <a:ext cx="6678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La semana pasada</a:t>
            </a:r>
            <a:endParaRPr sz="2200"/>
          </a:p>
        </p:txBody>
      </p:sp>
      <p:sp>
        <p:nvSpPr>
          <p:cNvPr id="317" name="Google Shape;317;p29"/>
          <p:cNvSpPr txBox="1"/>
          <p:nvPr>
            <p:ph idx="1" type="subTitle"/>
          </p:nvPr>
        </p:nvSpPr>
        <p:spPr>
          <a:xfrm flipH="1">
            <a:off x="451450" y="1056525"/>
            <a:ext cx="8253600" cy="38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Temas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" sz="1900"/>
              <a:t>Contexto del curso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" sz="1900"/>
              <a:t>Modelo relacional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" sz="1900"/>
              <a:t>SQL (1)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Tareas: </a:t>
            </a:r>
            <a:endParaRPr sz="19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1900"/>
              <a:t>Actividad de diagnóstico: competencia de programación [</a:t>
            </a:r>
            <a:r>
              <a:rPr lang="es" sz="1800">
                <a:solidFill>
                  <a:srgbClr val="4A8AAC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" sz="1900"/>
              <a:t>] </a:t>
            </a:r>
            <a:endParaRPr sz="19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1900"/>
              <a:t>Tarea: </a:t>
            </a:r>
            <a:r>
              <a:rPr lang="es" sz="1900"/>
              <a:t>Construya un archivo de texto con las instrucciones SQL que permiten crear la base de datos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Material extra</a:t>
            </a:r>
            <a:endParaRPr sz="1900"/>
          </a:p>
          <a:p>
            <a:pPr indent="-330200" lvl="1" marL="9144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D55"/>
              </a:buClr>
              <a:buSzPts val="1600"/>
              <a:buFont typeface="Anaheim"/>
              <a:buChar char="○"/>
            </a:pPr>
            <a:r>
              <a:rPr lang="es" sz="1600">
                <a:solidFill>
                  <a:srgbClr val="494D55"/>
                </a:solidFill>
                <a:highlight>
                  <a:srgbClr val="FFFFFF"/>
                </a:highlight>
              </a:rPr>
              <a:t>Introducción a SQL de Khan Academy [</a:t>
            </a:r>
            <a:r>
              <a:rPr lang="es" sz="1600">
                <a:solidFill>
                  <a:srgbClr val="4A8AAC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" sz="1600">
                <a:solidFill>
                  <a:srgbClr val="494D55"/>
                </a:solidFill>
                <a:highlight>
                  <a:srgbClr val="FFFFFF"/>
                </a:highlight>
              </a:rPr>
              <a:t>]</a:t>
            </a:r>
            <a:endParaRPr sz="1600">
              <a:solidFill>
                <a:srgbClr val="494D55"/>
              </a:solidFill>
              <a:highlight>
                <a:srgbClr val="FFFFFF"/>
              </a:highlight>
            </a:endParaRPr>
          </a:p>
          <a:p>
            <a:pPr indent="-330200" lvl="1" marL="9144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D55"/>
              </a:buClr>
              <a:buSzPts val="1600"/>
              <a:buFont typeface="Anaheim"/>
              <a:buChar char="○"/>
            </a:pPr>
            <a:r>
              <a:rPr lang="es" sz="1600">
                <a:solidFill>
                  <a:srgbClr val="494D55"/>
                </a:solidFill>
                <a:highlight>
                  <a:srgbClr val="FFFFFF"/>
                </a:highlight>
              </a:rPr>
              <a:t>Modificar bases de datos con SQL de Khan Academy [</a:t>
            </a:r>
            <a:r>
              <a:rPr lang="es" sz="1600">
                <a:solidFill>
                  <a:srgbClr val="4A8AAC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" sz="1600">
                <a:solidFill>
                  <a:srgbClr val="494D55"/>
                </a:solidFill>
                <a:highlight>
                  <a:srgbClr val="FFFFFF"/>
                </a:highlight>
              </a:rPr>
              <a:t>] </a:t>
            </a:r>
            <a:endParaRPr sz="1600">
              <a:solidFill>
                <a:srgbClr val="494D55"/>
              </a:solidFill>
              <a:highlight>
                <a:srgbClr val="FFFFFF"/>
              </a:highlight>
            </a:endParaRPr>
          </a:p>
          <a:p>
            <a:pPr indent="-330200" lvl="1" marL="9144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D55"/>
              </a:buClr>
              <a:buSzPts val="1600"/>
              <a:buChar char="○"/>
            </a:pPr>
            <a:r>
              <a:rPr lang="es" sz="1600">
                <a:solidFill>
                  <a:srgbClr val="494D55"/>
                </a:solidFill>
                <a:highlight>
                  <a:srgbClr val="FFFFFF"/>
                </a:highlight>
              </a:rPr>
              <a:t>Herramienta para hacer pruebas [</a:t>
            </a:r>
            <a:r>
              <a:rPr lang="es" sz="1600">
                <a:solidFill>
                  <a:srgbClr val="4A8AAC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" sz="1600">
                <a:solidFill>
                  <a:srgbClr val="494D55"/>
                </a:solidFill>
                <a:highlight>
                  <a:srgbClr val="FFFFFF"/>
                </a:highlight>
              </a:rPr>
              <a:t>]</a:t>
            </a:r>
            <a:endParaRPr sz="1700"/>
          </a:p>
        </p:txBody>
      </p:sp>
      <p:sp>
        <p:nvSpPr>
          <p:cNvPr id="318" name="Google Shape;31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type="ctrTitle"/>
          </p:nvPr>
        </p:nvSpPr>
        <p:spPr>
          <a:xfrm>
            <a:off x="731386" y="-28972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900"/>
              <a:t>Preguntas?</a:t>
            </a:r>
            <a:endParaRPr sz="4900"/>
          </a:p>
        </p:txBody>
      </p:sp>
      <p:sp>
        <p:nvSpPr>
          <p:cNvPr id="324" name="Google Shape;324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25" name="Google Shape;3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650" y="1501400"/>
            <a:ext cx="3331225" cy="33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0"/>
          <p:cNvSpPr txBox="1"/>
          <p:nvPr/>
        </p:nvSpPr>
        <p:spPr>
          <a:xfrm>
            <a:off x="5246263" y="1005800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Does anyone have any questions?</a:t>
            </a:r>
            <a:endParaRPr b="1" sz="20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/>
          <p:nvPr>
            <p:ph type="ctrTitle"/>
          </p:nvPr>
        </p:nvSpPr>
        <p:spPr>
          <a:xfrm>
            <a:off x="184480" y="381100"/>
            <a:ext cx="6678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Recursos de esta clase</a:t>
            </a:r>
            <a:endParaRPr sz="2200"/>
          </a:p>
        </p:txBody>
      </p:sp>
      <p:sp>
        <p:nvSpPr>
          <p:cNvPr id="332" name="Google Shape;332;p31"/>
          <p:cNvSpPr txBox="1"/>
          <p:nvPr>
            <p:ph idx="1" type="subTitle"/>
          </p:nvPr>
        </p:nvSpPr>
        <p:spPr>
          <a:xfrm flipH="1">
            <a:off x="451450" y="1056525"/>
            <a:ext cx="8253600" cy="3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En la carpeta de la Sesión 1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>
                <a:highlight>
                  <a:srgbClr val="FFFF00"/>
                </a:highlight>
              </a:rPr>
              <a:t>Lectura: CH7_Connolly-Begg (en la carpeta)</a:t>
            </a:r>
            <a:endParaRPr sz="2000">
              <a:highlight>
                <a:srgbClr val="FFFF00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>
                <a:highlight>
                  <a:srgbClr val="FFFF00"/>
                </a:highlight>
              </a:rPr>
              <a:t>Lectura: CH6_Connolly-Begg (en la carpeta)</a:t>
            </a:r>
            <a:endParaRPr sz="2000">
              <a:highlight>
                <a:srgbClr val="FFFF00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DDL del ejemplo: Ejemplos SQL(en la carpeta)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Taller Modelado SQL-1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Editores de SQL online</a:t>
            </a:r>
            <a:endParaRPr sz="2000"/>
          </a:p>
          <a:p>
            <a:pPr indent="-304800" lvl="1" marL="9144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D55"/>
              </a:buClr>
              <a:buSzPts val="1200"/>
              <a:buFont typeface="Arial"/>
              <a:buChar char="○"/>
            </a:pPr>
            <a:r>
              <a:rPr lang="es" sz="2000">
                <a:latin typeface="Anaheim"/>
                <a:ea typeface="Anaheim"/>
                <a:cs typeface="Anaheim"/>
                <a:sym typeface="Anaheim"/>
              </a:rPr>
              <a:t> SQL Fiddle[</a:t>
            </a:r>
            <a:r>
              <a:rPr lang="es" sz="1900">
                <a:solidFill>
                  <a:srgbClr val="4A8AAC"/>
                </a:solidFill>
                <a:highlight>
                  <a:srgbClr val="FFFFFF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" sz="2000">
                <a:latin typeface="Anaheim"/>
                <a:ea typeface="Anaheim"/>
                <a:cs typeface="Anaheim"/>
                <a:sym typeface="Anaheim"/>
              </a:rPr>
              <a:t>]</a:t>
            </a:r>
            <a:endParaRPr sz="2000">
              <a:latin typeface="Anaheim"/>
              <a:ea typeface="Anaheim"/>
              <a:cs typeface="Anaheim"/>
              <a:sym typeface="Anaheim"/>
            </a:endParaRPr>
          </a:p>
          <a:p>
            <a:pPr indent="-304800" lvl="1" marL="9144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D55"/>
              </a:buClr>
              <a:buSzPts val="1200"/>
              <a:buFont typeface="Arial"/>
              <a:buChar char="○"/>
            </a:pPr>
            <a:r>
              <a:rPr lang="es" sz="2000">
                <a:latin typeface="Anaheim"/>
                <a:ea typeface="Anaheim"/>
                <a:cs typeface="Anaheim"/>
                <a:sym typeface="Anaheim"/>
              </a:rPr>
              <a:t>Oracle Live [</a:t>
            </a:r>
            <a:r>
              <a:rPr lang="es" sz="1900">
                <a:solidFill>
                  <a:srgbClr val="4A8AAC"/>
                </a:solidFill>
                <a:highlight>
                  <a:srgbClr val="FFFFFF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" sz="2000">
                <a:latin typeface="Anaheim"/>
                <a:ea typeface="Anaheim"/>
                <a:cs typeface="Anaheim"/>
                <a:sym typeface="Anaheim"/>
              </a:rPr>
              <a:t>]</a:t>
            </a:r>
            <a:endParaRPr sz="2000">
              <a:latin typeface="Anaheim"/>
              <a:ea typeface="Anaheim"/>
              <a:cs typeface="Anaheim"/>
              <a:sym typeface="Anaheim"/>
            </a:endParaRPr>
          </a:p>
          <a:p>
            <a:pPr indent="-304800" lvl="1" marL="9144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D55"/>
              </a:buClr>
              <a:buSzPts val="1200"/>
              <a:buFont typeface="Arial"/>
              <a:buChar char="○"/>
            </a:pPr>
            <a:r>
              <a:rPr lang="es" sz="2000">
                <a:latin typeface="Anaheim"/>
                <a:ea typeface="Anaheim"/>
                <a:cs typeface="Anaheim"/>
                <a:sym typeface="Anaheim"/>
              </a:rPr>
              <a:t>MyCompiler [</a:t>
            </a:r>
            <a:r>
              <a:rPr lang="es" sz="1900">
                <a:solidFill>
                  <a:srgbClr val="4A8AAC"/>
                </a:solidFill>
                <a:highlight>
                  <a:srgbClr val="FFFFFF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" sz="2000">
                <a:latin typeface="Anaheim"/>
                <a:ea typeface="Anaheim"/>
                <a:cs typeface="Anaheim"/>
                <a:sym typeface="Anaheim"/>
              </a:rPr>
              <a:t>]</a:t>
            </a:r>
            <a:endParaRPr sz="1700"/>
          </a:p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 txBox="1"/>
          <p:nvPr>
            <p:ph type="ctrTitle"/>
          </p:nvPr>
        </p:nvSpPr>
        <p:spPr>
          <a:xfrm>
            <a:off x="825525" y="2248700"/>
            <a:ext cx="27045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SQL(1)</a:t>
            </a:r>
            <a:endParaRPr/>
          </a:p>
        </p:txBody>
      </p:sp>
      <p:grpSp>
        <p:nvGrpSpPr>
          <p:cNvPr id="339" name="Google Shape;339;p32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340" name="Google Shape;340;p32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32"/>
          <p:cNvGrpSpPr/>
          <p:nvPr/>
        </p:nvGrpSpPr>
        <p:grpSpPr>
          <a:xfrm>
            <a:off x="4944850" y="448871"/>
            <a:ext cx="3030013" cy="3929999"/>
            <a:chOff x="509250" y="566571"/>
            <a:chExt cx="3030013" cy="3929999"/>
          </a:xfrm>
        </p:grpSpPr>
        <p:grpSp>
          <p:nvGrpSpPr>
            <p:cNvPr id="346" name="Google Shape;346;p32"/>
            <p:cNvGrpSpPr/>
            <p:nvPr/>
          </p:nvGrpSpPr>
          <p:grpSpPr>
            <a:xfrm>
              <a:off x="2088401" y="1444628"/>
              <a:ext cx="1000385" cy="883233"/>
              <a:chOff x="6472501" y="1326053"/>
              <a:chExt cx="1000385" cy="883233"/>
            </a:xfrm>
          </p:grpSpPr>
          <p:sp>
            <p:nvSpPr>
              <p:cNvPr id="347" name="Google Shape;347;p32"/>
              <p:cNvSpPr/>
              <p:nvPr/>
            </p:nvSpPr>
            <p:spPr>
              <a:xfrm>
                <a:off x="6472501" y="1326053"/>
                <a:ext cx="1000385" cy="883233"/>
              </a:xfrm>
              <a:custGeom>
                <a:rect b="b" l="l" r="r" t="t"/>
                <a:pathLst>
                  <a:path extrusionOk="0" h="19896" w="22535">
                    <a:moveTo>
                      <a:pt x="11255" y="0"/>
                    </a:moveTo>
                    <a:cubicBezTo>
                      <a:pt x="8227" y="0"/>
                      <a:pt x="5239" y="1376"/>
                      <a:pt x="3289" y="3985"/>
                    </a:cubicBezTo>
                    <a:cubicBezTo>
                      <a:pt x="1" y="8378"/>
                      <a:pt x="913" y="14612"/>
                      <a:pt x="5316" y="17907"/>
                    </a:cubicBezTo>
                    <a:cubicBezTo>
                      <a:pt x="7110" y="19248"/>
                      <a:pt x="9206" y="19895"/>
                      <a:pt x="11284" y="19895"/>
                    </a:cubicBezTo>
                    <a:cubicBezTo>
                      <a:pt x="14312" y="19895"/>
                      <a:pt x="17299" y="18520"/>
                      <a:pt x="19247" y="15912"/>
                    </a:cubicBezTo>
                    <a:cubicBezTo>
                      <a:pt x="22535" y="11515"/>
                      <a:pt x="21627" y="5281"/>
                      <a:pt x="17219" y="1986"/>
                    </a:cubicBezTo>
                    <a:cubicBezTo>
                      <a:pt x="15426" y="647"/>
                      <a:pt x="13331" y="0"/>
                      <a:pt x="11255" y="0"/>
                    </a:cubicBezTo>
                    <a:close/>
                  </a:path>
                </a:pathLst>
              </a:custGeom>
              <a:solidFill>
                <a:srgbClr val="AB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591559" y="1431083"/>
                <a:ext cx="762308" cy="673123"/>
              </a:xfrm>
              <a:custGeom>
                <a:rect b="b" l="l" r="r" t="t"/>
                <a:pathLst>
                  <a:path extrusionOk="0" h="15163" w="17172">
                    <a:moveTo>
                      <a:pt x="8574" y="0"/>
                    </a:moveTo>
                    <a:cubicBezTo>
                      <a:pt x="6268" y="0"/>
                      <a:pt x="3991" y="1048"/>
                      <a:pt x="2505" y="3036"/>
                    </a:cubicBezTo>
                    <a:cubicBezTo>
                      <a:pt x="0" y="6385"/>
                      <a:pt x="693" y="11138"/>
                      <a:pt x="4052" y="13646"/>
                    </a:cubicBezTo>
                    <a:cubicBezTo>
                      <a:pt x="5418" y="14669"/>
                      <a:pt x="7014" y="15162"/>
                      <a:pt x="8596" y="15162"/>
                    </a:cubicBezTo>
                    <a:cubicBezTo>
                      <a:pt x="10903" y="15162"/>
                      <a:pt x="13180" y="14113"/>
                      <a:pt x="14666" y="12124"/>
                    </a:cubicBezTo>
                    <a:cubicBezTo>
                      <a:pt x="17171" y="8776"/>
                      <a:pt x="16479" y="4023"/>
                      <a:pt x="13119" y="1515"/>
                    </a:cubicBezTo>
                    <a:cubicBezTo>
                      <a:pt x="11753" y="494"/>
                      <a:pt x="10157" y="0"/>
                      <a:pt x="8574" y="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6695435" y="1419230"/>
                <a:ext cx="625446" cy="541722"/>
              </a:xfrm>
              <a:custGeom>
                <a:rect b="b" l="l" r="r" t="t"/>
                <a:pathLst>
                  <a:path extrusionOk="0" h="12203" w="14089">
                    <a:moveTo>
                      <a:pt x="6307" y="1"/>
                    </a:moveTo>
                    <a:cubicBezTo>
                      <a:pt x="6282" y="1"/>
                      <a:pt x="6257" y="1"/>
                      <a:pt x="6231" y="1"/>
                    </a:cubicBezTo>
                    <a:cubicBezTo>
                      <a:pt x="5492" y="8"/>
                      <a:pt x="4795" y="127"/>
                      <a:pt x="4167" y="306"/>
                    </a:cubicBezTo>
                    <a:cubicBezTo>
                      <a:pt x="3539" y="490"/>
                      <a:pt x="2983" y="737"/>
                      <a:pt x="2502" y="1013"/>
                    </a:cubicBezTo>
                    <a:cubicBezTo>
                      <a:pt x="1540" y="1566"/>
                      <a:pt x="909" y="2216"/>
                      <a:pt x="528" y="2690"/>
                    </a:cubicBezTo>
                    <a:cubicBezTo>
                      <a:pt x="147" y="3170"/>
                      <a:pt x="1" y="3480"/>
                      <a:pt x="29" y="3497"/>
                    </a:cubicBezTo>
                    <a:cubicBezTo>
                      <a:pt x="31" y="3498"/>
                      <a:pt x="33" y="3499"/>
                      <a:pt x="35" y="3499"/>
                    </a:cubicBezTo>
                    <a:cubicBezTo>
                      <a:pt x="85" y="3499"/>
                      <a:pt x="292" y="3245"/>
                      <a:pt x="693" y="2844"/>
                    </a:cubicBezTo>
                    <a:cubicBezTo>
                      <a:pt x="1116" y="2428"/>
                      <a:pt x="1767" y="1853"/>
                      <a:pt x="2700" y="1376"/>
                    </a:cubicBezTo>
                    <a:cubicBezTo>
                      <a:pt x="3166" y="1136"/>
                      <a:pt x="3701" y="924"/>
                      <a:pt x="4297" y="770"/>
                    </a:cubicBezTo>
                    <a:cubicBezTo>
                      <a:pt x="4863" y="630"/>
                      <a:pt x="5480" y="539"/>
                      <a:pt x="6128" y="539"/>
                    </a:cubicBezTo>
                    <a:cubicBezTo>
                      <a:pt x="6162" y="539"/>
                      <a:pt x="6197" y="539"/>
                      <a:pt x="6231" y="540"/>
                    </a:cubicBezTo>
                    <a:cubicBezTo>
                      <a:pt x="6576" y="543"/>
                      <a:pt x="6928" y="565"/>
                      <a:pt x="7283" y="622"/>
                    </a:cubicBezTo>
                    <a:cubicBezTo>
                      <a:pt x="7638" y="680"/>
                      <a:pt x="7997" y="755"/>
                      <a:pt x="8357" y="869"/>
                    </a:cubicBezTo>
                    <a:cubicBezTo>
                      <a:pt x="8712" y="981"/>
                      <a:pt x="9067" y="1114"/>
                      <a:pt x="9412" y="1286"/>
                    </a:cubicBezTo>
                    <a:cubicBezTo>
                      <a:pt x="9760" y="1459"/>
                      <a:pt x="10097" y="1656"/>
                      <a:pt x="10424" y="1882"/>
                    </a:cubicBezTo>
                    <a:cubicBezTo>
                      <a:pt x="10747" y="2112"/>
                      <a:pt x="11049" y="2360"/>
                      <a:pt x="11324" y="2625"/>
                    </a:cubicBezTo>
                    <a:cubicBezTo>
                      <a:pt x="11604" y="2890"/>
                      <a:pt x="11856" y="3182"/>
                      <a:pt x="12082" y="3475"/>
                    </a:cubicBezTo>
                    <a:cubicBezTo>
                      <a:pt x="12311" y="3773"/>
                      <a:pt x="12505" y="4083"/>
                      <a:pt x="12678" y="4398"/>
                    </a:cubicBezTo>
                    <a:cubicBezTo>
                      <a:pt x="12853" y="4714"/>
                      <a:pt x="12997" y="5034"/>
                      <a:pt x="13120" y="5357"/>
                    </a:cubicBezTo>
                    <a:cubicBezTo>
                      <a:pt x="13363" y="5999"/>
                      <a:pt x="13499" y="6645"/>
                      <a:pt x="13564" y="7255"/>
                    </a:cubicBezTo>
                    <a:cubicBezTo>
                      <a:pt x="13625" y="7865"/>
                      <a:pt x="13607" y="8443"/>
                      <a:pt x="13547" y="8960"/>
                    </a:cubicBezTo>
                    <a:cubicBezTo>
                      <a:pt x="13418" y="10005"/>
                      <a:pt x="13098" y="10812"/>
                      <a:pt x="12853" y="11351"/>
                    </a:cubicBezTo>
                    <a:cubicBezTo>
                      <a:pt x="12603" y="11889"/>
                      <a:pt x="12430" y="12176"/>
                      <a:pt x="12466" y="12202"/>
                    </a:cubicBezTo>
                    <a:cubicBezTo>
                      <a:pt x="12467" y="12202"/>
                      <a:pt x="12468" y="12202"/>
                      <a:pt x="12469" y="12202"/>
                    </a:cubicBezTo>
                    <a:cubicBezTo>
                      <a:pt x="12511" y="12202"/>
                      <a:pt x="12743" y="11961"/>
                      <a:pt x="13055" y="11455"/>
                    </a:cubicBezTo>
                    <a:cubicBezTo>
                      <a:pt x="13367" y="10934"/>
                      <a:pt x="13762" y="10116"/>
                      <a:pt x="13952" y="9025"/>
                    </a:cubicBezTo>
                    <a:cubicBezTo>
                      <a:pt x="14046" y="8479"/>
                      <a:pt x="14089" y="7869"/>
                      <a:pt x="14046" y="7216"/>
                    </a:cubicBezTo>
                    <a:cubicBezTo>
                      <a:pt x="13999" y="6566"/>
                      <a:pt x="13873" y="5870"/>
                      <a:pt x="13622" y="5173"/>
                    </a:cubicBezTo>
                    <a:cubicBezTo>
                      <a:pt x="13499" y="4829"/>
                      <a:pt x="13353" y="4477"/>
                      <a:pt x="13169" y="4136"/>
                    </a:cubicBezTo>
                    <a:cubicBezTo>
                      <a:pt x="12987" y="3795"/>
                      <a:pt x="12782" y="3458"/>
                      <a:pt x="12538" y="3135"/>
                    </a:cubicBezTo>
                    <a:cubicBezTo>
                      <a:pt x="12293" y="2815"/>
                      <a:pt x="12028" y="2499"/>
                      <a:pt x="11730" y="2212"/>
                    </a:cubicBezTo>
                    <a:cubicBezTo>
                      <a:pt x="11429" y="1921"/>
                      <a:pt x="11102" y="1652"/>
                      <a:pt x="10754" y="1404"/>
                    </a:cubicBezTo>
                    <a:cubicBezTo>
                      <a:pt x="10403" y="1164"/>
                      <a:pt x="10040" y="949"/>
                      <a:pt x="9663" y="766"/>
                    </a:cubicBezTo>
                    <a:cubicBezTo>
                      <a:pt x="9290" y="583"/>
                      <a:pt x="8905" y="443"/>
                      <a:pt x="8518" y="324"/>
                    </a:cubicBezTo>
                    <a:cubicBezTo>
                      <a:pt x="8134" y="206"/>
                      <a:pt x="7746" y="127"/>
                      <a:pt x="7362" y="73"/>
                    </a:cubicBezTo>
                    <a:cubicBezTo>
                      <a:pt x="7005" y="23"/>
                      <a:pt x="6653" y="1"/>
                      <a:pt x="63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0" name="Google Shape;350;p32"/>
            <p:cNvGrpSpPr/>
            <p:nvPr/>
          </p:nvGrpSpPr>
          <p:grpSpPr>
            <a:xfrm>
              <a:off x="737571" y="2278324"/>
              <a:ext cx="519733" cy="485268"/>
              <a:chOff x="4694531" y="2250235"/>
              <a:chExt cx="1090502" cy="1018186"/>
            </a:xfrm>
          </p:grpSpPr>
          <p:sp>
            <p:nvSpPr>
              <p:cNvPr id="351" name="Google Shape;351;p32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rect b="b" l="l" r="r" t="t"/>
                <a:pathLst>
                  <a:path extrusionOk="0" h="22936" w="24565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rect b="b" l="l" r="r" t="t"/>
                <a:pathLst>
                  <a:path extrusionOk="0" h="17479" w="18723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rect b="b" l="l" r="r" t="t"/>
                <a:pathLst>
                  <a:path extrusionOk="0" h="10605" w="17627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4" name="Google Shape;354;p32"/>
            <p:cNvGrpSpPr/>
            <p:nvPr/>
          </p:nvGrpSpPr>
          <p:grpSpPr>
            <a:xfrm>
              <a:off x="1447127" y="1709640"/>
              <a:ext cx="180369" cy="168408"/>
              <a:chOff x="4694531" y="2250235"/>
              <a:chExt cx="1090502" cy="1018186"/>
            </a:xfrm>
          </p:grpSpPr>
          <p:sp>
            <p:nvSpPr>
              <p:cNvPr id="355" name="Google Shape;355;p32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rect b="b" l="l" r="r" t="t"/>
                <a:pathLst>
                  <a:path extrusionOk="0" h="22936" w="24565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rect b="b" l="l" r="r" t="t"/>
                <a:pathLst>
                  <a:path extrusionOk="0" h="17479" w="18723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rect b="b" l="l" r="r" t="t"/>
                <a:pathLst>
                  <a:path extrusionOk="0" h="10605" w="17627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8" name="Google Shape;358;p32"/>
            <p:cNvSpPr/>
            <p:nvPr/>
          </p:nvSpPr>
          <p:spPr>
            <a:xfrm>
              <a:off x="1600212" y="3864266"/>
              <a:ext cx="372943" cy="224375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3388750" y="2496459"/>
              <a:ext cx="150513" cy="150579"/>
            </a:xfrm>
            <a:custGeom>
              <a:rect b="b" l="l" r="r" t="t"/>
              <a:pathLst>
                <a:path extrusionOk="0" h="2547" w="2546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3222671" y="1071688"/>
              <a:ext cx="92578" cy="92582"/>
            </a:xfrm>
            <a:custGeom>
              <a:rect b="b" l="l" r="r" t="t"/>
              <a:pathLst>
                <a:path extrusionOk="0" h="1566" w="1566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 rot="10800000">
              <a:off x="2768536" y="4345991"/>
              <a:ext cx="150513" cy="150579"/>
            </a:xfrm>
            <a:custGeom>
              <a:rect b="b" l="l" r="r" t="t"/>
              <a:pathLst>
                <a:path extrusionOk="0" h="2547" w="2546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 rot="10800000">
              <a:off x="889350" y="4253421"/>
              <a:ext cx="92578" cy="92582"/>
            </a:xfrm>
            <a:custGeom>
              <a:rect b="b" l="l" r="r" t="t"/>
              <a:pathLst>
                <a:path extrusionOk="0" h="1566" w="1566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509250" y="566571"/>
              <a:ext cx="150513" cy="150579"/>
            </a:xfrm>
            <a:custGeom>
              <a:rect b="b" l="l" r="r" t="t"/>
              <a:pathLst>
                <a:path extrusionOk="0" h="2547" w="2546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732296" y="772838"/>
              <a:ext cx="92578" cy="92582"/>
            </a:xfrm>
            <a:custGeom>
              <a:rect b="b" l="l" r="r" t="t"/>
              <a:pathLst>
                <a:path extrusionOk="0" h="1566" w="1566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32"/>
          <p:cNvGrpSpPr/>
          <p:nvPr/>
        </p:nvGrpSpPr>
        <p:grpSpPr>
          <a:xfrm rot="2264335">
            <a:off x="6810081" y="1539896"/>
            <a:ext cx="450454" cy="510995"/>
            <a:chOff x="3086313" y="2877049"/>
            <a:chExt cx="320143" cy="392581"/>
          </a:xfrm>
        </p:grpSpPr>
        <p:sp>
          <p:nvSpPr>
            <p:cNvPr id="366" name="Google Shape;366;p32"/>
            <p:cNvSpPr/>
            <p:nvPr/>
          </p:nvSpPr>
          <p:spPr>
            <a:xfrm>
              <a:off x="3125749" y="2915371"/>
              <a:ext cx="240505" cy="354259"/>
            </a:xfrm>
            <a:custGeom>
              <a:rect b="b" l="l" r="r" t="t"/>
              <a:pathLst>
                <a:path extrusionOk="0" h="11121" w="755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3263076" y="2942511"/>
              <a:ext cx="79287" cy="99579"/>
            </a:xfrm>
            <a:custGeom>
              <a:rect b="b" l="l" r="r" t="t"/>
              <a:pathLst>
                <a:path extrusionOk="0" h="3126" w="2489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3237656" y="2939262"/>
              <a:ext cx="20897" cy="14462"/>
            </a:xfrm>
            <a:custGeom>
              <a:rect b="b" l="l" r="r" t="t"/>
              <a:pathLst>
                <a:path extrusionOk="0" h="454" w="656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3379888" y="3029539"/>
              <a:ext cx="26567" cy="14048"/>
            </a:xfrm>
            <a:custGeom>
              <a:rect b="b" l="l" r="r" t="t"/>
              <a:pathLst>
                <a:path extrusionOk="0" h="441" w="834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3086313" y="3029539"/>
              <a:ext cx="26599" cy="14048"/>
            </a:xfrm>
            <a:custGeom>
              <a:rect b="b" l="l" r="r" t="t"/>
              <a:pathLst>
                <a:path extrusionOk="0" h="441" w="835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3359788" y="2953469"/>
              <a:ext cx="26567" cy="20355"/>
            </a:xfrm>
            <a:custGeom>
              <a:rect b="b" l="l" r="r" t="t"/>
              <a:pathLst>
                <a:path extrusionOk="0" h="639" w="834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3106413" y="3100034"/>
              <a:ext cx="26599" cy="20164"/>
            </a:xfrm>
            <a:custGeom>
              <a:rect b="b" l="l" r="r" t="t"/>
              <a:pathLst>
                <a:path extrusionOk="0" h="633" w="835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3308565" y="2897277"/>
              <a:ext cx="22044" cy="24178"/>
            </a:xfrm>
            <a:custGeom>
              <a:rect b="b" l="l" r="r" t="t"/>
              <a:pathLst>
                <a:path extrusionOk="0" h="759" w="692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3239153" y="2877049"/>
              <a:ext cx="14080" cy="26599"/>
            </a:xfrm>
            <a:custGeom>
              <a:rect b="b" l="l" r="r" t="t"/>
              <a:pathLst>
                <a:path extrusionOk="0" h="835" w="442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3161809" y="2897500"/>
              <a:ext cx="22394" cy="24337"/>
            </a:xfrm>
            <a:custGeom>
              <a:rect b="b" l="l" r="r" t="t"/>
              <a:pathLst>
                <a:path extrusionOk="0" h="764" w="703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3106413" y="2953151"/>
              <a:ext cx="26599" cy="19909"/>
            </a:xfrm>
            <a:custGeom>
              <a:rect b="b" l="l" r="r" t="t"/>
              <a:pathLst>
                <a:path extrusionOk="0" h="625" w="835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3360520" y="3099811"/>
              <a:ext cx="25834" cy="20005"/>
            </a:xfrm>
            <a:custGeom>
              <a:rect b="b" l="l" r="r" t="t"/>
              <a:pathLst>
                <a:path extrusionOk="0" h="628" w="811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2F2F2F"/>
                </a:highlight>
              </a:endParaRPr>
            </a:p>
          </p:txBody>
        </p:sp>
      </p:grpSp>
      <p:sp>
        <p:nvSpPr>
          <p:cNvPr id="378" name="Google Shape;378;p32"/>
          <p:cNvSpPr/>
          <p:nvPr/>
        </p:nvSpPr>
        <p:spPr>
          <a:xfrm>
            <a:off x="5312825" y="2303375"/>
            <a:ext cx="244919" cy="220977"/>
          </a:xfrm>
          <a:custGeom>
            <a:rect b="b" l="l" r="r" t="t"/>
            <a:pathLst>
              <a:path extrusionOk="0" h="10811" w="10812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80" name="Google Shape;3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500" y="1916250"/>
            <a:ext cx="2947100" cy="28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/>
          <p:nvPr>
            <p:ph idx="4294967295"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 - Introduction</a:t>
            </a:r>
            <a:endParaRPr/>
          </a:p>
        </p:txBody>
      </p:sp>
      <p:sp>
        <p:nvSpPr>
          <p:cNvPr id="386" name="Google Shape;386;p33"/>
          <p:cNvSpPr txBox="1"/>
          <p:nvPr>
            <p:ph idx="4294967295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 stands for Structured Query Language.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 is the standard relational database language that can be used as</a:t>
            </a:r>
            <a:endParaRPr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Data Definition Language (DDL) for defining the database structure and controlling the access to data.</a:t>
            </a:r>
            <a:endParaRPr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Data Manipulation Language (DML) for retrieving and updating data.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 is a </a:t>
            </a:r>
            <a:r>
              <a:rPr b="1" lang="es">
                <a:solidFill>
                  <a:schemeClr val="accent2"/>
                </a:solidFill>
                <a:highlight>
                  <a:schemeClr val="dk1"/>
                </a:highlight>
              </a:rPr>
              <a:t>declarative</a:t>
            </a:r>
            <a:r>
              <a:rPr i="1" lang="es"/>
              <a:t> </a:t>
            </a:r>
            <a:r>
              <a:rPr lang="es"/>
              <a:t>language where you specify </a:t>
            </a:r>
            <a:r>
              <a:rPr b="1" lang="es">
                <a:solidFill>
                  <a:schemeClr val="accent2"/>
                </a:solidFill>
                <a:highlight>
                  <a:schemeClr val="dk1"/>
                </a:highlight>
              </a:rPr>
              <a:t>what</a:t>
            </a:r>
            <a:r>
              <a:rPr lang="es"/>
              <a:t> you wanna do (create, consult) instead of </a:t>
            </a:r>
            <a:r>
              <a:rPr b="1" lang="es">
                <a:solidFill>
                  <a:schemeClr val="accent2"/>
                </a:solidFill>
                <a:highlight>
                  <a:schemeClr val="dk1"/>
                </a:highlight>
              </a:rPr>
              <a:t>how</a:t>
            </a:r>
            <a:r>
              <a:rPr lang="es"/>
              <a:t> to do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/>
          <p:nvPr>
            <p:ph idx="4294967295" type="title"/>
          </p:nvPr>
        </p:nvSpPr>
        <p:spPr>
          <a:xfrm>
            <a:off x="3879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 - OVERVIEW</a:t>
            </a:r>
            <a:endParaRPr/>
          </a:p>
        </p:txBody>
      </p:sp>
      <p:sp>
        <p:nvSpPr>
          <p:cNvPr id="393" name="Google Shape;393;p34"/>
          <p:cNvSpPr txBox="1"/>
          <p:nvPr>
            <p:ph idx="4294967295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Data Definition Language (DDL) for defining the database structure and controlling the access to data.</a:t>
            </a:r>
            <a:endParaRPr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○"/>
            </a:pPr>
            <a:r>
              <a:rPr b="1" lang="es">
                <a:solidFill>
                  <a:schemeClr val="accent2"/>
                </a:solidFill>
              </a:rPr>
              <a:t>CREATE TABLE</a:t>
            </a:r>
            <a:endParaRPr>
              <a:solidFill>
                <a:schemeClr val="accent2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○"/>
            </a:pPr>
            <a:r>
              <a:rPr b="1" lang="es">
                <a:solidFill>
                  <a:schemeClr val="accent2"/>
                </a:solidFill>
              </a:rPr>
              <a:t>ALTER TABLE </a:t>
            </a:r>
            <a:endParaRPr b="1">
              <a:solidFill>
                <a:schemeClr val="accent2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s">
                <a:solidFill>
                  <a:schemeClr val="accent2"/>
                </a:solidFill>
              </a:rPr>
              <a:t>DROP TABLE</a:t>
            </a:r>
            <a:r>
              <a:rPr b="1" lang="es"/>
              <a:t> </a:t>
            </a:r>
            <a:endParaRPr b="1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Data Manipulation Language (DML) for retrieving and updating data. </a:t>
            </a:r>
            <a:endParaRPr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○"/>
            </a:pPr>
            <a:r>
              <a:rPr b="1" lang="es">
                <a:solidFill>
                  <a:schemeClr val="accent2"/>
                </a:solidFill>
              </a:rPr>
              <a:t>INSERT</a:t>
            </a:r>
            <a:endParaRPr b="1">
              <a:solidFill>
                <a:schemeClr val="accent2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○"/>
            </a:pPr>
            <a:r>
              <a:rPr b="1" lang="es">
                <a:solidFill>
                  <a:schemeClr val="accent2"/>
                </a:solidFill>
              </a:rPr>
              <a:t>UPDATE </a:t>
            </a:r>
            <a:endParaRPr b="1">
              <a:solidFill>
                <a:schemeClr val="accent2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○"/>
            </a:pPr>
            <a:r>
              <a:rPr b="1" lang="es">
                <a:solidFill>
                  <a:schemeClr val="accent2"/>
                </a:solidFill>
              </a:rPr>
              <a:t>DELETE </a:t>
            </a:r>
            <a:endParaRPr b="1">
              <a:solidFill>
                <a:schemeClr val="accent2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○"/>
            </a:pPr>
            <a:r>
              <a:rPr b="1" lang="es">
                <a:solidFill>
                  <a:schemeClr val="accent2"/>
                </a:solidFill>
              </a:rPr>
              <a:t>SELECT (Álgebra relacional)</a:t>
            </a:r>
            <a:endParaRPr b="1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394" name="Google Shape;394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FAFAFA"/>
      </a:dk1>
      <a:lt1>
        <a:srgbClr val="FFCEAA"/>
      </a:lt1>
      <a:dk2>
        <a:srgbClr val="FFB37A"/>
      </a:dk2>
      <a:lt2>
        <a:srgbClr val="FFA45F"/>
      </a:lt2>
      <a:accent1>
        <a:srgbClr val="E78841"/>
      </a:accent1>
      <a:accent2>
        <a:srgbClr val="D16717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