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4"/>
  </p:sldMasterIdLst>
  <p:notesMasterIdLst>
    <p:notesMasterId r:id="rId18"/>
  </p:notesMasterIdLst>
  <p:handoutMasterIdLst>
    <p:handoutMasterId r:id="rId19"/>
  </p:handoutMasterIdLst>
  <p:sldIdLst>
    <p:sldId id="1999" r:id="rId5"/>
    <p:sldId id="526" r:id="rId6"/>
    <p:sldId id="2030" r:id="rId7"/>
    <p:sldId id="2017" r:id="rId8"/>
    <p:sldId id="2042" r:id="rId9"/>
    <p:sldId id="2043" r:id="rId10"/>
    <p:sldId id="2044" r:id="rId11"/>
    <p:sldId id="2045" r:id="rId12"/>
    <p:sldId id="2046" r:id="rId13"/>
    <p:sldId id="2047" r:id="rId14"/>
    <p:sldId id="2048" r:id="rId15"/>
    <p:sldId id="2025" r:id="rId16"/>
    <p:sldId id="201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main Carino" initials="GC" lastIdx="2" clrIdx="0">
    <p:extLst>
      <p:ext uri="{19B8F6BF-5375-455C-9EA6-DF929625EA0E}">
        <p15:presenceInfo xmlns:p15="http://schemas.microsoft.com/office/powerpoint/2012/main" userId="S::germain.carino@nearshoretechnology.com::5a3344ba-9f5f-4d46-b1d6-561d399142d9" providerId="AD"/>
      </p:ext>
    </p:extLst>
  </p:cmAuthor>
  <p:cmAuthor id="2" name="Carlos Jasso" initials="CJ" lastIdx="2" clrIdx="1">
    <p:extLst>
      <p:ext uri="{19B8F6BF-5375-455C-9EA6-DF929625EA0E}">
        <p15:presenceInfo xmlns:p15="http://schemas.microsoft.com/office/powerpoint/2012/main" userId="S::carlos.jasso@nearshoretechnology.com::dd377833-4d7d-4cfc-9c00-07d2f4e9e0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0E5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7" autoAdjust="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696" y="10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3CFFB6-300B-4EC4-AF2E-EB39099B14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3D07-9702-4C0E-90E4-236DE5449D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A51E-2867-4112-8820-EE41172CFE3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C39D9-7B33-475B-AB68-2A8DDA336A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C60C5-CAF7-4745-A405-FB4D60FF3F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4351-9927-4E3F-A4D1-A20C5F577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3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F586-25E9-AE44-A8D9-F99A647777D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B1A6-B3FD-9D48-8E6B-34CB6AB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B1A6-B3FD-9D48-8E6B-34CB6AB81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F57E-4DDA-4942-B458-6A5B2F9F3E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0715" y="944060"/>
            <a:ext cx="3209081" cy="3255380"/>
          </a:xfrm>
        </p:spPr>
        <p:txBody>
          <a:bodyPr anchor="ctr">
            <a:normAutofit/>
          </a:bodyPr>
          <a:lstStyle>
            <a:lvl1pPr algn="ctr">
              <a:defRPr sz="4875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D83E9-545F-D247-8569-6CD00212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2" t="5224" b="5224"/>
          <a:stretch/>
        </p:blipFill>
        <p:spPr>
          <a:xfrm>
            <a:off x="0" y="0"/>
            <a:ext cx="5170715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0F3F75-CF8C-CB4D-A0F0-20F76561B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0" t="-7676" b="-1"/>
          <a:stretch/>
        </p:blipFill>
        <p:spPr>
          <a:xfrm>
            <a:off x="7378700" y="4199440"/>
            <a:ext cx="1001096" cy="4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rgbClr val="FFB63F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89017C59-0DA2-0149-8263-F1692D46CD63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>
                <a:solidFill>
                  <a:schemeClr val="bg1"/>
                </a:solidFill>
              </a:rPr>
              <a:t>© </a:t>
            </a:r>
            <a:r>
              <a:rPr lang="en-US" sz="900" dirty="0">
                <a:solidFill>
                  <a:schemeClr val="bg1"/>
                </a:solidFill>
              </a:rPr>
              <a:t>2021</a:t>
            </a:r>
            <a:r>
              <a:rPr sz="900" dirty="0">
                <a:solidFill>
                  <a:schemeClr val="bg1"/>
                </a:solidFill>
              </a:rPr>
              <a:t> </a:t>
            </a:r>
            <a:r>
              <a:rPr sz="900" dirty="0" err="1">
                <a:solidFill>
                  <a:schemeClr val="bg1"/>
                </a:solidFill>
              </a:rPr>
              <a:t>NearShore</a:t>
            </a:r>
            <a:r>
              <a:rPr sz="900" dirty="0">
                <a:solidFill>
                  <a:schemeClr val="bg1"/>
                </a:solidFill>
              </a:rPr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83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182061"/>
            <a:ext cx="5052785" cy="846640"/>
          </a:xfrm>
          <a:noFill/>
        </p:spPr>
        <p:txBody>
          <a:bodyPr anchor="ctr">
            <a:normAutofit/>
          </a:bodyPr>
          <a:lstStyle>
            <a:lvl1pPr algn="l">
              <a:defRPr sz="4050" b="1" i="0">
                <a:solidFill>
                  <a:srgbClr val="FF675C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9214" y="1429147"/>
            <a:ext cx="8138885" cy="3028554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Insert Diagram or text</a:t>
            </a:r>
          </a:p>
        </p:txBody>
      </p:sp>
      <p:sp>
        <p:nvSpPr>
          <p:cNvPr id="12" name="© 2019 NearShore Technology, LLC. All rights reserved.">
            <a:extLst>
              <a:ext uri="{FF2B5EF4-FFF2-40B4-BE49-F238E27FC236}">
                <a16:creationId xmlns:a16="http://schemas.microsoft.com/office/drawing/2014/main" id="{2DA744AB-6D42-A743-B5B9-B5BDEB28CC69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>
                <a:solidFill>
                  <a:schemeClr val="bg1"/>
                </a:solidFill>
              </a:rPr>
              <a:t>© </a:t>
            </a:r>
            <a:r>
              <a:rPr lang="en-US" sz="900" dirty="0">
                <a:solidFill>
                  <a:schemeClr val="bg1"/>
                </a:solidFill>
              </a:rPr>
              <a:t>2021</a:t>
            </a:r>
            <a:r>
              <a:rPr sz="900" dirty="0">
                <a:solidFill>
                  <a:schemeClr val="bg1"/>
                </a:solidFill>
              </a:rPr>
              <a:t> </a:t>
            </a:r>
            <a:r>
              <a:rPr sz="900" dirty="0" err="1">
                <a:solidFill>
                  <a:schemeClr val="bg1"/>
                </a:solidFill>
              </a:rPr>
              <a:t>NearShore</a:t>
            </a:r>
            <a:r>
              <a:rPr sz="900" dirty="0">
                <a:solidFill>
                  <a:schemeClr val="bg1"/>
                </a:solidFill>
              </a:rPr>
              <a:t> Technology, LLC. All rights reserved.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D297E179-989D-411D-9AD1-1D39C3A7A67D}"/>
              </a:ext>
            </a:extLst>
          </p:cNvPr>
          <p:cNvSpPr txBox="1"/>
          <p:nvPr userDrawn="1"/>
        </p:nvSpPr>
        <p:spPr>
          <a:xfrm>
            <a:off x="374650" y="4756018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675" b="0" i="0" dirty="0">
              <a:solidFill>
                <a:srgbClr val="5E5E5E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6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© 2019 NearShore Technology, LLC. All rights reserved.">
            <a:extLst>
              <a:ext uri="{FF2B5EF4-FFF2-40B4-BE49-F238E27FC236}">
                <a16:creationId xmlns:a16="http://schemas.microsoft.com/office/drawing/2014/main" id="{FB01606F-47B5-0D46-A2E6-1B793539661D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2AF48-D69B-784F-B059-CE1CF4F5A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9" t="26861" r="19464" b="23821"/>
          <a:stretch/>
        </p:blipFill>
        <p:spPr>
          <a:xfrm>
            <a:off x="732836" y="1609726"/>
            <a:ext cx="7678328" cy="22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5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85858"/>
                </a:solidFill>
                <a:latin typeface="Helvetica" pitchFamily="2" charset="0"/>
                <a:cs typeface="Arial"/>
              </a:defRPr>
            </a:lvl1pPr>
          </a:lstStyle>
          <a:p>
            <a:pPr marL="19050"/>
            <a:fld id="{81D60167-4931-47E6-BA6A-407CBD079E47}" type="slidenum">
              <a:rPr lang="en-US" spc="-4" smtClean="0"/>
              <a:pPr marL="19050"/>
              <a:t>‹#›</a:t>
            </a:fld>
            <a:endParaRPr lang="en-US" spc="-4"/>
          </a:p>
        </p:txBody>
      </p:sp>
    </p:spTree>
    <p:extLst>
      <p:ext uri="{BB962C8B-B14F-4D97-AF65-F5344CB8AC3E}">
        <p14:creationId xmlns:p14="http://schemas.microsoft.com/office/powerpoint/2010/main" val="41391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6716E6-1E3E-1649-8316-A813AA8F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3057" cy="5143500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2E4DB763-97D3-324C-9E72-279A5DE2EE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/>
          <a:lstStyle>
            <a:lvl1pPr marL="0" indent="0" algn="l">
              <a:buNone/>
              <a:defRPr b="1" i="0">
                <a:solidFill>
                  <a:srgbClr val="5E5E5E"/>
                </a:solidFill>
                <a:latin typeface="ITC Avant Garde Gothic Demi" pitchFamily="2" charset="77"/>
              </a:defRPr>
            </a:lvl1pPr>
          </a:lstStyle>
          <a:p>
            <a:pPr lvl="0"/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55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675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/>
          <a:lstStyle>
            <a:lvl1pPr marL="0" indent="0" algn="l">
              <a:buNone/>
              <a:defRPr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pPr lvl="0"/>
            <a:r>
              <a:rPr lang="en-US"/>
              <a:t>Content blurb</a:t>
            </a:r>
          </a:p>
        </p:txBody>
      </p:sp>
      <p:sp>
        <p:nvSpPr>
          <p:cNvPr id="11" name="© 2019 NearShore Technology, LLC. All rights reserved.">
            <a:extLst>
              <a:ext uri="{FF2B5EF4-FFF2-40B4-BE49-F238E27FC236}">
                <a16:creationId xmlns:a16="http://schemas.microsoft.com/office/drawing/2014/main" id="{FB01606F-47B5-0D46-A2E6-1B793539661D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7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rgbClr val="FF675C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6B379BDD-3835-EE4D-A293-98662538239C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>
                <a:solidFill>
                  <a:schemeClr val="bg1"/>
                </a:solidFill>
              </a:rPr>
              <a:t>© </a:t>
            </a:r>
            <a:r>
              <a:rPr lang="en-US" sz="900" dirty="0">
                <a:solidFill>
                  <a:schemeClr val="bg1"/>
                </a:solidFill>
              </a:rPr>
              <a:t>2021</a:t>
            </a:r>
            <a:r>
              <a:rPr sz="900" dirty="0">
                <a:solidFill>
                  <a:schemeClr val="bg1"/>
                </a:solidFill>
              </a:rPr>
              <a:t> </a:t>
            </a:r>
            <a:r>
              <a:rPr sz="900" dirty="0" err="1">
                <a:solidFill>
                  <a:schemeClr val="bg1"/>
                </a:solidFill>
              </a:rPr>
              <a:t>NearShore</a:t>
            </a:r>
            <a:r>
              <a:rPr sz="900" dirty="0">
                <a:solidFill>
                  <a:schemeClr val="bg1"/>
                </a:solidFill>
              </a:rPr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39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r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7567385" cy="3255380"/>
          </a:xfrm>
          <a:noFill/>
        </p:spPr>
        <p:txBody>
          <a:bodyPr anchor="ctr">
            <a:normAutofit/>
          </a:bodyPr>
          <a:lstStyle>
            <a:lvl1pPr algn="ctr">
              <a:defRPr sz="375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Insert quote or important text</a:t>
            </a:r>
          </a:p>
        </p:txBody>
      </p:sp>
      <p:sp>
        <p:nvSpPr>
          <p:cNvPr id="11" name="© 2019 NearShore Technology, LLC. All rights reserved.">
            <a:extLst>
              <a:ext uri="{FF2B5EF4-FFF2-40B4-BE49-F238E27FC236}">
                <a16:creationId xmlns:a16="http://schemas.microsoft.com/office/drawing/2014/main" id="{FB01606F-47B5-0D46-A2E6-1B793539661D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680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B6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/>
          <a:lstStyle>
            <a:lvl1pPr marL="0" indent="0" algn="l">
              <a:buNone/>
              <a:defRPr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pPr lvl="0"/>
            <a:r>
              <a:rPr lang="en-US"/>
              <a:t>Content blurb</a:t>
            </a:r>
          </a:p>
        </p:txBody>
      </p:sp>
      <p:sp>
        <p:nvSpPr>
          <p:cNvPr id="11" name="© 2019 NearShore Technology, LLC. All rights reserved.">
            <a:extLst>
              <a:ext uri="{FF2B5EF4-FFF2-40B4-BE49-F238E27FC236}">
                <a16:creationId xmlns:a16="http://schemas.microsoft.com/office/drawing/2014/main" id="{FB01606F-47B5-0D46-A2E6-1B793539661D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829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0E9B8-C18E-BE4E-BC01-4701C0B993BE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B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012B2E5A-1052-0543-9D4B-3513881D9E8E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64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0E9B8-C18E-BE4E-BC01-4701C0B993BE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56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012B2E5A-1052-0543-9D4B-3513881D9E8E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4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0E9B8-C18E-BE4E-BC01-4701C0B993BE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C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4E6B-5674-8242-9E13-92CA59F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5F868AAB-1785-044E-8FC9-1E46F8DFF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00822-93AE-564F-B0FB-B133A90FF8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215" y="944059"/>
            <a:ext cx="3209081" cy="3255380"/>
          </a:xfrm>
          <a:noFill/>
        </p:spPr>
        <p:txBody>
          <a:bodyPr anchor="ctr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ITC Avant Garde Gothic Demi" pitchFamily="2" charset="77"/>
              </a:defRPr>
            </a:lvl1pPr>
          </a:lstStyle>
          <a:p>
            <a:r>
              <a:rPr lang="en-US"/>
              <a:t>edit 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CFCBD-A132-844A-9996-0E2EDF66F4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6000" y="641747"/>
            <a:ext cx="3962400" cy="3860006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0" i="0">
                <a:solidFill>
                  <a:srgbClr val="5E5E5E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© 2019 NearShore Technology, LLC. All rights reserved.">
            <a:extLst>
              <a:ext uri="{FF2B5EF4-FFF2-40B4-BE49-F238E27FC236}">
                <a16:creationId xmlns:a16="http://schemas.microsoft.com/office/drawing/2014/main" id="{012B2E5A-1052-0543-9D4B-3513881D9E8E}"/>
              </a:ext>
            </a:extLst>
          </p:cNvPr>
          <p:cNvSpPr txBox="1"/>
          <p:nvPr/>
        </p:nvSpPr>
        <p:spPr>
          <a:xfrm>
            <a:off x="395514" y="4767262"/>
            <a:ext cx="5797160" cy="27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120000"/>
              </a:lnSpc>
              <a:spcBef>
                <a:spcPts val="3600"/>
              </a:spcBef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00" dirty="0"/>
              <a:t>© </a:t>
            </a:r>
            <a:r>
              <a:rPr lang="en-US" sz="900" dirty="0"/>
              <a:t>2021</a:t>
            </a:r>
            <a:r>
              <a:rPr sz="900" dirty="0"/>
              <a:t> </a:t>
            </a:r>
            <a:r>
              <a:rPr sz="900" dirty="0" err="1"/>
              <a:t>NearShore</a:t>
            </a:r>
            <a:r>
              <a:rPr sz="900" dirty="0"/>
              <a:t> Technology,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95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08E4A-C654-6E48-BFBB-B55B520F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859D-1C9D-DC4E-AA72-0900D023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63F5-32EF-9647-A386-5E4EA0D6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D4D4-0FF9-B740-ADF1-8BDE4EFD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1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8AAB-1785-044E-8FC9-1E46F8DF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7" r:id="rId12"/>
    <p:sldLayoutId id="214748392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hyperlink" Target="https://github.com/carlosjasso/nst-coe-media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mmons.wikimedia.org/wiki/File:Octicons-mark-github.svg" TargetMode="Externa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refactoring.guru/design-patterns/mediato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n.wikipedia.org/wiki/God_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7E6A-2F0C-45ED-82E9-E40E395D2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Center </a:t>
            </a: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Excellence</a:t>
            </a: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Pattern: Mediator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400184" y="3128057"/>
            <a:ext cx="224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Implementation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840357-8C02-4D13-96E0-BD66C168B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37" y="1719263"/>
            <a:ext cx="59340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868E6-BE9B-4FEC-9616-33C809819317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92105-A324-457C-9F11-9EFA1059EBB2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538460" y="312696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Code Samples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86642-694C-4741-A5C8-14A1FED2BEB3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D7373-3B6B-4C51-9609-EAB65B8171A6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pic>
        <p:nvPicPr>
          <p:cNvPr id="6" name="Picture 5" descr="Shape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BF946194-9FE7-4397-8AF6-DD9B777C7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83" y="1242947"/>
            <a:ext cx="2657606" cy="26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4F4706-89A5-4B8C-8A7E-8C60740FA659}"/>
              </a:ext>
            </a:extLst>
          </p:cNvPr>
          <p:cNvSpPr/>
          <p:nvPr/>
        </p:nvSpPr>
        <p:spPr>
          <a:xfrm>
            <a:off x="2120" y="24852"/>
            <a:ext cx="3053526" cy="514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56C39-9A91-8F4F-9AF9-BFCBAD7500CA}"/>
              </a:ext>
            </a:extLst>
          </p:cNvPr>
          <p:cNvSpPr txBox="1"/>
          <p:nvPr/>
        </p:nvSpPr>
        <p:spPr>
          <a:xfrm>
            <a:off x="-1" y="1694587"/>
            <a:ext cx="3053527" cy="17543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4800" b="1" i="0">
                <a:solidFill>
                  <a:schemeClr val="bg1"/>
                </a:solidFill>
                <a:latin typeface="ITC Avant Garde Gothic Demi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 err="1"/>
              <a:t>References</a:t>
            </a:r>
            <a:r>
              <a:rPr lang="es-MX" sz="3600" dirty="0"/>
              <a:t> and </a:t>
            </a:r>
          </a:p>
          <a:p>
            <a:pPr algn="ctr"/>
            <a:r>
              <a:rPr lang="es-MX" sz="3600" dirty="0"/>
              <a:t>Resources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C7A27-DAD2-48BD-AE04-619877BF0AEA}"/>
              </a:ext>
            </a:extLst>
          </p:cNvPr>
          <p:cNvSpPr txBox="1"/>
          <p:nvPr/>
        </p:nvSpPr>
        <p:spPr>
          <a:xfrm>
            <a:off x="3609922" y="376928"/>
            <a:ext cx="4684540" cy="3728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285750" indent="-2857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b="0" i="0">
                <a:solidFill>
                  <a:srgbClr val="5E5E5E"/>
                </a:solidFill>
                <a:latin typeface="Helvetica" pitchFamily="2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b="1" dirty="0" err="1">
                <a:solidFill>
                  <a:srgbClr val="FF0000"/>
                </a:solidFill>
              </a:rPr>
              <a:t>Refactoring.Guru</a:t>
            </a:r>
            <a:r>
              <a:rPr lang="en-US" b="1" dirty="0">
                <a:solidFill>
                  <a:srgbClr val="FF0000"/>
                </a:solidFill>
              </a:rPr>
              <a:t>. (n.d.). </a:t>
            </a:r>
            <a:r>
              <a:rPr lang="en-US" b="1" i="1" dirty="0">
                <a:solidFill>
                  <a:srgbClr val="FF0000"/>
                </a:solidFill>
              </a:rPr>
              <a:t>Mediator.</a:t>
            </a:r>
            <a:r>
              <a:rPr lang="en-US" b="1" dirty="0">
                <a:solidFill>
                  <a:srgbClr val="FF0000"/>
                </a:solidFill>
              </a:rPr>
              <a:t> Retrieved January 25, 2022, from </a:t>
            </a:r>
            <a:r>
              <a:rPr lang="en-US" b="1" dirty="0">
                <a:solidFill>
                  <a:srgbClr val="FF0000"/>
                </a:solidFill>
                <a:hlinkClick r:id="rId4"/>
              </a:rPr>
              <a:t>https://refactoring.guru/design-patterns/mediator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Diagrams: </a:t>
            </a:r>
            <a:r>
              <a:rPr lang="en-US" b="1" dirty="0">
                <a:solidFill>
                  <a:srgbClr val="FF0000"/>
                </a:solidFill>
                <a:hlinkClick r:id="rId5"/>
              </a:rPr>
              <a:t>https://app.diagrams.net/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  <a:hlinkClick r:id="rId6"/>
              </a:rPr>
              <a:t>Github</a:t>
            </a:r>
            <a:r>
              <a:rPr lang="en-US" b="1" dirty="0">
                <a:solidFill>
                  <a:srgbClr val="FF0000"/>
                </a:solidFill>
                <a:hlinkClick r:id="rId6"/>
              </a:rPr>
              <a:t> logo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2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0" y="0"/>
            <a:ext cx="3059723" cy="5143500"/>
          </a:xfrm>
          <a:prstGeom prst="rect">
            <a:avLst/>
          </a:prstGeom>
          <a:solidFill>
            <a:srgbClr val="FF67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56C39-9A91-8F4F-9AF9-BFCBAD7500CA}"/>
              </a:ext>
            </a:extLst>
          </p:cNvPr>
          <p:cNvSpPr txBox="1">
            <a:spLocks/>
          </p:cNvSpPr>
          <p:nvPr/>
        </p:nvSpPr>
        <p:spPr>
          <a:xfrm>
            <a:off x="-66293" y="1294478"/>
            <a:ext cx="3192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Mediator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Design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Pattern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Overview</a:t>
            </a:r>
            <a:endParaRPr lang="en-US" sz="4000" dirty="0">
              <a:solidFill>
                <a:schemeClr val="bg1"/>
              </a:solidFill>
              <a:latin typeface="ITC Avant Garde Gothic L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90F43-590A-4F9D-AFA6-0C79574FE2EE}"/>
              </a:ext>
            </a:extLst>
          </p:cNvPr>
          <p:cNvSpPr txBox="1"/>
          <p:nvPr/>
        </p:nvSpPr>
        <p:spPr>
          <a:xfrm>
            <a:off x="3268639" y="1417588"/>
            <a:ext cx="5691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Also known as:</a:t>
            </a:r>
            <a:r>
              <a:rPr lang="en-US" dirty="0"/>
              <a:t> Intermediary, Controller.</a:t>
            </a:r>
          </a:p>
          <a:p>
            <a:endParaRPr lang="en-US" dirty="0"/>
          </a:p>
          <a:p>
            <a:r>
              <a:rPr lang="en-US" dirty="0"/>
              <a:t>This design pattern is useful when there are several objects trying to communicate with each other during the execution of a program. To prevent communication chaos and restrict interactions between the objects, they must communicate through a Mediator object.</a:t>
            </a:r>
          </a:p>
        </p:txBody>
      </p:sp>
    </p:spTree>
    <p:extLst>
      <p:ext uri="{BB962C8B-B14F-4D97-AF65-F5344CB8AC3E}">
        <p14:creationId xmlns:p14="http://schemas.microsoft.com/office/powerpoint/2010/main" val="51075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E5A824-6B9D-5C4A-B248-31AC421BEEF0}"/>
              </a:ext>
            </a:extLst>
          </p:cNvPr>
          <p:cNvSpPr/>
          <p:nvPr/>
        </p:nvSpPr>
        <p:spPr>
          <a:xfrm>
            <a:off x="-20750" y="0"/>
            <a:ext cx="2955679" cy="5143500"/>
          </a:xfrm>
          <a:prstGeom prst="rect">
            <a:avLst/>
          </a:prstGeom>
          <a:solidFill>
            <a:srgbClr val="56C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77F3B226-8F74-7B41-A814-09FA8760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086F0-C54D-41A8-9BA7-8B371F7EBB7B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D0212-BB75-4AA7-BC3C-3FDB68149705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7165F26-90E4-4C98-A3E1-44AB20EB29F4}"/>
              </a:ext>
            </a:extLst>
          </p:cNvPr>
          <p:cNvSpPr txBox="1">
            <a:spLocks/>
          </p:cNvSpPr>
          <p:nvPr/>
        </p:nvSpPr>
        <p:spPr>
          <a:xfrm>
            <a:off x="4840885" y="1126474"/>
            <a:ext cx="2736375" cy="294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Applicability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Structure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Participants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Collaborations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Consequences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Code Samples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8AB55D-FCE5-48BE-AEE5-57D945869838}"/>
              </a:ext>
            </a:extLst>
          </p:cNvPr>
          <p:cNvSpPr/>
          <p:nvPr/>
        </p:nvSpPr>
        <p:spPr>
          <a:xfrm>
            <a:off x="4698254" y="1336412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07453-7A09-4C05-97F7-30DABA019902}"/>
              </a:ext>
            </a:extLst>
          </p:cNvPr>
          <p:cNvCxnSpPr/>
          <p:nvPr/>
        </p:nvCxnSpPr>
        <p:spPr>
          <a:xfrm>
            <a:off x="4719760" y="1472218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ECF322-727C-4E22-BC17-436CAE0BD5F3}"/>
              </a:ext>
            </a:extLst>
          </p:cNvPr>
          <p:cNvCxnSpPr/>
          <p:nvPr/>
        </p:nvCxnSpPr>
        <p:spPr>
          <a:xfrm>
            <a:off x="4719760" y="1835875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A663E-2C3D-4282-8300-CE312E47F1E2}"/>
              </a:ext>
            </a:extLst>
          </p:cNvPr>
          <p:cNvCxnSpPr/>
          <p:nvPr/>
        </p:nvCxnSpPr>
        <p:spPr>
          <a:xfrm>
            <a:off x="4719760" y="2199530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D16A3-A061-4844-872D-3058F0BF8AB1}"/>
              </a:ext>
            </a:extLst>
          </p:cNvPr>
          <p:cNvCxnSpPr/>
          <p:nvPr/>
        </p:nvCxnSpPr>
        <p:spPr>
          <a:xfrm>
            <a:off x="4719760" y="2563187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F8B199-B4C1-43E5-B82E-66EAFD37C36F}"/>
              </a:ext>
            </a:extLst>
          </p:cNvPr>
          <p:cNvCxnSpPr/>
          <p:nvPr/>
        </p:nvCxnSpPr>
        <p:spPr>
          <a:xfrm>
            <a:off x="4719760" y="2926843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1145983-1E29-4E1E-B52F-3CEB1B948916}"/>
              </a:ext>
            </a:extLst>
          </p:cNvPr>
          <p:cNvSpPr/>
          <p:nvPr/>
        </p:nvSpPr>
        <p:spPr>
          <a:xfrm>
            <a:off x="4698254" y="2059478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16B034-B90E-4919-B0E8-00B92376B751}"/>
              </a:ext>
            </a:extLst>
          </p:cNvPr>
          <p:cNvSpPr/>
          <p:nvPr/>
        </p:nvSpPr>
        <p:spPr>
          <a:xfrm>
            <a:off x="4698254" y="1697945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6AF6A-CC8E-4A70-BCE2-CEB676632DA8}"/>
              </a:ext>
            </a:extLst>
          </p:cNvPr>
          <p:cNvSpPr/>
          <p:nvPr/>
        </p:nvSpPr>
        <p:spPr>
          <a:xfrm>
            <a:off x="4698254" y="2421011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9A9763-2C22-4C82-80EB-BD2D0BF701B7}"/>
              </a:ext>
            </a:extLst>
          </p:cNvPr>
          <p:cNvSpPr/>
          <p:nvPr/>
        </p:nvSpPr>
        <p:spPr>
          <a:xfrm>
            <a:off x="4698254" y="2782544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6DB3C1-5104-46B0-B3B2-33A97141BCA7}"/>
              </a:ext>
            </a:extLst>
          </p:cNvPr>
          <p:cNvSpPr/>
          <p:nvPr/>
        </p:nvSpPr>
        <p:spPr>
          <a:xfrm>
            <a:off x="4698254" y="3144080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6FE46E-07C5-408E-8FC9-BAE72EA1EA20}"/>
              </a:ext>
            </a:extLst>
          </p:cNvPr>
          <p:cNvCxnSpPr/>
          <p:nvPr/>
        </p:nvCxnSpPr>
        <p:spPr>
          <a:xfrm>
            <a:off x="4719760" y="3321751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625578-E2B1-4F2E-84A9-634BF8A9731E}"/>
              </a:ext>
            </a:extLst>
          </p:cNvPr>
          <p:cNvSpPr/>
          <p:nvPr/>
        </p:nvSpPr>
        <p:spPr>
          <a:xfrm>
            <a:off x="4698254" y="3538988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EDBF0-083D-47E4-9FAB-FBD46C13BEA4}"/>
              </a:ext>
            </a:extLst>
          </p:cNvPr>
          <p:cNvSpPr txBox="1"/>
          <p:nvPr/>
        </p:nvSpPr>
        <p:spPr>
          <a:xfrm>
            <a:off x="948090" y="3128057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76F3C0-3F89-4FDC-897A-61A644FDB270}"/>
              </a:ext>
            </a:extLst>
          </p:cNvPr>
          <p:cNvCxnSpPr/>
          <p:nvPr/>
        </p:nvCxnSpPr>
        <p:spPr>
          <a:xfrm>
            <a:off x="4730391" y="3686800"/>
            <a:ext cx="0" cy="127692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DCFCEC-1C0F-422A-A5E5-99ED2822335A}"/>
              </a:ext>
            </a:extLst>
          </p:cNvPr>
          <p:cNvSpPr/>
          <p:nvPr/>
        </p:nvSpPr>
        <p:spPr>
          <a:xfrm>
            <a:off x="4708885" y="3904037"/>
            <a:ext cx="43013" cy="4301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5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720880" y="3142234"/>
            <a:ext cx="160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7E494-D257-49BE-9FE4-9C4FE958E24D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DAA1F-A325-4576-8330-FE82B73DA2C2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4D315D9-DEA2-46F8-B988-2F0B037D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12" y="1709738"/>
            <a:ext cx="3057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4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636339" y="3112454"/>
            <a:ext cx="177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Applicability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B4E3C-4DBC-4303-A4D2-877E9CEF2B2B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883F7-05CD-4F8B-AFDC-DD56948E40A6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CA54EBC-91FC-417D-B997-4112E289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36" y="995363"/>
            <a:ext cx="49625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76CE7-9BE4-4637-97B9-9608005FFAB5}"/>
              </a:ext>
            </a:extLst>
          </p:cNvPr>
          <p:cNvSpPr txBox="1"/>
          <p:nvPr/>
        </p:nvSpPr>
        <p:spPr>
          <a:xfrm>
            <a:off x="836745" y="3114471"/>
            <a:ext cx="137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Structure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CA147-CD1E-4EC4-8042-18B18DFB8079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7FED3-BEE6-4EA3-AA0A-925193478656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B4746B-3CBE-4AD3-B690-F6E4F577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52" y="661988"/>
            <a:ext cx="52292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673561" y="3128057"/>
            <a:ext cx="170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Participants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A582F-758B-48AB-BB71-C933259F8BD1}"/>
              </a:ext>
            </a:extLst>
          </p:cNvPr>
          <p:cNvSpPr txBox="1"/>
          <p:nvPr/>
        </p:nvSpPr>
        <p:spPr>
          <a:xfrm>
            <a:off x="3295935" y="1833086"/>
            <a:ext cx="569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Mediator:</a:t>
            </a:r>
            <a:r>
              <a:rPr lang="en-US" dirty="0"/>
              <a:t> Object that gets notified about the components behavior and also invokes behavior on the components.</a:t>
            </a:r>
          </a:p>
          <a:p>
            <a:r>
              <a:rPr lang="en-US" b="1" dirty="0"/>
              <a:t>- Component(s):</a:t>
            </a:r>
            <a:r>
              <a:rPr lang="en-US" dirty="0"/>
              <a:t> Element that notifies the Mediator about its behavior and exposes behavior to be invoked.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EB73-7119-4F14-BD32-CD050F6E0B15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31D61-61E0-49C1-AEFA-EF0ABADA6A4B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233757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B4B3B-B59F-4579-910A-41EF912D001A}"/>
              </a:ext>
            </a:extLst>
          </p:cNvPr>
          <p:cNvSpPr txBox="1"/>
          <p:nvPr/>
        </p:nvSpPr>
        <p:spPr>
          <a:xfrm>
            <a:off x="506399" y="3126968"/>
            <a:ext cx="2034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Collaborations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D0AB0-FD16-42BC-8804-13F04B102509}"/>
              </a:ext>
            </a:extLst>
          </p:cNvPr>
          <p:cNvSpPr txBox="1"/>
          <p:nvPr/>
        </p:nvSpPr>
        <p:spPr>
          <a:xfrm>
            <a:off x="3295935" y="2110085"/>
            <a:ext cx="569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components can communicate with each other to collaborate on their tasks in an ordered fashion by notifying a Mediator about their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DCDC-1CEB-44AF-9291-4571BC9A35A9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1F896-8BAF-4A5F-968C-3306A1F8E331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270652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B0B71-2ADC-5542-B9CC-41637E0403D5}"/>
              </a:ext>
            </a:extLst>
          </p:cNvPr>
          <p:cNvSpPr/>
          <p:nvPr/>
        </p:nvSpPr>
        <p:spPr>
          <a:xfrm>
            <a:off x="-6196" y="0"/>
            <a:ext cx="3059723" cy="5143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90A5F922-D520-49A2-B37E-C2D04E1B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2" y="4504545"/>
            <a:ext cx="471956" cy="4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76CE7-9BE4-4637-97B9-9608005FFAB5}"/>
              </a:ext>
            </a:extLst>
          </p:cNvPr>
          <p:cNvSpPr txBox="1"/>
          <p:nvPr/>
        </p:nvSpPr>
        <p:spPr>
          <a:xfrm>
            <a:off x="516017" y="3114471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Consequences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6058-C151-4C94-A0AA-7E4EEA39CC26}"/>
              </a:ext>
            </a:extLst>
          </p:cNvPr>
          <p:cNvSpPr txBox="1"/>
          <p:nvPr/>
        </p:nvSpPr>
        <p:spPr>
          <a:xfrm>
            <a:off x="91395" y="246614"/>
            <a:ext cx="26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FFFF00"/>
                </a:solidFill>
              </a:rPr>
              <a:t>Type</a:t>
            </a:r>
            <a:r>
              <a:rPr lang="es-MX" sz="2800" b="1" dirty="0">
                <a:solidFill>
                  <a:srgbClr val="FFFF00"/>
                </a:solidFill>
              </a:rPr>
              <a:t>: </a:t>
            </a:r>
            <a:r>
              <a:rPr lang="es-MX" sz="2800" b="1" dirty="0" err="1">
                <a:solidFill>
                  <a:srgbClr val="FFFF00"/>
                </a:solidFill>
              </a:rPr>
              <a:t>Behavioral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9464F-4B02-44F0-A9FB-AEA63E22FDCF}"/>
              </a:ext>
            </a:extLst>
          </p:cNvPr>
          <p:cNvSpPr txBox="1"/>
          <p:nvPr/>
        </p:nvSpPr>
        <p:spPr>
          <a:xfrm>
            <a:off x="-1" y="2024997"/>
            <a:ext cx="3053527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1" i="0">
                <a:solidFill>
                  <a:schemeClr val="bg1"/>
                </a:solidFill>
                <a:latin typeface="ITC Avant Garde Gothic Demi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  <a:latin typeface="+mn-lt"/>
              </a:rPr>
              <a:t>Mediator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2BEC6-C889-424C-AB27-9F0704A27887}"/>
              </a:ext>
            </a:extLst>
          </p:cNvPr>
          <p:cNvSpPr txBox="1"/>
          <p:nvPr/>
        </p:nvSpPr>
        <p:spPr>
          <a:xfrm>
            <a:off x="3295935" y="2387084"/>
            <a:ext cx="5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time, a mediator can become a </a:t>
            </a:r>
            <a:r>
              <a:rPr lang="en-US" i="1" dirty="0">
                <a:hlinkClick r:id="rId4"/>
              </a:rPr>
              <a:t>God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346428"/>
      </p:ext>
    </p:extLst>
  </p:cSld>
  <p:clrMapOvr>
    <a:masterClrMapping/>
  </p:clrMapOvr>
</p:sld>
</file>

<file path=ppt/theme/theme1.xml><?xml version="1.0" encoding="utf-8"?>
<a:theme xmlns:a="http://schemas.openxmlformats.org/drawingml/2006/main" name="NST_PPT_Template 2019">
  <a:themeElements>
    <a:clrScheme name=" 1">
      <a:dk1>
        <a:srgbClr val="5E5E5E"/>
      </a:dk1>
      <a:lt1>
        <a:srgbClr val="F8F8F8"/>
      </a:lt1>
      <a:dk2>
        <a:srgbClr val="FF675C"/>
      </a:dk2>
      <a:lt2>
        <a:srgbClr val="56C8EB"/>
      </a:lt2>
      <a:accent1>
        <a:srgbClr val="FFB53F"/>
      </a:accent1>
      <a:accent2>
        <a:srgbClr val="00CFB5"/>
      </a:accent2>
      <a:accent3>
        <a:srgbClr val="FF675C"/>
      </a:accent3>
      <a:accent4>
        <a:srgbClr val="5E5E5E"/>
      </a:accent4>
      <a:accent5>
        <a:srgbClr val="AC5254"/>
      </a:accent5>
      <a:accent6>
        <a:srgbClr val="56C8E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5F5BB92F-E027-214E-B1C5-27D3E6F25991}" vid="{0A6218B2-997A-2D4C-9C35-C793B907DB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 1">
    <a:dk1>
      <a:srgbClr val="5E5E5E"/>
    </a:dk1>
    <a:lt1>
      <a:srgbClr val="F8F8F8"/>
    </a:lt1>
    <a:dk2>
      <a:srgbClr val="FF675C"/>
    </a:dk2>
    <a:lt2>
      <a:srgbClr val="56C8EB"/>
    </a:lt2>
    <a:accent1>
      <a:srgbClr val="FFB53F"/>
    </a:accent1>
    <a:accent2>
      <a:srgbClr val="00CFB5"/>
    </a:accent2>
    <a:accent3>
      <a:srgbClr val="FF675C"/>
    </a:accent3>
    <a:accent4>
      <a:srgbClr val="5E5E5E"/>
    </a:accent4>
    <a:accent5>
      <a:srgbClr val="AC5254"/>
    </a:accent5>
    <a:accent6>
      <a:srgbClr val="56C8EB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763e7882-635c-4cc5-9e4c-3f50d6b5b1a0">Add a comment</Comm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849B2853C5942819AFD4B3480265A" ma:contentTypeVersion="12" ma:contentTypeDescription="Create a new document." ma:contentTypeScope="" ma:versionID="4642f6831e4367869d55b89fa0d2a1e9">
  <xsd:schema xmlns:xsd="http://www.w3.org/2001/XMLSchema" xmlns:xs="http://www.w3.org/2001/XMLSchema" xmlns:p="http://schemas.microsoft.com/office/2006/metadata/properties" xmlns:ns2="763e7882-635c-4cc5-9e4c-3f50d6b5b1a0" xmlns:ns3="5b162adf-41e4-46cb-a396-5a31daac09d5" targetNamespace="http://schemas.microsoft.com/office/2006/metadata/properties" ma:root="true" ma:fieldsID="0b69e93ab464ab01c6d6a6325b80bae9" ns2:_="" ns3:_="">
    <xsd:import namespace="763e7882-635c-4cc5-9e4c-3f50d6b5b1a0"/>
    <xsd:import namespace="5b162adf-41e4-46cb-a396-5a31daac0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omment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e7882-635c-4cc5-9e4c-3f50d6b5b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s" ma:index="12" nillable="true" ma:displayName="Comments" ma:default="Add a comment" ma:description="Describe something important about the file." ma:internalName="Comments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62adf-41e4-46cb-a396-5a31daac09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2399D5-9EAB-40EA-B3A7-AE229B8C598B}">
  <ds:schemaRefs>
    <ds:schemaRef ds:uri="http://schemas.microsoft.com/office/2006/documentManagement/types"/>
    <ds:schemaRef ds:uri="http://schemas.microsoft.com/office/infopath/2007/PartnerControls"/>
    <ds:schemaRef ds:uri="763e7882-635c-4cc5-9e4c-3f50d6b5b1a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b162adf-41e4-46cb-a396-5a31daac09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16824D-1A5C-4261-8C78-F1A8E5FEC8F2}">
  <ds:schemaRefs>
    <ds:schemaRef ds:uri="5b162adf-41e4-46cb-a396-5a31daac09d5"/>
    <ds:schemaRef ds:uri="763e7882-635c-4cc5-9e4c-3f50d6b5b1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40AE2-F5F2-4CCC-928E-E0CA0A275C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10271</TotalTime>
  <Words>252</Words>
  <Application>Microsoft Office PowerPoint</Application>
  <PresentationFormat>On-screen Show (16:9)</PresentationFormat>
  <Paragraphs>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ITC Avant Garde Gothic Demi</vt:lpstr>
      <vt:lpstr>ITC Avant Garde Gothic LT</vt:lpstr>
      <vt:lpstr>Verdana</vt:lpstr>
      <vt:lpstr>NST_PPT_Template 2019</vt:lpstr>
      <vt:lpstr>Coding  Center  of Excellence  Design Pattern: Mediator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Beauram Hur</dc:creator>
  <cp:lastModifiedBy>Carlos Jasso</cp:lastModifiedBy>
  <cp:revision>55</cp:revision>
  <dcterms:created xsi:type="dcterms:W3CDTF">2020-02-18T17:40:19Z</dcterms:created>
  <dcterms:modified xsi:type="dcterms:W3CDTF">2022-01-26T03:06:51Z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0x010100771849B2853C5942819AFD4B3480265A</vt:lpwstr>
  </property>
</Properties>
</file>