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4"/>
  </p:sldMasterIdLst>
  <p:notesMasterIdLst>
    <p:notesMasterId r:id="rId18"/>
  </p:notesMasterIdLst>
  <p:handoutMasterIdLst>
    <p:handoutMasterId r:id="rId19"/>
  </p:handoutMasterIdLst>
  <p:sldIdLst>
    <p:sldId id="1999" r:id="rId5"/>
    <p:sldId id="526" r:id="rId6"/>
    <p:sldId id="2030" r:id="rId7"/>
    <p:sldId id="2017" r:id="rId8"/>
    <p:sldId id="2042" r:id="rId9"/>
    <p:sldId id="2043" r:id="rId10"/>
    <p:sldId id="2044" r:id="rId11"/>
    <p:sldId id="2045" r:id="rId12"/>
    <p:sldId id="2046" r:id="rId13"/>
    <p:sldId id="2047" r:id="rId14"/>
    <p:sldId id="2048" r:id="rId15"/>
    <p:sldId id="2025" r:id="rId16"/>
    <p:sldId id="201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main Carino" initials="GC" lastIdx="2" clrIdx="0">
    <p:extLst>
      <p:ext uri="{19B8F6BF-5375-455C-9EA6-DF929625EA0E}">
        <p15:presenceInfo xmlns:p15="http://schemas.microsoft.com/office/powerpoint/2012/main" userId="S::germain.carino@nearshoretechnology.com::5a3344ba-9f5f-4d46-b1d6-561d399142d9" providerId="AD"/>
      </p:ext>
    </p:extLst>
  </p:cmAuthor>
  <p:cmAuthor id="2" name="Carlos Jasso" initials="CJ" lastIdx="2" clrIdx="1">
    <p:extLst>
      <p:ext uri="{19B8F6BF-5375-455C-9EA6-DF929625EA0E}">
        <p15:presenceInfo xmlns:p15="http://schemas.microsoft.com/office/powerpoint/2012/main" userId="S::carlos.jasso@nearshoretechnology.com::dd377833-4d7d-4cfc-9c00-07d2f4e9e0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0E5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7" autoAdjust="0"/>
  </p:normalViewPr>
  <p:slideViewPr>
    <p:cSldViewPr snapToGrid="0">
      <p:cViewPr varScale="1">
        <p:scale>
          <a:sx n="140" d="100"/>
          <a:sy n="140" d="100"/>
        </p:scale>
        <p:origin x="774" y="114"/>
      </p:cViewPr>
      <p:guideLst>
        <p:guide orient="horz" pos="1620"/>
        <p:guide pos="2880"/>
      </p:guideLst>
    </p:cSldViewPr>
  </p:slideViewPr>
  <p:notesTextViewPr>
    <p:cViewPr>
      <p:scale>
        <a:sx n="150" d="100"/>
        <a:sy n="150" d="100"/>
      </p:scale>
      <p:origin x="0" y="0"/>
    </p:cViewPr>
  </p:notesTextViewPr>
  <p:notesViewPr>
    <p:cSldViewPr snapToGrid="0">
      <p:cViewPr>
        <p:scale>
          <a:sx n="1" d="2"/>
          <a:sy n="1" d="2"/>
        </p:scale>
        <p:origin x="3696" y="10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3CFFB6-300B-4EC4-AF2E-EB39099B14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E83D07-9702-4C0E-90E4-236DE5449D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21A51E-2867-4112-8820-EE41172CFE34}" type="datetimeFigureOut">
              <a:rPr lang="en-US" smtClean="0"/>
              <a:t>1/26/2022</a:t>
            </a:fld>
            <a:endParaRPr lang="en-US"/>
          </a:p>
        </p:txBody>
      </p:sp>
      <p:sp>
        <p:nvSpPr>
          <p:cNvPr id="4" name="Footer Placeholder 3">
            <a:extLst>
              <a:ext uri="{FF2B5EF4-FFF2-40B4-BE49-F238E27FC236}">
                <a16:creationId xmlns:a16="http://schemas.microsoft.com/office/drawing/2014/main" id="{3CCC39D9-7B33-475B-AB68-2A8DDA336A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CC60C5-CAF7-4745-A405-FB4D60FF3F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8D4351-9927-4E3F-A4D1-A20C5F577293}" type="slidenum">
              <a:rPr lang="en-US" smtClean="0"/>
              <a:t>‹#›</a:t>
            </a:fld>
            <a:endParaRPr lang="en-US"/>
          </a:p>
        </p:txBody>
      </p:sp>
    </p:spTree>
    <p:extLst>
      <p:ext uri="{BB962C8B-B14F-4D97-AF65-F5344CB8AC3E}">
        <p14:creationId xmlns:p14="http://schemas.microsoft.com/office/powerpoint/2010/main" val="421056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F586-25E9-AE44-A8D9-F99A647777D8}"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5B1A6-B3FD-9D48-8E6B-34CB6AB81228}" type="slidenum">
              <a:rPr lang="en-US" smtClean="0"/>
              <a:t>‹#›</a:t>
            </a:fld>
            <a:endParaRPr lang="en-US"/>
          </a:p>
        </p:txBody>
      </p:sp>
    </p:spTree>
    <p:extLst>
      <p:ext uri="{BB962C8B-B14F-4D97-AF65-F5344CB8AC3E}">
        <p14:creationId xmlns:p14="http://schemas.microsoft.com/office/powerpoint/2010/main" val="3006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1</a:t>
            </a:fld>
            <a:endParaRPr lang="en-US"/>
          </a:p>
        </p:txBody>
      </p:sp>
    </p:spTree>
    <p:extLst>
      <p:ext uri="{BB962C8B-B14F-4D97-AF65-F5344CB8AC3E}">
        <p14:creationId xmlns:p14="http://schemas.microsoft.com/office/powerpoint/2010/main" val="1298563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dirty="0">
                <a:solidFill>
                  <a:srgbClr val="BDB7AF"/>
                </a:solidFill>
                <a:effectLst/>
                <a:latin typeface="PT Sans" panose="020B0503020203020204" pitchFamily="34" charset="0"/>
              </a:rPr>
              <a:t>Identify a group of tightly coupled classes which would benefit from being more independent.</a:t>
            </a:r>
            <a:br>
              <a:rPr lang="en-US" b="0" i="0" dirty="0">
                <a:solidFill>
                  <a:srgbClr val="BDB7AF"/>
                </a:solidFill>
                <a:effectLst/>
                <a:latin typeface="PT Sans" panose="020B0503020203020204" pitchFamily="34" charset="0"/>
              </a:rPr>
            </a:br>
            <a:r>
              <a:rPr lang="en-US" b="0" i="0" dirty="0">
                <a:solidFill>
                  <a:srgbClr val="BDB7AF"/>
                </a:solidFill>
                <a:effectLst/>
                <a:latin typeface="PT Sans" panose="020B0503020203020204" pitchFamily="34" charset="0"/>
              </a:rPr>
              <a:t>- Declare the mediator interface.</a:t>
            </a:r>
            <a:br>
              <a:rPr lang="en-US" b="0" i="0" dirty="0">
                <a:solidFill>
                  <a:srgbClr val="BDB7AF"/>
                </a:solidFill>
                <a:effectLst/>
                <a:latin typeface="PT Sans" panose="020B0503020203020204" pitchFamily="34" charset="0"/>
              </a:rPr>
            </a:br>
            <a:r>
              <a:rPr lang="en-US" b="0" i="0" dirty="0">
                <a:solidFill>
                  <a:srgbClr val="BDB7AF"/>
                </a:solidFill>
                <a:effectLst/>
                <a:latin typeface="PT Sans" panose="020B0503020203020204" pitchFamily="34" charset="0"/>
              </a:rPr>
              <a:t>- Implement a mediator class.</a:t>
            </a:r>
            <a:br>
              <a:rPr lang="en-US" b="0" i="0" dirty="0">
                <a:solidFill>
                  <a:srgbClr val="BDB7AF"/>
                </a:solidFill>
                <a:effectLst/>
                <a:latin typeface="PT Sans" panose="020B0503020203020204" pitchFamily="34" charset="0"/>
              </a:rPr>
            </a:br>
            <a:r>
              <a:rPr lang="en-US" b="0" i="0" dirty="0">
                <a:solidFill>
                  <a:srgbClr val="BDB7AF"/>
                </a:solidFill>
                <a:effectLst/>
                <a:latin typeface="PT Sans" panose="020B0503020203020204" pitchFamily="34" charset="0"/>
              </a:rPr>
              <a:t>- Components should store a reference to the mediator class.</a:t>
            </a:r>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10</a:t>
            </a:fld>
            <a:endParaRPr lang="en-US"/>
          </a:p>
        </p:txBody>
      </p:sp>
    </p:spTree>
    <p:extLst>
      <p:ext uri="{BB962C8B-B14F-4D97-AF65-F5344CB8AC3E}">
        <p14:creationId xmlns:p14="http://schemas.microsoft.com/office/powerpoint/2010/main" val="561858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11</a:t>
            </a:fld>
            <a:endParaRPr lang="en-US"/>
          </a:p>
        </p:txBody>
      </p:sp>
    </p:spTree>
    <p:extLst>
      <p:ext uri="{BB962C8B-B14F-4D97-AF65-F5344CB8AC3E}">
        <p14:creationId xmlns:p14="http://schemas.microsoft.com/office/powerpoint/2010/main" val="3582461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12</a:t>
            </a:fld>
            <a:endParaRPr lang="en-US"/>
          </a:p>
        </p:txBody>
      </p:sp>
    </p:spTree>
    <p:extLst>
      <p:ext uri="{BB962C8B-B14F-4D97-AF65-F5344CB8AC3E}">
        <p14:creationId xmlns:p14="http://schemas.microsoft.com/office/powerpoint/2010/main" val="153483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2</a:t>
            </a:fld>
            <a:endParaRPr lang="en-US"/>
          </a:p>
        </p:txBody>
      </p:sp>
    </p:spTree>
    <p:extLst>
      <p:ext uri="{BB962C8B-B14F-4D97-AF65-F5344CB8AC3E}">
        <p14:creationId xmlns:p14="http://schemas.microsoft.com/office/powerpoint/2010/main" val="374907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3</a:t>
            </a:fld>
            <a:endParaRPr lang="en-US"/>
          </a:p>
        </p:txBody>
      </p:sp>
    </p:spTree>
    <p:extLst>
      <p:ext uri="{BB962C8B-B14F-4D97-AF65-F5344CB8AC3E}">
        <p14:creationId xmlns:p14="http://schemas.microsoft.com/office/powerpoint/2010/main" val="32681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4</a:t>
            </a:fld>
            <a:endParaRPr lang="en-US"/>
          </a:p>
        </p:txBody>
      </p:sp>
    </p:spTree>
    <p:extLst>
      <p:ext uri="{BB962C8B-B14F-4D97-AF65-F5344CB8AC3E}">
        <p14:creationId xmlns:p14="http://schemas.microsoft.com/office/powerpoint/2010/main" val="98877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Mediator suggests:</a:t>
            </a:r>
            <a:br>
              <a:rPr lang="en-US" dirty="0"/>
            </a:br>
            <a:r>
              <a:rPr lang="en-US" dirty="0"/>
              <a:t>- </a:t>
            </a:r>
            <a:r>
              <a:rPr lang="en-US" b="0" i="0" dirty="0">
                <a:solidFill>
                  <a:srgbClr val="BDB7AF"/>
                </a:solidFill>
                <a:effectLst/>
                <a:latin typeface="PT Sans" panose="020B0503020203020204" pitchFamily="34" charset="0"/>
              </a:rPr>
              <a:t>cease all direct communication between the components</a:t>
            </a:r>
            <a:br>
              <a:rPr lang="en-US" b="0" i="0" dirty="0">
                <a:solidFill>
                  <a:srgbClr val="BDB7AF"/>
                </a:solidFill>
                <a:effectLst/>
                <a:latin typeface="PT Sans" panose="020B0503020203020204" pitchFamily="34" charset="0"/>
              </a:rPr>
            </a:br>
            <a:r>
              <a:rPr lang="en-US" b="0" i="0" dirty="0">
                <a:solidFill>
                  <a:srgbClr val="BDB7AF"/>
                </a:solidFill>
                <a:effectLst/>
                <a:latin typeface="PT Sans" panose="020B0503020203020204" pitchFamily="34" charset="0"/>
              </a:rPr>
              <a:t>- these components must collaborate indirectly, by calling a special mediator object</a:t>
            </a:r>
            <a:br>
              <a:rPr lang="en-US" b="0" i="0" dirty="0">
                <a:solidFill>
                  <a:srgbClr val="BDB7AF"/>
                </a:solidFill>
                <a:effectLst/>
                <a:latin typeface="PT Sans" panose="020B0503020203020204" pitchFamily="34" charset="0"/>
              </a:rPr>
            </a:br>
            <a:r>
              <a:rPr lang="en-US" b="0" i="0" dirty="0">
                <a:solidFill>
                  <a:srgbClr val="BDB7AF"/>
                </a:solidFill>
                <a:effectLst/>
                <a:latin typeface="PT Sans" panose="020B0503020203020204" pitchFamily="34" charset="0"/>
              </a:rPr>
              <a:t>- the components end up depending only on a single mediator</a:t>
            </a:r>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5</a:t>
            </a:fld>
            <a:endParaRPr lang="en-US"/>
          </a:p>
        </p:txBody>
      </p:sp>
    </p:spTree>
    <p:extLst>
      <p:ext uri="{BB962C8B-B14F-4D97-AF65-F5344CB8AC3E}">
        <p14:creationId xmlns:p14="http://schemas.microsoft.com/office/powerpoint/2010/main" val="106187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Components</a:t>
            </a:r>
            <a:r>
              <a:rPr lang="en-US" dirty="0"/>
              <a:t>: Classes with some business logic. Each component references the mediator (via interface). Each component can be reused since they don’t know the type of the mediator class, they only assume the mediator implements the interface. Components notify the mediator about their actions and can even pass arguments, if they don’t cause any coupling between the receiver component and the sender’s class.</a:t>
            </a:r>
          </a:p>
          <a:p>
            <a:pPr marL="171450" indent="-171450">
              <a:buFontTx/>
              <a:buChar char="-"/>
            </a:pPr>
            <a:endParaRPr lang="en-US" dirty="0"/>
          </a:p>
          <a:p>
            <a:pPr marL="171450" indent="-171450">
              <a:buFontTx/>
              <a:buChar char="-"/>
            </a:pPr>
            <a:r>
              <a:rPr lang="en-US" b="1" dirty="0"/>
              <a:t>Mediator:</a:t>
            </a:r>
            <a:r>
              <a:rPr lang="en-US" dirty="0"/>
              <a:t> Contains methods to communicate with the components. Can manager its own lifecycle and contains references to all its related components to encapsulate their relation.</a:t>
            </a:r>
          </a:p>
          <a:p>
            <a:pPr marL="171450" indent="-171450">
              <a:buFontTx/>
              <a:buChar char="-"/>
            </a:pPr>
            <a:endParaRPr lang="en-US" dirty="0"/>
          </a:p>
          <a:p>
            <a:pPr marL="0" indent="0">
              <a:buFontTx/>
              <a:buNone/>
            </a:pPr>
            <a:r>
              <a:rPr lang="en-US" dirty="0"/>
              <a:t>Components don’t know about other components. They only have to notify the mediator about their actions and the mediator will identify the caller and if necessary, trigger actions on the other components.</a:t>
            </a:r>
          </a:p>
        </p:txBody>
      </p:sp>
      <p:sp>
        <p:nvSpPr>
          <p:cNvPr id="4" name="Slide Number Placeholder 3"/>
          <p:cNvSpPr>
            <a:spLocks noGrp="1"/>
          </p:cNvSpPr>
          <p:nvPr>
            <p:ph type="sldNum" sz="quarter" idx="5"/>
          </p:nvPr>
        </p:nvSpPr>
        <p:spPr/>
        <p:txBody>
          <a:bodyPr/>
          <a:lstStyle/>
          <a:p>
            <a:fld id="{5025B1A6-B3FD-9D48-8E6B-34CB6AB81228}" type="slidenum">
              <a:rPr lang="en-US" smtClean="0"/>
              <a:t>6</a:t>
            </a:fld>
            <a:endParaRPr lang="en-US"/>
          </a:p>
        </p:txBody>
      </p:sp>
    </p:spTree>
    <p:extLst>
      <p:ext uri="{BB962C8B-B14F-4D97-AF65-F5344CB8AC3E}">
        <p14:creationId xmlns:p14="http://schemas.microsoft.com/office/powerpoint/2010/main" val="385370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7</a:t>
            </a:fld>
            <a:endParaRPr lang="en-US"/>
          </a:p>
        </p:txBody>
      </p:sp>
    </p:spTree>
    <p:extLst>
      <p:ext uri="{BB962C8B-B14F-4D97-AF65-F5344CB8AC3E}">
        <p14:creationId xmlns:p14="http://schemas.microsoft.com/office/powerpoint/2010/main" val="80205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5B1A6-B3FD-9D48-8E6B-34CB6AB81228}" type="slidenum">
              <a:rPr lang="en-US" smtClean="0"/>
              <a:t>8</a:t>
            </a:fld>
            <a:endParaRPr lang="en-US"/>
          </a:p>
        </p:txBody>
      </p:sp>
    </p:spTree>
    <p:extLst>
      <p:ext uri="{BB962C8B-B14F-4D97-AF65-F5344CB8AC3E}">
        <p14:creationId xmlns:p14="http://schemas.microsoft.com/office/powerpoint/2010/main" val="2994879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Consider using a mediator when it’s hard to change classes because they’re tightly coupled to other classes. The mediator will extract the relationships between the classes and isolate the changes to itself so that the can collaborate with other components.</a:t>
            </a:r>
            <a:br>
              <a:rPr lang="en-US" dirty="0"/>
            </a:br>
            <a:r>
              <a:rPr lang="en-US" dirty="0"/>
              <a:t>- Use the mediator when you need to reuse a component but it can’t be used on a different program because it’s tightly coupled to other components. </a:t>
            </a:r>
          </a:p>
          <a:p>
            <a:pPr marL="171450" indent="-171450">
              <a:buFontTx/>
              <a:buChar char="-"/>
            </a:pPr>
            <a:r>
              <a:rPr lang="en-US" dirty="0"/>
              <a:t>Use the mediator when you find yourself building too much component sub-classes just to be able to reuse basic behavior on other contexts.</a:t>
            </a:r>
          </a:p>
        </p:txBody>
      </p:sp>
      <p:sp>
        <p:nvSpPr>
          <p:cNvPr id="4" name="Slide Number Placeholder 3"/>
          <p:cNvSpPr>
            <a:spLocks noGrp="1"/>
          </p:cNvSpPr>
          <p:nvPr>
            <p:ph type="sldNum" sz="quarter" idx="5"/>
          </p:nvPr>
        </p:nvSpPr>
        <p:spPr/>
        <p:txBody>
          <a:bodyPr/>
          <a:lstStyle/>
          <a:p>
            <a:fld id="{5025B1A6-B3FD-9D48-8E6B-34CB6AB81228}" type="slidenum">
              <a:rPr lang="en-US" smtClean="0"/>
              <a:t>9</a:t>
            </a:fld>
            <a:endParaRPr lang="en-US"/>
          </a:p>
        </p:txBody>
      </p:sp>
    </p:spTree>
    <p:extLst>
      <p:ext uri="{BB962C8B-B14F-4D97-AF65-F5344CB8AC3E}">
        <p14:creationId xmlns:p14="http://schemas.microsoft.com/office/powerpoint/2010/main" val="849448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F57E-4DDA-4942-B458-6A5B2F9F3E9A}"/>
              </a:ext>
            </a:extLst>
          </p:cNvPr>
          <p:cNvSpPr>
            <a:spLocks noGrp="1"/>
          </p:cNvSpPr>
          <p:nvPr>
            <p:ph type="ctrTitle" hasCustomPrompt="1"/>
          </p:nvPr>
        </p:nvSpPr>
        <p:spPr>
          <a:xfrm>
            <a:off x="5170715" y="944060"/>
            <a:ext cx="3209081" cy="3255380"/>
          </a:xfrm>
        </p:spPr>
        <p:txBody>
          <a:bodyPr anchor="ctr">
            <a:normAutofit/>
          </a:bodyPr>
          <a:lstStyle>
            <a:lvl1pPr algn="ctr">
              <a:defRPr sz="4875" b="1" i="0">
                <a:solidFill>
                  <a:schemeClr val="bg1"/>
                </a:solidFill>
                <a:latin typeface="ITC Avant Garde Gothic Demi" pitchFamily="2" charset="77"/>
              </a:defRPr>
            </a:lvl1pPr>
          </a:lstStyle>
          <a:p>
            <a:r>
              <a:rPr lang="en-US"/>
              <a:t>click to edit title</a:t>
            </a:r>
          </a:p>
        </p:txBody>
      </p:sp>
      <p:pic>
        <p:nvPicPr>
          <p:cNvPr id="8" name="Picture 7">
            <a:extLst>
              <a:ext uri="{FF2B5EF4-FFF2-40B4-BE49-F238E27FC236}">
                <a16:creationId xmlns:a16="http://schemas.microsoft.com/office/drawing/2014/main" id="{5FED83E9-545F-D247-8569-6CD002126D32}"/>
              </a:ext>
            </a:extLst>
          </p:cNvPr>
          <p:cNvPicPr>
            <a:picLocks noChangeAspect="1"/>
          </p:cNvPicPr>
          <p:nvPr/>
        </p:nvPicPr>
        <p:blipFill rotWithShape="1">
          <a:blip r:embed="rId2"/>
          <a:srcRect l="8282" t="5224" b="5224"/>
          <a:stretch/>
        </p:blipFill>
        <p:spPr>
          <a:xfrm>
            <a:off x="0" y="0"/>
            <a:ext cx="5170715" cy="5143500"/>
          </a:xfrm>
          <a:prstGeom prst="rect">
            <a:avLst/>
          </a:prstGeom>
        </p:spPr>
      </p:pic>
      <p:pic>
        <p:nvPicPr>
          <p:cNvPr id="10" name="Picture 9">
            <a:extLst>
              <a:ext uri="{FF2B5EF4-FFF2-40B4-BE49-F238E27FC236}">
                <a16:creationId xmlns:a16="http://schemas.microsoft.com/office/drawing/2014/main" id="{170F3F75-CF8C-CB4D-A0F0-20F76561B89B}"/>
              </a:ext>
            </a:extLst>
          </p:cNvPr>
          <p:cNvPicPr>
            <a:picLocks noChangeAspect="1"/>
          </p:cNvPicPr>
          <p:nvPr/>
        </p:nvPicPr>
        <p:blipFill rotWithShape="1">
          <a:blip r:embed="rId3"/>
          <a:srcRect l="31480" t="-7676" b="-1"/>
          <a:stretch/>
        </p:blipFill>
        <p:spPr>
          <a:xfrm>
            <a:off x="7378700" y="4199440"/>
            <a:ext cx="1001096" cy="472030"/>
          </a:xfrm>
          <a:prstGeom prst="rect">
            <a:avLst/>
          </a:prstGeom>
        </p:spPr>
      </p:pic>
    </p:spTree>
    <p:extLst>
      <p:ext uri="{BB962C8B-B14F-4D97-AF65-F5344CB8AC3E}">
        <p14:creationId xmlns:p14="http://schemas.microsoft.com/office/powerpoint/2010/main" val="422468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dy slide 7">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rgbClr val="FFB63F"/>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normAutofit/>
          </a:bodyPr>
          <a:lstStyle>
            <a:lvl1pPr marL="0" indent="0" algn="l">
              <a:buNone/>
              <a:defRPr sz="1500" b="0" i="0">
                <a:solidFill>
                  <a:srgbClr val="5E5E5E"/>
                </a:solidFill>
                <a:latin typeface="Helvetica" pitchFamily="2" charset="0"/>
              </a:defRPr>
            </a:lvl1pPr>
          </a:lstStyle>
          <a:p>
            <a:pPr lvl="0"/>
            <a:r>
              <a:rPr lang="en-US"/>
              <a:t>Text</a:t>
            </a:r>
          </a:p>
        </p:txBody>
      </p:sp>
      <p:sp>
        <p:nvSpPr>
          <p:cNvPr id="7" name="© 2019 NearShore Technology, LLC. All rights reserved.">
            <a:extLst>
              <a:ext uri="{FF2B5EF4-FFF2-40B4-BE49-F238E27FC236}">
                <a16:creationId xmlns:a16="http://schemas.microsoft.com/office/drawing/2014/main" id="{89017C59-0DA2-0149-8263-F1692D46CD63}"/>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solidFill>
                  <a:schemeClr val="bg1"/>
                </a:solidFill>
              </a:rPr>
              <a:t>© </a:t>
            </a:r>
            <a:r>
              <a:rPr lang="en-US" sz="900" dirty="0">
                <a:solidFill>
                  <a:schemeClr val="bg1"/>
                </a:solidFill>
              </a:rPr>
              <a:t>2021</a:t>
            </a:r>
            <a:r>
              <a:rPr sz="900" dirty="0">
                <a:solidFill>
                  <a:schemeClr val="bg1"/>
                </a:solidFill>
              </a:rPr>
              <a:t> </a:t>
            </a:r>
            <a:r>
              <a:rPr sz="900" dirty="0" err="1">
                <a:solidFill>
                  <a:schemeClr val="bg1"/>
                </a:solidFill>
              </a:rPr>
              <a:t>NearShore</a:t>
            </a:r>
            <a:r>
              <a:rPr sz="900" dirty="0">
                <a:solidFill>
                  <a:schemeClr val="bg1"/>
                </a:solidFill>
              </a:rPr>
              <a:t> Technology, LLC. All rights reserved.</a:t>
            </a:r>
          </a:p>
        </p:txBody>
      </p:sp>
    </p:spTree>
    <p:extLst>
      <p:ext uri="{BB962C8B-B14F-4D97-AF65-F5344CB8AC3E}">
        <p14:creationId xmlns:p14="http://schemas.microsoft.com/office/powerpoint/2010/main" val="425839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agram or tex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182061"/>
            <a:ext cx="5052785" cy="846640"/>
          </a:xfrm>
          <a:noFill/>
        </p:spPr>
        <p:txBody>
          <a:bodyPr anchor="ctr">
            <a:normAutofit/>
          </a:bodyPr>
          <a:lstStyle>
            <a:lvl1pPr algn="l">
              <a:defRPr sz="4050" b="1" i="0">
                <a:solidFill>
                  <a:srgbClr val="FF675C"/>
                </a:solidFill>
                <a:latin typeface="ITC Avant Garde Gothic Demi" pitchFamily="2" charset="77"/>
              </a:defRPr>
            </a:lvl1pPr>
          </a:lstStyle>
          <a:p>
            <a:r>
              <a:rPr lang="en-US"/>
              <a:t>edit 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789214" y="1429147"/>
            <a:ext cx="8138885" cy="3028554"/>
          </a:xfrm>
        </p:spPr>
        <p:txBody>
          <a:bodyPr anchor="t">
            <a:normAutofit/>
          </a:bodyPr>
          <a:lstStyle>
            <a:lvl1pPr marL="0" indent="0" algn="l">
              <a:buNone/>
              <a:defRPr sz="1500" b="0" i="0">
                <a:solidFill>
                  <a:srgbClr val="5E5E5E"/>
                </a:solidFill>
                <a:latin typeface="Helvetica" pitchFamily="2" charset="0"/>
              </a:defRPr>
            </a:lvl1pPr>
          </a:lstStyle>
          <a:p>
            <a:pPr lvl="0"/>
            <a:r>
              <a:rPr lang="en-US"/>
              <a:t>Insert Diagram or text</a:t>
            </a:r>
          </a:p>
        </p:txBody>
      </p:sp>
      <p:sp>
        <p:nvSpPr>
          <p:cNvPr id="12" name="© 2019 NearShore Technology, LLC. All rights reserved.">
            <a:extLst>
              <a:ext uri="{FF2B5EF4-FFF2-40B4-BE49-F238E27FC236}">
                <a16:creationId xmlns:a16="http://schemas.microsoft.com/office/drawing/2014/main" id="{2DA744AB-6D42-A743-B5B9-B5BDEB28CC69}"/>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solidFill>
                  <a:schemeClr val="bg1"/>
                </a:solidFill>
              </a:rPr>
              <a:t>© </a:t>
            </a:r>
            <a:r>
              <a:rPr lang="en-US" sz="900" dirty="0">
                <a:solidFill>
                  <a:schemeClr val="bg1"/>
                </a:solidFill>
              </a:rPr>
              <a:t>2021</a:t>
            </a:r>
            <a:r>
              <a:rPr sz="900" dirty="0">
                <a:solidFill>
                  <a:schemeClr val="bg1"/>
                </a:solidFill>
              </a:rPr>
              <a:t> </a:t>
            </a:r>
            <a:r>
              <a:rPr sz="900" dirty="0" err="1">
                <a:solidFill>
                  <a:schemeClr val="bg1"/>
                </a:solidFill>
              </a:rPr>
              <a:t>NearShore</a:t>
            </a:r>
            <a:r>
              <a:rPr sz="900" dirty="0">
                <a:solidFill>
                  <a:schemeClr val="bg1"/>
                </a:solidFill>
              </a:rPr>
              <a:t> Technology, LLC. All rights reserved.</a:t>
            </a:r>
          </a:p>
        </p:txBody>
      </p:sp>
      <p:sp>
        <p:nvSpPr>
          <p:cNvPr id="7" name="© 2019 NearShore Technology, LLC. All rights reserved.">
            <a:extLst>
              <a:ext uri="{FF2B5EF4-FFF2-40B4-BE49-F238E27FC236}">
                <a16:creationId xmlns:a16="http://schemas.microsoft.com/office/drawing/2014/main" id="{D297E179-989D-411D-9AD1-1D39C3A7A67D}"/>
              </a:ext>
            </a:extLst>
          </p:cNvPr>
          <p:cNvSpPr txBox="1"/>
          <p:nvPr userDrawn="1"/>
        </p:nvSpPr>
        <p:spPr>
          <a:xfrm>
            <a:off x="374650" y="4756018"/>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endParaRPr lang="en-US" sz="675" b="0" i="0" dirty="0">
              <a:solidFill>
                <a:srgbClr val="5E5E5E"/>
              </a:solidFill>
              <a:latin typeface="Helvetica" pitchFamily="2" charset="0"/>
            </a:endParaRPr>
          </a:p>
        </p:txBody>
      </p:sp>
    </p:spTree>
    <p:extLst>
      <p:ext uri="{BB962C8B-B14F-4D97-AF65-F5344CB8AC3E}">
        <p14:creationId xmlns:p14="http://schemas.microsoft.com/office/powerpoint/2010/main" val="4289764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11" name="© 2019 NearShore Technology, LLC. All rights reserved.">
            <a:extLst>
              <a:ext uri="{FF2B5EF4-FFF2-40B4-BE49-F238E27FC236}">
                <a16:creationId xmlns:a16="http://schemas.microsoft.com/office/drawing/2014/main" id="{FB01606F-47B5-0D46-A2E6-1B793539661D}"/>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pic>
        <p:nvPicPr>
          <p:cNvPr id="4" name="Picture 3">
            <a:extLst>
              <a:ext uri="{FF2B5EF4-FFF2-40B4-BE49-F238E27FC236}">
                <a16:creationId xmlns:a16="http://schemas.microsoft.com/office/drawing/2014/main" id="{4C12AF48-D69B-784F-B059-CE1CF4F5A99E}"/>
              </a:ext>
            </a:extLst>
          </p:cNvPr>
          <p:cNvPicPr>
            <a:picLocks noChangeAspect="1"/>
          </p:cNvPicPr>
          <p:nvPr/>
        </p:nvPicPr>
        <p:blipFill rotWithShape="1">
          <a:blip r:embed="rId2"/>
          <a:srcRect l="11369" t="26861" r="19464" b="23821"/>
          <a:stretch/>
        </p:blipFill>
        <p:spPr>
          <a:xfrm>
            <a:off x="732836" y="1609726"/>
            <a:ext cx="7678328" cy="2251076"/>
          </a:xfrm>
          <a:prstGeom prst="rect">
            <a:avLst/>
          </a:prstGeom>
        </p:spPr>
      </p:pic>
    </p:spTree>
    <p:extLst>
      <p:ext uri="{BB962C8B-B14F-4D97-AF65-F5344CB8AC3E}">
        <p14:creationId xmlns:p14="http://schemas.microsoft.com/office/powerpoint/2010/main" val="10584658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4" name="Holder 4"/>
          <p:cNvSpPr>
            <a:spLocks noGrp="1"/>
          </p:cNvSpPr>
          <p:nvPr>
            <p:ph type="sldNum" sz="quarter" idx="7"/>
          </p:nvPr>
        </p:nvSpPr>
        <p:spPr/>
        <p:txBody>
          <a:bodyPr lIns="0" tIns="0" rIns="0" bIns="0"/>
          <a:lstStyle>
            <a:lvl1pPr>
              <a:defRPr sz="750" b="0" i="0">
                <a:solidFill>
                  <a:srgbClr val="585858"/>
                </a:solidFill>
                <a:latin typeface="Helvetica" pitchFamily="2" charset="0"/>
                <a:cs typeface="Arial"/>
              </a:defRPr>
            </a:lvl1pPr>
          </a:lstStyle>
          <a:p>
            <a:pPr marL="19050"/>
            <a:fld id="{81D60167-4931-47E6-BA6A-407CBD079E47}" type="slidenum">
              <a:rPr lang="en-US" spc="-4" smtClean="0"/>
              <a:pPr marL="19050"/>
              <a:t>‹#›</a:t>
            </a:fld>
            <a:endParaRPr lang="en-US" spc="-4"/>
          </a:p>
        </p:txBody>
      </p:sp>
    </p:spTree>
    <p:extLst>
      <p:ext uri="{BB962C8B-B14F-4D97-AF65-F5344CB8AC3E}">
        <p14:creationId xmlns:p14="http://schemas.microsoft.com/office/powerpoint/2010/main" val="413911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6716E6-1E3E-1649-8316-A813AA8FC821}"/>
              </a:ext>
            </a:extLst>
          </p:cNvPr>
          <p:cNvPicPr>
            <a:picLocks noChangeAspect="1"/>
          </p:cNvPicPr>
          <p:nvPr/>
        </p:nvPicPr>
        <p:blipFill>
          <a:blip r:embed="rId2"/>
          <a:stretch>
            <a:fillRect/>
          </a:stretch>
        </p:blipFill>
        <p:spPr>
          <a:xfrm>
            <a:off x="0" y="0"/>
            <a:ext cx="4573057" cy="5143500"/>
          </a:xfrm>
          <a:prstGeom prst="rect">
            <a:avLst/>
          </a:prstGeom>
        </p:spPr>
      </p:pic>
      <p:sp>
        <p:nvSpPr>
          <p:cNvPr id="7" name="Content Placeholder 9">
            <a:extLst>
              <a:ext uri="{FF2B5EF4-FFF2-40B4-BE49-F238E27FC236}">
                <a16:creationId xmlns:a16="http://schemas.microsoft.com/office/drawing/2014/main" id="{2E4DB763-97D3-324C-9E72-279A5DE2EEE5}"/>
              </a:ext>
            </a:extLst>
          </p:cNvPr>
          <p:cNvSpPr>
            <a:spLocks noGrp="1"/>
          </p:cNvSpPr>
          <p:nvPr>
            <p:ph sz="quarter" idx="13" hasCustomPrompt="1"/>
          </p:nvPr>
        </p:nvSpPr>
        <p:spPr>
          <a:xfrm>
            <a:off x="4826000" y="641747"/>
            <a:ext cx="3962400" cy="3860006"/>
          </a:xfrm>
        </p:spPr>
        <p:txBody>
          <a:bodyPr anchor="ctr"/>
          <a:lstStyle>
            <a:lvl1pPr marL="0" indent="0" algn="l">
              <a:buNone/>
              <a:defRPr b="1" i="0">
                <a:solidFill>
                  <a:srgbClr val="5E5E5E"/>
                </a:solidFill>
                <a:latin typeface="ITC Avant Garde Gothic Demi" pitchFamily="2" charset="77"/>
              </a:defRPr>
            </a:lvl1pPr>
          </a:lstStyle>
          <a:p>
            <a:pPr lvl="0"/>
            <a:r>
              <a:rPr lang="en-US"/>
              <a:t>table of contents</a:t>
            </a:r>
          </a:p>
        </p:txBody>
      </p:sp>
    </p:spTree>
    <p:extLst>
      <p:ext uri="{BB962C8B-B14F-4D97-AF65-F5344CB8AC3E}">
        <p14:creationId xmlns:p14="http://schemas.microsoft.com/office/powerpoint/2010/main" val="328557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dy slide">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solidFill>
            <a:srgbClr val="FF675C"/>
          </a:solidFill>
        </p:spPr>
        <p:txBody>
          <a:bodyPr/>
          <a:lstStyle>
            <a:lvl1pPr>
              <a:defRPr>
                <a:solidFill>
                  <a:schemeClr val="bg1"/>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chemeClr val="bg1"/>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lstStyle>
            <a:lvl1pPr marL="0" indent="0" algn="l">
              <a:buNone/>
              <a:defRPr b="1" i="0">
                <a:solidFill>
                  <a:schemeClr val="bg1"/>
                </a:solidFill>
                <a:latin typeface="ITC Avant Garde Gothic Demi" pitchFamily="2" charset="77"/>
              </a:defRPr>
            </a:lvl1pPr>
          </a:lstStyle>
          <a:p>
            <a:pPr lvl="0"/>
            <a:r>
              <a:rPr lang="en-US"/>
              <a:t>Content blurb</a:t>
            </a:r>
          </a:p>
        </p:txBody>
      </p:sp>
      <p:sp>
        <p:nvSpPr>
          <p:cNvPr id="11" name="© 2019 NearShore Technology, LLC. All rights reserved.">
            <a:extLst>
              <a:ext uri="{FF2B5EF4-FFF2-40B4-BE49-F238E27FC236}">
                <a16:creationId xmlns:a16="http://schemas.microsoft.com/office/drawing/2014/main" id="{FB01606F-47B5-0D46-A2E6-1B793539661D}"/>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75877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dy slide 2">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rgbClr val="FF675C"/>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normAutofit/>
          </a:bodyPr>
          <a:lstStyle>
            <a:lvl1pPr marL="0" indent="0" algn="l">
              <a:buNone/>
              <a:defRPr sz="1500" b="0" i="0">
                <a:solidFill>
                  <a:srgbClr val="5E5E5E"/>
                </a:solidFill>
                <a:latin typeface="Helvetica" pitchFamily="2" charset="0"/>
              </a:defRPr>
            </a:lvl1pPr>
          </a:lstStyle>
          <a:p>
            <a:pPr lvl="0"/>
            <a:r>
              <a:rPr lang="en-US"/>
              <a:t>Text</a:t>
            </a:r>
          </a:p>
        </p:txBody>
      </p:sp>
      <p:sp>
        <p:nvSpPr>
          <p:cNvPr id="7" name="© 2019 NearShore Technology, LLC. All rights reserved.">
            <a:extLst>
              <a:ext uri="{FF2B5EF4-FFF2-40B4-BE49-F238E27FC236}">
                <a16:creationId xmlns:a16="http://schemas.microsoft.com/office/drawing/2014/main" id="{6B379BDD-3835-EE4D-A293-98662538239C}"/>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solidFill>
                  <a:schemeClr val="bg1"/>
                </a:solidFill>
              </a:rPr>
              <a:t>© </a:t>
            </a:r>
            <a:r>
              <a:rPr lang="en-US" sz="900" dirty="0">
                <a:solidFill>
                  <a:schemeClr val="bg1"/>
                </a:solidFill>
              </a:rPr>
              <a:t>2021</a:t>
            </a:r>
            <a:r>
              <a:rPr sz="900" dirty="0">
                <a:solidFill>
                  <a:schemeClr val="bg1"/>
                </a:solidFill>
              </a:rPr>
              <a:t> </a:t>
            </a:r>
            <a:r>
              <a:rPr sz="900" dirty="0" err="1">
                <a:solidFill>
                  <a:schemeClr val="bg1"/>
                </a:solidFill>
              </a:rPr>
              <a:t>NearShore</a:t>
            </a:r>
            <a:r>
              <a:rPr sz="900" dirty="0">
                <a:solidFill>
                  <a:schemeClr val="bg1"/>
                </a:solidFill>
              </a:rPr>
              <a:t> Technology, LLC. All rights reserved.</a:t>
            </a:r>
          </a:p>
        </p:txBody>
      </p:sp>
    </p:spTree>
    <p:extLst>
      <p:ext uri="{BB962C8B-B14F-4D97-AF65-F5344CB8AC3E}">
        <p14:creationId xmlns:p14="http://schemas.microsoft.com/office/powerpoint/2010/main" val="62539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urb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7567385" cy="3255380"/>
          </a:xfrm>
          <a:noFill/>
        </p:spPr>
        <p:txBody>
          <a:bodyPr anchor="ctr">
            <a:normAutofit/>
          </a:bodyPr>
          <a:lstStyle>
            <a:lvl1pPr algn="ctr">
              <a:defRPr sz="3750" b="1" i="0">
                <a:solidFill>
                  <a:schemeClr val="bg1"/>
                </a:solidFill>
                <a:latin typeface="ITC Avant Garde Gothic Demi" pitchFamily="2" charset="77"/>
              </a:defRPr>
            </a:lvl1pPr>
          </a:lstStyle>
          <a:p>
            <a:r>
              <a:rPr lang="en-US"/>
              <a:t>Insert quote or important text</a:t>
            </a:r>
          </a:p>
        </p:txBody>
      </p:sp>
      <p:sp>
        <p:nvSpPr>
          <p:cNvPr id="11" name="© 2019 NearShore Technology, LLC. All rights reserved.">
            <a:extLst>
              <a:ext uri="{FF2B5EF4-FFF2-40B4-BE49-F238E27FC236}">
                <a16:creationId xmlns:a16="http://schemas.microsoft.com/office/drawing/2014/main" id="{FB01606F-47B5-0D46-A2E6-1B793539661D}"/>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277680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dy slide 3">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solidFill>
            <a:srgbClr val="FFB63F"/>
          </a:solidFill>
        </p:spPr>
        <p:txBody>
          <a:bodyPr/>
          <a:lstStyle>
            <a:lvl1pPr>
              <a:defRPr>
                <a:solidFill>
                  <a:schemeClr val="bg1"/>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chemeClr val="bg1"/>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lstStyle>
            <a:lvl1pPr marL="0" indent="0" algn="l">
              <a:buNone/>
              <a:defRPr b="1" i="0">
                <a:solidFill>
                  <a:schemeClr val="bg1"/>
                </a:solidFill>
                <a:latin typeface="ITC Avant Garde Gothic Demi" pitchFamily="2" charset="77"/>
              </a:defRPr>
            </a:lvl1pPr>
          </a:lstStyle>
          <a:p>
            <a:pPr lvl="0"/>
            <a:r>
              <a:rPr lang="en-US"/>
              <a:t>Content blurb</a:t>
            </a:r>
          </a:p>
        </p:txBody>
      </p:sp>
      <p:sp>
        <p:nvSpPr>
          <p:cNvPr id="11" name="© 2019 NearShore Technology, LLC. All rights reserved.">
            <a:extLst>
              <a:ext uri="{FF2B5EF4-FFF2-40B4-BE49-F238E27FC236}">
                <a16:creationId xmlns:a16="http://schemas.microsoft.com/office/drawing/2014/main" id="{FB01606F-47B5-0D46-A2E6-1B793539661D}"/>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308829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dy slide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0E9B8-C18E-BE4E-BC01-4701C0B993BE}"/>
              </a:ext>
            </a:extLst>
          </p:cNvPr>
          <p:cNvSpPr/>
          <p:nvPr/>
        </p:nvSpPr>
        <p:spPr>
          <a:xfrm>
            <a:off x="0" y="0"/>
            <a:ext cx="4572000" cy="5143500"/>
          </a:xfrm>
          <a:prstGeom prst="rect">
            <a:avLst/>
          </a:prstGeom>
          <a:solidFill>
            <a:srgbClr val="FFB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chemeClr val="bg1"/>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normAutofit/>
          </a:bodyPr>
          <a:lstStyle>
            <a:lvl1pPr marL="0" indent="0" algn="l">
              <a:buNone/>
              <a:defRPr sz="1500" b="0" i="0">
                <a:solidFill>
                  <a:srgbClr val="5E5E5E"/>
                </a:solidFill>
                <a:latin typeface="Helvetica" pitchFamily="2" charset="0"/>
              </a:defRPr>
            </a:lvl1pPr>
          </a:lstStyle>
          <a:p>
            <a:pPr lvl="0"/>
            <a:r>
              <a:rPr lang="en-US"/>
              <a:t>Text</a:t>
            </a:r>
          </a:p>
        </p:txBody>
      </p:sp>
      <p:sp>
        <p:nvSpPr>
          <p:cNvPr id="7" name="© 2019 NearShore Technology, LLC. All rights reserved.">
            <a:extLst>
              <a:ext uri="{FF2B5EF4-FFF2-40B4-BE49-F238E27FC236}">
                <a16:creationId xmlns:a16="http://schemas.microsoft.com/office/drawing/2014/main" id="{012B2E5A-1052-0543-9D4B-3513881D9E8E}"/>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330644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dy slide 5">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0E9B8-C18E-BE4E-BC01-4701C0B993BE}"/>
              </a:ext>
            </a:extLst>
          </p:cNvPr>
          <p:cNvSpPr/>
          <p:nvPr/>
        </p:nvSpPr>
        <p:spPr>
          <a:xfrm>
            <a:off x="0" y="0"/>
            <a:ext cx="4572000" cy="5143500"/>
          </a:xfrm>
          <a:prstGeom prst="rect">
            <a:avLst/>
          </a:prstGeom>
          <a:solidFill>
            <a:srgbClr val="56C8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chemeClr val="bg1"/>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normAutofit/>
          </a:bodyPr>
          <a:lstStyle>
            <a:lvl1pPr marL="0" indent="0" algn="l">
              <a:buNone/>
              <a:defRPr sz="1500" b="0" i="0">
                <a:solidFill>
                  <a:srgbClr val="5E5E5E"/>
                </a:solidFill>
                <a:latin typeface="Helvetica" pitchFamily="2" charset="0"/>
              </a:defRPr>
            </a:lvl1pPr>
          </a:lstStyle>
          <a:p>
            <a:pPr lvl="0"/>
            <a:r>
              <a:rPr lang="en-US"/>
              <a:t>Text</a:t>
            </a:r>
          </a:p>
        </p:txBody>
      </p:sp>
      <p:sp>
        <p:nvSpPr>
          <p:cNvPr id="7" name="© 2019 NearShore Technology, LLC. All rights reserved.">
            <a:extLst>
              <a:ext uri="{FF2B5EF4-FFF2-40B4-BE49-F238E27FC236}">
                <a16:creationId xmlns:a16="http://schemas.microsoft.com/office/drawing/2014/main" id="{012B2E5A-1052-0543-9D4B-3513881D9E8E}"/>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5047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dy slide 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0E9B8-C18E-BE4E-BC01-4701C0B993BE}"/>
              </a:ext>
            </a:extLst>
          </p:cNvPr>
          <p:cNvSpPr/>
          <p:nvPr/>
        </p:nvSpPr>
        <p:spPr>
          <a:xfrm>
            <a:off x="0" y="0"/>
            <a:ext cx="4572000" cy="5143500"/>
          </a:xfrm>
          <a:prstGeom prst="rect">
            <a:avLst/>
          </a:prstGeom>
          <a:solidFill>
            <a:srgbClr val="00CF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Slide Number Placeholder 4">
            <a:extLst>
              <a:ext uri="{FF2B5EF4-FFF2-40B4-BE49-F238E27FC236}">
                <a16:creationId xmlns:a16="http://schemas.microsoft.com/office/drawing/2014/main" id="{3C614E6B-5674-8242-9E13-92CA59FF0EA3}"/>
              </a:ext>
            </a:extLst>
          </p:cNvPr>
          <p:cNvSpPr>
            <a:spLocks noGrp="1"/>
          </p:cNvSpPr>
          <p:nvPr>
            <p:ph type="sldNum" sz="quarter" idx="12"/>
          </p:nvPr>
        </p:nvSpPr>
        <p:spPr>
          <a:noFill/>
        </p:spPr>
        <p:txBody>
          <a:bodyPr/>
          <a:lstStyle>
            <a:lvl1pPr>
              <a:defRPr>
                <a:solidFill>
                  <a:srgbClr val="5E5E5E"/>
                </a:solidFill>
              </a:defRPr>
            </a:lvl1pPr>
          </a:lstStyle>
          <a:p>
            <a:fld id="{5F868AAB-1785-044E-8FC9-1E46F8DFF3E4}" type="slidenum">
              <a:rPr lang="en-US" smtClean="0"/>
              <a:pPr/>
              <a:t>‹#›</a:t>
            </a:fld>
            <a:endParaRPr lang="en-US"/>
          </a:p>
        </p:txBody>
      </p:sp>
      <p:sp>
        <p:nvSpPr>
          <p:cNvPr id="6" name="Title 1">
            <a:extLst>
              <a:ext uri="{FF2B5EF4-FFF2-40B4-BE49-F238E27FC236}">
                <a16:creationId xmlns:a16="http://schemas.microsoft.com/office/drawing/2014/main" id="{2B500822-93AE-564F-B0FB-B133A90FF822}"/>
              </a:ext>
            </a:extLst>
          </p:cNvPr>
          <p:cNvSpPr>
            <a:spLocks noGrp="1"/>
          </p:cNvSpPr>
          <p:nvPr>
            <p:ph type="ctrTitle" hasCustomPrompt="1"/>
          </p:nvPr>
        </p:nvSpPr>
        <p:spPr>
          <a:xfrm>
            <a:off x="789215" y="944059"/>
            <a:ext cx="3209081" cy="3255380"/>
          </a:xfrm>
          <a:noFill/>
        </p:spPr>
        <p:txBody>
          <a:bodyPr anchor="ctr">
            <a:normAutofit/>
          </a:bodyPr>
          <a:lstStyle>
            <a:lvl1pPr algn="l">
              <a:defRPr sz="6600" b="1" i="0">
                <a:solidFill>
                  <a:schemeClr val="bg1"/>
                </a:solidFill>
                <a:latin typeface="ITC Avant Garde Gothic Demi" pitchFamily="2" charset="77"/>
              </a:defRPr>
            </a:lvl1pPr>
          </a:lstStyle>
          <a:p>
            <a:r>
              <a:rPr lang="en-US"/>
              <a:t>edit </a:t>
            </a:r>
            <a:br>
              <a:rPr lang="en-US"/>
            </a:br>
            <a:r>
              <a:rPr lang="en-US"/>
              <a:t>title</a:t>
            </a:r>
          </a:p>
        </p:txBody>
      </p:sp>
      <p:sp>
        <p:nvSpPr>
          <p:cNvPr id="10" name="Content Placeholder 9">
            <a:extLst>
              <a:ext uri="{FF2B5EF4-FFF2-40B4-BE49-F238E27FC236}">
                <a16:creationId xmlns:a16="http://schemas.microsoft.com/office/drawing/2014/main" id="{2B7CFCBD-A132-844A-9996-0E2EDF66F48C}"/>
              </a:ext>
            </a:extLst>
          </p:cNvPr>
          <p:cNvSpPr>
            <a:spLocks noGrp="1"/>
          </p:cNvSpPr>
          <p:nvPr>
            <p:ph sz="quarter" idx="13" hasCustomPrompt="1"/>
          </p:nvPr>
        </p:nvSpPr>
        <p:spPr>
          <a:xfrm>
            <a:off x="4826000" y="641747"/>
            <a:ext cx="3962400" cy="3860006"/>
          </a:xfrm>
        </p:spPr>
        <p:txBody>
          <a:bodyPr anchor="ctr">
            <a:normAutofit/>
          </a:bodyPr>
          <a:lstStyle>
            <a:lvl1pPr marL="0" indent="0" algn="l">
              <a:buNone/>
              <a:defRPr sz="1500" b="0" i="0">
                <a:solidFill>
                  <a:srgbClr val="5E5E5E"/>
                </a:solidFill>
                <a:latin typeface="Helvetica" pitchFamily="2" charset="0"/>
              </a:defRPr>
            </a:lvl1pPr>
          </a:lstStyle>
          <a:p>
            <a:pPr lvl="0"/>
            <a:r>
              <a:rPr lang="en-US"/>
              <a:t>Text</a:t>
            </a:r>
          </a:p>
        </p:txBody>
      </p:sp>
      <p:sp>
        <p:nvSpPr>
          <p:cNvPr id="7" name="© 2019 NearShore Technology, LLC. All rights reserved.">
            <a:extLst>
              <a:ext uri="{FF2B5EF4-FFF2-40B4-BE49-F238E27FC236}">
                <a16:creationId xmlns:a16="http://schemas.microsoft.com/office/drawing/2014/main" id="{012B2E5A-1052-0543-9D4B-3513881D9E8E}"/>
              </a:ext>
            </a:extLst>
          </p:cNvPr>
          <p:cNvSpPr txBox="1"/>
          <p:nvPr/>
        </p:nvSpPr>
        <p:spPr>
          <a:xfrm>
            <a:off x="395514" y="4767262"/>
            <a:ext cx="5797160" cy="273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algn="l">
              <a:lnSpc>
                <a:spcPct val="120000"/>
              </a:lnSpc>
              <a:spcBef>
                <a:spcPts val="3600"/>
              </a:spcBef>
              <a:defRPr sz="1800" b="0">
                <a:solidFill>
                  <a:srgbClr val="FFFFFF"/>
                </a:solidFill>
                <a:latin typeface="Arial"/>
                <a:ea typeface="Arial"/>
                <a:cs typeface="Arial"/>
                <a:sym typeface="Arial"/>
              </a:defRPr>
            </a:lvl1pPr>
          </a:lstStyle>
          <a:p>
            <a:r>
              <a:rPr sz="900" dirty="0"/>
              <a:t>© </a:t>
            </a:r>
            <a:r>
              <a:rPr lang="en-US" sz="900" dirty="0"/>
              <a:t>2021</a:t>
            </a:r>
            <a:r>
              <a:rPr sz="900" dirty="0"/>
              <a:t> </a:t>
            </a:r>
            <a:r>
              <a:rPr sz="900" dirty="0" err="1"/>
              <a:t>NearShore</a:t>
            </a:r>
            <a:r>
              <a:rPr sz="900" dirty="0"/>
              <a:t> Technology, LLC. All rights reserved.</a:t>
            </a:r>
          </a:p>
        </p:txBody>
      </p:sp>
    </p:spTree>
    <p:extLst>
      <p:ext uri="{BB962C8B-B14F-4D97-AF65-F5344CB8AC3E}">
        <p14:creationId xmlns:p14="http://schemas.microsoft.com/office/powerpoint/2010/main" val="131953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08E4A-C654-6E48-BFBB-B55B520FC35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1859D-1C9D-DC4E-AA72-0900D023658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1F763F5-32EF-9647-A386-5E4EA0D65F2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BDD4D4-0FF9-B740-ADF1-8BDE4EFDD106}"/>
              </a:ext>
            </a:extLst>
          </p:cNvPr>
          <p:cNvSpPr>
            <a:spLocks noGrp="1"/>
          </p:cNvSpPr>
          <p:nvPr>
            <p:ph type="sldNum" sz="quarter" idx="4"/>
          </p:nvPr>
        </p:nvSpPr>
        <p:spPr>
          <a:xfrm>
            <a:off x="6711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F868AAB-1785-044E-8FC9-1E46F8DFF3E4}" type="slidenum">
              <a:rPr lang="en-US" smtClean="0"/>
              <a:t>‹#›</a:t>
            </a:fld>
            <a:endParaRPr lang="en-US"/>
          </a:p>
        </p:txBody>
      </p:sp>
    </p:spTree>
    <p:extLst>
      <p:ext uri="{BB962C8B-B14F-4D97-AF65-F5344CB8AC3E}">
        <p14:creationId xmlns:p14="http://schemas.microsoft.com/office/powerpoint/2010/main" val="3927324855"/>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7" r:id="rId12"/>
    <p:sldLayoutId id="2147483928"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hyperlink" Target="https://github.com/carlosjasso/nst-coe-mediato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hyperlink" Target="https://commons.wikimedia.org/wiki/File:Octicons-mark-github.svg" TargetMode="External"/><Relationship Id="rId5" Type="http://schemas.openxmlformats.org/officeDocument/2006/relationships/hyperlink" Target="https://app.diagrams.net/" TargetMode="External"/><Relationship Id="rId4" Type="http://schemas.openxmlformats.org/officeDocument/2006/relationships/hyperlink" Target="https://refactoring.guru/design-patterns/media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en.wikipedia.org/wiki/God_ob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7E6A-2F0C-45ED-82E9-E40E395D26A4}"/>
              </a:ext>
            </a:extLst>
          </p:cNvPr>
          <p:cNvSpPr>
            <a:spLocks noGrp="1"/>
          </p:cNvSpPr>
          <p:nvPr>
            <p:ph type="ctrTitle"/>
          </p:nvPr>
        </p:nvSpPr>
        <p:spPr/>
        <p:txBody>
          <a:bodyPr>
            <a:normAutofit fontScale="90000"/>
          </a:bodyPr>
          <a:lstStyle/>
          <a:p>
            <a:r>
              <a:rPr lang="en-US" sz="6700" b="1" dirty="0">
                <a:latin typeface="Verdana" panose="020B0604030504040204" pitchFamily="34" charset="0"/>
                <a:ea typeface="Verdana" panose="020B0604030504040204" pitchFamily="34" charset="0"/>
                <a:cs typeface="Verdana" panose="020B0604030504040204" pitchFamily="34" charset="0"/>
              </a:rPr>
              <a:t>Coding</a:t>
            </a:r>
            <a:r>
              <a:rPr lang="en-US" sz="4000" b="1" dirty="0">
                <a:latin typeface="Verdana" panose="020B0604030504040204" pitchFamily="34" charset="0"/>
                <a:ea typeface="Verdana" panose="020B0604030504040204" pitchFamily="34" charset="0"/>
                <a:cs typeface="Verdana" panose="020B0604030504040204" pitchFamily="34" charset="0"/>
              </a:rPr>
              <a:t> </a:t>
            </a:r>
            <a:br>
              <a:rPr lang="en-US" sz="4000" b="1" dirty="0">
                <a:latin typeface="Verdana" panose="020B0604030504040204" pitchFamily="34" charset="0"/>
                <a:ea typeface="Verdana" panose="020B0604030504040204" pitchFamily="34" charset="0"/>
                <a:cs typeface="Verdana" panose="020B0604030504040204" pitchFamily="34" charset="0"/>
              </a:rPr>
            </a:br>
            <a:r>
              <a:rPr lang="en-US" sz="4000" b="1" dirty="0">
                <a:latin typeface="Verdana" panose="020B0604030504040204" pitchFamily="34" charset="0"/>
                <a:ea typeface="Verdana" panose="020B0604030504040204" pitchFamily="34" charset="0"/>
                <a:cs typeface="Verdana" panose="020B0604030504040204" pitchFamily="34" charset="0"/>
              </a:rPr>
              <a:t>Center </a:t>
            </a:r>
            <a:br>
              <a:rPr lang="en-US" sz="4000" b="1" dirty="0">
                <a:latin typeface="Verdana" panose="020B0604030504040204" pitchFamily="34" charset="0"/>
                <a:ea typeface="Verdana" panose="020B0604030504040204" pitchFamily="34" charset="0"/>
                <a:cs typeface="Verdana" panose="020B0604030504040204" pitchFamily="34" charset="0"/>
              </a:rPr>
            </a:br>
            <a:r>
              <a:rPr lang="en-US" sz="4000" b="1" dirty="0">
                <a:latin typeface="Verdana" panose="020B0604030504040204" pitchFamily="34" charset="0"/>
                <a:ea typeface="Verdana" panose="020B0604030504040204" pitchFamily="34" charset="0"/>
                <a:cs typeface="Verdana" panose="020B0604030504040204" pitchFamily="34" charset="0"/>
              </a:rPr>
              <a:t>of Excellence</a:t>
            </a:r>
            <a:br>
              <a:rPr lang="en-US" sz="4000" b="1" dirty="0">
                <a:latin typeface="Verdana" panose="020B0604030504040204" pitchFamily="34" charset="0"/>
                <a:ea typeface="Verdana" panose="020B0604030504040204" pitchFamily="34" charset="0"/>
                <a:cs typeface="Verdana" panose="020B0604030504040204" pitchFamily="34" charset="0"/>
              </a:rPr>
            </a:br>
            <a:br>
              <a:rPr lang="en-US" sz="4000" b="1" dirty="0">
                <a:latin typeface="Verdana" panose="020B0604030504040204" pitchFamily="34" charset="0"/>
                <a:ea typeface="Verdana" panose="020B0604030504040204" pitchFamily="34" charset="0"/>
                <a:cs typeface="Verdana" panose="020B0604030504040204" pitchFamily="34" charset="0"/>
              </a:rPr>
            </a:br>
            <a:r>
              <a:rPr lang="en-US" sz="2200" b="1" dirty="0">
                <a:solidFill>
                  <a:srgbClr val="FFFF00"/>
                </a:solidFill>
                <a:latin typeface="Verdana" panose="020B0604030504040204" pitchFamily="34" charset="0"/>
                <a:ea typeface="Verdana" panose="020B0604030504040204" pitchFamily="34" charset="0"/>
                <a:cs typeface="Verdana" panose="020B0604030504040204" pitchFamily="34" charset="0"/>
              </a:rPr>
              <a:t>Design Pattern: Mediator</a:t>
            </a:r>
            <a:endParaRPr lang="en-US" sz="2200" dirty="0">
              <a:solidFill>
                <a:srgbClr val="FFFF00"/>
              </a:solidFill>
            </a:endParaRPr>
          </a:p>
        </p:txBody>
      </p:sp>
    </p:spTree>
    <p:extLst>
      <p:ext uri="{BB962C8B-B14F-4D97-AF65-F5344CB8AC3E}">
        <p14:creationId xmlns:p14="http://schemas.microsoft.com/office/powerpoint/2010/main" val="371981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400184" y="3128057"/>
            <a:ext cx="2246962" cy="461665"/>
          </a:xfrm>
          <a:prstGeom prst="rect">
            <a:avLst/>
          </a:prstGeom>
          <a:noFill/>
        </p:spPr>
        <p:txBody>
          <a:bodyPr wrap="none" rtlCol="0">
            <a:spAutoFit/>
          </a:bodyPr>
          <a:lstStyle/>
          <a:p>
            <a:pPr algn="ctr"/>
            <a:r>
              <a:rPr lang="en-US" sz="2400" b="1">
                <a:solidFill>
                  <a:schemeClr val="bg1"/>
                </a:solidFill>
              </a:rPr>
              <a:t>Implementation</a:t>
            </a:r>
            <a:endParaRPr lang="en-US" sz="2400" b="1" dirty="0">
              <a:solidFill>
                <a:schemeClr val="bg1"/>
              </a:solidFill>
            </a:endParaRPr>
          </a:p>
        </p:txBody>
      </p:sp>
      <p:pic>
        <p:nvPicPr>
          <p:cNvPr id="5122" name="Picture 2">
            <a:extLst>
              <a:ext uri="{FF2B5EF4-FFF2-40B4-BE49-F238E27FC236}">
                <a16:creationId xmlns:a16="http://schemas.microsoft.com/office/drawing/2014/main" id="{7B840357-8C02-4D13-96E0-BD66C168B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3437" y="1719263"/>
            <a:ext cx="5934075" cy="1704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868E6-BE9B-4FEC-9616-33C809819317}"/>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sp>
        <p:nvSpPr>
          <p:cNvPr id="10" name="TextBox 9">
            <a:extLst>
              <a:ext uri="{FF2B5EF4-FFF2-40B4-BE49-F238E27FC236}">
                <a16:creationId xmlns:a16="http://schemas.microsoft.com/office/drawing/2014/main" id="{A7692105-A324-457C-9F11-9EFA1059EBB2}"/>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Tree>
    <p:extLst>
      <p:ext uri="{BB962C8B-B14F-4D97-AF65-F5344CB8AC3E}">
        <p14:creationId xmlns:p14="http://schemas.microsoft.com/office/powerpoint/2010/main" val="294291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538460" y="3126968"/>
            <a:ext cx="1970411" cy="461665"/>
          </a:xfrm>
          <a:prstGeom prst="rect">
            <a:avLst/>
          </a:prstGeom>
          <a:noFill/>
        </p:spPr>
        <p:txBody>
          <a:bodyPr wrap="none" rtlCol="0">
            <a:spAutoFit/>
          </a:bodyPr>
          <a:lstStyle/>
          <a:p>
            <a:pPr algn="ctr"/>
            <a:r>
              <a:rPr lang="en-US" sz="2400" b="1">
                <a:solidFill>
                  <a:schemeClr val="bg1"/>
                </a:solidFill>
              </a:rPr>
              <a:t>Code Samples</a:t>
            </a:r>
            <a:endParaRPr lang="en-US" sz="2400" b="1" dirty="0">
              <a:solidFill>
                <a:schemeClr val="bg1"/>
              </a:solidFill>
            </a:endParaRPr>
          </a:p>
        </p:txBody>
      </p:sp>
      <p:sp>
        <p:nvSpPr>
          <p:cNvPr id="7" name="TextBox 6">
            <a:extLst>
              <a:ext uri="{FF2B5EF4-FFF2-40B4-BE49-F238E27FC236}">
                <a16:creationId xmlns:a16="http://schemas.microsoft.com/office/drawing/2014/main" id="{F6786642-694C-4741-A5C8-14A1FED2BEB3}"/>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99AD7373-3B6B-4C51-9609-EAB65B8171A6}"/>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pic>
        <p:nvPicPr>
          <p:cNvPr id="6" name="Picture 5" descr="Shape&#10;&#10;Description automatically generated with low confidence">
            <a:hlinkClick r:id="rId4"/>
            <a:extLst>
              <a:ext uri="{FF2B5EF4-FFF2-40B4-BE49-F238E27FC236}">
                <a16:creationId xmlns:a16="http://schemas.microsoft.com/office/drawing/2014/main" id="{BF946194-9FE7-4397-8AF6-DD9B777C70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4483" y="1242947"/>
            <a:ext cx="2657606" cy="2657606"/>
          </a:xfrm>
          <a:prstGeom prst="rect">
            <a:avLst/>
          </a:prstGeom>
        </p:spPr>
      </p:pic>
    </p:spTree>
    <p:extLst>
      <p:ext uri="{BB962C8B-B14F-4D97-AF65-F5344CB8AC3E}">
        <p14:creationId xmlns:p14="http://schemas.microsoft.com/office/powerpoint/2010/main" val="292201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4F4706-89A5-4B8C-8A7E-8C60740FA659}"/>
              </a:ext>
            </a:extLst>
          </p:cNvPr>
          <p:cNvSpPr/>
          <p:nvPr/>
        </p:nvSpPr>
        <p:spPr>
          <a:xfrm>
            <a:off x="2120" y="24852"/>
            <a:ext cx="3053526" cy="51435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9" name="TextBox 8">
            <a:extLst>
              <a:ext uri="{FF2B5EF4-FFF2-40B4-BE49-F238E27FC236}">
                <a16:creationId xmlns:a16="http://schemas.microsoft.com/office/drawing/2014/main" id="{89B56C39-9A91-8F4F-9AF9-BFCBAD7500CA}"/>
              </a:ext>
            </a:extLst>
          </p:cNvPr>
          <p:cNvSpPr txBox="1"/>
          <p:nvPr/>
        </p:nvSpPr>
        <p:spPr>
          <a:xfrm>
            <a:off x="-1" y="1694587"/>
            <a:ext cx="3053527" cy="1754326"/>
          </a:xfrm>
          <a:prstGeom prst="rect">
            <a:avLst/>
          </a:prstGeom>
          <a:noFill/>
        </p:spPr>
        <p:txBody>
          <a:bodyPr vert="horz" lIns="91440" tIns="45720" rIns="91440" bIns="45720" rtlCol="0" anchor="ctr">
            <a:noAutofit/>
          </a:bodyPr>
          <a:lstStyle>
            <a:defPPr>
              <a:defRPr lang="en-US"/>
            </a:defPPr>
            <a:lvl1pPr defTabSz="685800">
              <a:lnSpc>
                <a:spcPct val="90000"/>
              </a:lnSpc>
              <a:spcBef>
                <a:spcPct val="0"/>
              </a:spcBef>
              <a:buNone/>
              <a:defRPr sz="4800" b="1" i="0">
                <a:solidFill>
                  <a:schemeClr val="bg1"/>
                </a:solidFill>
                <a:latin typeface="ITC Avant Garde Gothic Demi"/>
                <a:ea typeface="+mj-ea"/>
                <a:cs typeface="+mj-cs"/>
              </a:defRPr>
            </a:lvl1pPr>
          </a:lstStyle>
          <a:p>
            <a:pPr algn="ctr"/>
            <a:r>
              <a:rPr lang="es-MX" sz="3600" dirty="0" err="1"/>
              <a:t>References</a:t>
            </a:r>
            <a:r>
              <a:rPr lang="es-MX" sz="3600" dirty="0"/>
              <a:t> and </a:t>
            </a:r>
          </a:p>
          <a:p>
            <a:pPr algn="ctr"/>
            <a:r>
              <a:rPr lang="es-MX" sz="3600" dirty="0"/>
              <a:t>Resources</a:t>
            </a:r>
            <a:endParaRPr lang="en-US" sz="3600" dirty="0"/>
          </a:p>
        </p:txBody>
      </p:sp>
      <p:sp>
        <p:nvSpPr>
          <p:cNvPr id="7" name="TextBox 6">
            <a:extLst>
              <a:ext uri="{FF2B5EF4-FFF2-40B4-BE49-F238E27FC236}">
                <a16:creationId xmlns:a16="http://schemas.microsoft.com/office/drawing/2014/main" id="{7E9C7A27-DAD2-48BD-AE04-619877BF0AEA}"/>
              </a:ext>
            </a:extLst>
          </p:cNvPr>
          <p:cNvSpPr txBox="1"/>
          <p:nvPr/>
        </p:nvSpPr>
        <p:spPr>
          <a:xfrm>
            <a:off x="3609922" y="376928"/>
            <a:ext cx="4684540" cy="3728255"/>
          </a:xfrm>
          <a:prstGeom prst="rect">
            <a:avLst/>
          </a:prstGeom>
        </p:spPr>
        <p:txBody>
          <a:bodyPr vert="horz" lIns="91440" tIns="45720" rIns="91440" bIns="45720" rtlCol="0" anchor="ctr">
            <a:noAutofit/>
          </a:bodyPr>
          <a:lstStyle>
            <a:defPPr>
              <a:defRPr lang="en-US"/>
            </a:defPPr>
            <a:lvl1pPr marL="285750" indent="-285750" defTabSz="685800">
              <a:lnSpc>
                <a:spcPct val="90000"/>
              </a:lnSpc>
              <a:spcBef>
                <a:spcPts val="750"/>
              </a:spcBef>
              <a:buFont typeface="Arial" panose="020B0604020202020204" pitchFamily="34" charset="0"/>
              <a:buChar char="•"/>
              <a:defRPr b="0" i="0">
                <a:solidFill>
                  <a:srgbClr val="5E5E5E"/>
                </a:solidFill>
                <a:latin typeface="Helvetica" pitchFamily="2"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b="1" dirty="0" err="1">
                <a:solidFill>
                  <a:srgbClr val="FF0000"/>
                </a:solidFill>
              </a:rPr>
              <a:t>Refactoring.Guru</a:t>
            </a:r>
            <a:r>
              <a:rPr lang="en-US" b="1" dirty="0">
                <a:solidFill>
                  <a:srgbClr val="FF0000"/>
                </a:solidFill>
              </a:rPr>
              <a:t>. (n.d.). </a:t>
            </a:r>
            <a:r>
              <a:rPr lang="en-US" b="1" i="1" dirty="0">
                <a:solidFill>
                  <a:srgbClr val="FF0000"/>
                </a:solidFill>
              </a:rPr>
              <a:t>Mediator.</a:t>
            </a:r>
            <a:r>
              <a:rPr lang="en-US" b="1" dirty="0">
                <a:solidFill>
                  <a:srgbClr val="FF0000"/>
                </a:solidFill>
              </a:rPr>
              <a:t> Retrieved January 25, 2022, from </a:t>
            </a:r>
            <a:r>
              <a:rPr lang="en-US" b="1" dirty="0">
                <a:solidFill>
                  <a:srgbClr val="FF0000"/>
                </a:solidFill>
                <a:hlinkClick r:id="rId4"/>
              </a:rPr>
              <a:t>https://refactoring.guru/design-patterns/mediator</a:t>
            </a:r>
            <a:endParaRPr lang="en-US" b="1" dirty="0">
              <a:solidFill>
                <a:srgbClr val="FF0000"/>
              </a:solidFill>
            </a:endParaRPr>
          </a:p>
          <a:p>
            <a:r>
              <a:rPr lang="en-US" b="1" dirty="0">
                <a:solidFill>
                  <a:srgbClr val="FF0000"/>
                </a:solidFill>
              </a:rPr>
              <a:t>Diagrams: </a:t>
            </a:r>
            <a:r>
              <a:rPr lang="en-US" b="1" dirty="0">
                <a:solidFill>
                  <a:srgbClr val="FF0000"/>
                </a:solidFill>
                <a:hlinkClick r:id="rId5"/>
              </a:rPr>
              <a:t>https://app.diagrams.net/</a:t>
            </a:r>
            <a:endParaRPr lang="en-US" b="1" dirty="0">
              <a:solidFill>
                <a:srgbClr val="FF0000"/>
              </a:solidFill>
            </a:endParaRPr>
          </a:p>
          <a:p>
            <a:r>
              <a:rPr lang="en-US" b="1" dirty="0" err="1">
                <a:solidFill>
                  <a:srgbClr val="FF0000"/>
                </a:solidFill>
                <a:hlinkClick r:id="rId6"/>
              </a:rPr>
              <a:t>Github</a:t>
            </a:r>
            <a:r>
              <a:rPr lang="en-US" b="1" dirty="0">
                <a:solidFill>
                  <a:srgbClr val="FF0000"/>
                </a:solidFill>
                <a:hlinkClick r:id="rId6"/>
              </a:rPr>
              <a:t> logo</a:t>
            </a:r>
            <a:endParaRPr lang="en-US" b="1" dirty="0">
              <a:solidFill>
                <a:srgbClr val="FF0000"/>
              </a:solidFill>
            </a:endParaRPr>
          </a:p>
        </p:txBody>
      </p:sp>
    </p:spTree>
    <p:extLst>
      <p:ext uri="{BB962C8B-B14F-4D97-AF65-F5344CB8AC3E}">
        <p14:creationId xmlns:p14="http://schemas.microsoft.com/office/powerpoint/2010/main" val="44257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22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0" y="0"/>
            <a:ext cx="3059723" cy="5143500"/>
          </a:xfrm>
          <a:prstGeom prst="rect">
            <a:avLst/>
          </a:prstGeom>
          <a:solidFill>
            <a:srgbClr val="FF67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9" name="TextBox 8">
            <a:extLst>
              <a:ext uri="{FF2B5EF4-FFF2-40B4-BE49-F238E27FC236}">
                <a16:creationId xmlns:a16="http://schemas.microsoft.com/office/drawing/2014/main" id="{89B56C39-9A91-8F4F-9AF9-BFCBAD7500CA}"/>
              </a:ext>
            </a:extLst>
          </p:cNvPr>
          <p:cNvSpPr txBox="1">
            <a:spLocks/>
          </p:cNvSpPr>
          <p:nvPr/>
        </p:nvSpPr>
        <p:spPr>
          <a:xfrm>
            <a:off x="-66293" y="1294478"/>
            <a:ext cx="3192308" cy="2554545"/>
          </a:xfrm>
          <a:prstGeom prst="rect">
            <a:avLst/>
          </a:prstGeom>
          <a:noFill/>
        </p:spPr>
        <p:txBody>
          <a:bodyPr wrap="square" rtlCol="0">
            <a:spAutoFit/>
          </a:bodyPr>
          <a:lstStyle/>
          <a:p>
            <a:pPr algn="ctr"/>
            <a:r>
              <a:rPr lang="en-US" sz="4000" b="1" dirty="0">
                <a:solidFill>
                  <a:schemeClr val="bg1"/>
                </a:solidFill>
              </a:rPr>
              <a:t>Mediator</a:t>
            </a:r>
            <a:br>
              <a:rPr lang="en-US" sz="4000" b="1" dirty="0">
                <a:solidFill>
                  <a:schemeClr val="bg1"/>
                </a:solidFill>
              </a:rPr>
            </a:br>
            <a:r>
              <a:rPr lang="en-US" sz="4000" b="1" dirty="0">
                <a:solidFill>
                  <a:schemeClr val="bg1"/>
                </a:solidFill>
              </a:rPr>
              <a:t>Design</a:t>
            </a:r>
            <a:br>
              <a:rPr lang="en-US" sz="4000" b="1" dirty="0">
                <a:solidFill>
                  <a:schemeClr val="bg1"/>
                </a:solidFill>
              </a:rPr>
            </a:br>
            <a:r>
              <a:rPr lang="en-US" sz="4000" b="1" dirty="0">
                <a:solidFill>
                  <a:schemeClr val="bg1"/>
                </a:solidFill>
              </a:rPr>
              <a:t>Pattern</a:t>
            </a:r>
            <a:br>
              <a:rPr lang="en-US" sz="4000" b="1" dirty="0">
                <a:solidFill>
                  <a:schemeClr val="bg1"/>
                </a:solidFill>
              </a:rPr>
            </a:br>
            <a:r>
              <a:rPr lang="en-US" sz="4000" b="1" dirty="0">
                <a:solidFill>
                  <a:schemeClr val="bg1"/>
                </a:solidFill>
              </a:rPr>
              <a:t>Overview</a:t>
            </a:r>
            <a:endParaRPr lang="en-US" sz="4000" dirty="0">
              <a:solidFill>
                <a:schemeClr val="bg1"/>
              </a:solidFill>
              <a:latin typeface="ITC Avant Garde Gothic LT" pitchFamily="2" charset="77"/>
            </a:endParaRPr>
          </a:p>
        </p:txBody>
      </p:sp>
      <p:sp>
        <p:nvSpPr>
          <p:cNvPr id="3" name="TextBox 2">
            <a:extLst>
              <a:ext uri="{FF2B5EF4-FFF2-40B4-BE49-F238E27FC236}">
                <a16:creationId xmlns:a16="http://schemas.microsoft.com/office/drawing/2014/main" id="{ED890F43-590A-4F9D-AFA6-0C79574FE2EE}"/>
              </a:ext>
            </a:extLst>
          </p:cNvPr>
          <p:cNvSpPr txBox="1"/>
          <p:nvPr/>
        </p:nvSpPr>
        <p:spPr>
          <a:xfrm>
            <a:off x="3268639" y="1417588"/>
            <a:ext cx="5691116" cy="2031325"/>
          </a:xfrm>
          <a:prstGeom prst="rect">
            <a:avLst/>
          </a:prstGeom>
          <a:noFill/>
        </p:spPr>
        <p:txBody>
          <a:bodyPr wrap="square" rtlCol="0">
            <a:spAutoFit/>
          </a:bodyPr>
          <a:lstStyle/>
          <a:p>
            <a:r>
              <a:rPr lang="en-US" b="1" dirty="0"/>
              <a:t>Also known as:</a:t>
            </a:r>
            <a:r>
              <a:rPr lang="en-US" dirty="0"/>
              <a:t> Intermediary, Controller.</a:t>
            </a:r>
          </a:p>
          <a:p>
            <a:endParaRPr lang="en-US" dirty="0"/>
          </a:p>
          <a:p>
            <a:r>
              <a:rPr lang="en-US" dirty="0"/>
              <a:t>This design pattern is useful when there are several objects trying to communicate with each other during the execution of a program. To prevent communication chaos and restrict interactions between the objects, they must communicate through a Mediator object.</a:t>
            </a:r>
          </a:p>
        </p:txBody>
      </p:sp>
    </p:spTree>
    <p:extLst>
      <p:ext uri="{BB962C8B-B14F-4D97-AF65-F5344CB8AC3E}">
        <p14:creationId xmlns:p14="http://schemas.microsoft.com/office/powerpoint/2010/main" val="51075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E5A824-6B9D-5C4A-B248-31AC421BEEF0}"/>
              </a:ext>
            </a:extLst>
          </p:cNvPr>
          <p:cNvSpPr/>
          <p:nvPr/>
        </p:nvSpPr>
        <p:spPr>
          <a:xfrm>
            <a:off x="-20750" y="0"/>
            <a:ext cx="2955679" cy="5143500"/>
          </a:xfrm>
          <a:prstGeom prst="rect">
            <a:avLst/>
          </a:prstGeom>
          <a:solidFill>
            <a:srgbClr val="56C8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10" descr="A close up of a logo&#10;&#10;Description generated with high confidence">
            <a:extLst>
              <a:ext uri="{FF2B5EF4-FFF2-40B4-BE49-F238E27FC236}">
                <a16:creationId xmlns:a16="http://schemas.microsoft.com/office/drawing/2014/main" id="{77F3B226-8F74-7B41-A814-09FA8760477F}"/>
              </a:ext>
            </a:extLst>
          </p:cNvPr>
          <p:cNvPicPr>
            <a:picLocks noChangeAspect="1"/>
          </p:cNvPicPr>
          <p:nvPr/>
        </p:nvPicPr>
        <p:blipFill>
          <a:blip r:embed="rId3"/>
          <a:stretch>
            <a:fillRect/>
          </a:stretch>
        </p:blipFill>
        <p:spPr>
          <a:xfrm>
            <a:off x="239492" y="4504545"/>
            <a:ext cx="471956" cy="481559"/>
          </a:xfrm>
          <a:prstGeom prst="rect">
            <a:avLst/>
          </a:prstGeom>
        </p:spPr>
      </p:pic>
      <p:sp>
        <p:nvSpPr>
          <p:cNvPr id="8" name="TextBox 7">
            <a:extLst>
              <a:ext uri="{FF2B5EF4-FFF2-40B4-BE49-F238E27FC236}">
                <a16:creationId xmlns:a16="http://schemas.microsoft.com/office/drawing/2014/main" id="{FE7086F0-C54D-41A8-9BA7-8B371F7EBB7B}"/>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sp>
        <p:nvSpPr>
          <p:cNvPr id="9" name="TextBox 8">
            <a:extLst>
              <a:ext uri="{FF2B5EF4-FFF2-40B4-BE49-F238E27FC236}">
                <a16:creationId xmlns:a16="http://schemas.microsoft.com/office/drawing/2014/main" id="{6D3D0212-BB75-4AA7-BC3C-3FDB68149705}"/>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1" name="Content Placeholder 7">
            <a:extLst>
              <a:ext uri="{FF2B5EF4-FFF2-40B4-BE49-F238E27FC236}">
                <a16:creationId xmlns:a16="http://schemas.microsoft.com/office/drawing/2014/main" id="{F7165F26-90E4-4C98-A3E1-44AB20EB29F4}"/>
              </a:ext>
            </a:extLst>
          </p:cNvPr>
          <p:cNvSpPr txBox="1">
            <a:spLocks/>
          </p:cNvSpPr>
          <p:nvPr/>
        </p:nvSpPr>
        <p:spPr>
          <a:xfrm>
            <a:off x="4840885" y="1126474"/>
            <a:ext cx="2736375" cy="294587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b="1" dirty="0">
                <a:solidFill>
                  <a:schemeClr val="bg1">
                    <a:lumMod val="10000"/>
                  </a:schemeClr>
                </a:solidFill>
              </a:rPr>
              <a:t>Motivation</a:t>
            </a:r>
          </a:p>
          <a:p>
            <a:pPr marL="0" indent="0">
              <a:lnSpc>
                <a:spcPct val="150000"/>
              </a:lnSpc>
              <a:buNone/>
            </a:pPr>
            <a:r>
              <a:rPr lang="en-US" sz="1400" b="1" dirty="0">
                <a:solidFill>
                  <a:schemeClr val="bg1">
                    <a:lumMod val="10000"/>
                  </a:schemeClr>
                </a:solidFill>
              </a:rPr>
              <a:t>Applicability</a:t>
            </a:r>
          </a:p>
          <a:p>
            <a:pPr marL="0" indent="0">
              <a:lnSpc>
                <a:spcPct val="150000"/>
              </a:lnSpc>
              <a:buNone/>
            </a:pPr>
            <a:r>
              <a:rPr lang="en-US" sz="1400" b="1" dirty="0">
                <a:solidFill>
                  <a:schemeClr val="bg1">
                    <a:lumMod val="10000"/>
                  </a:schemeClr>
                </a:solidFill>
              </a:rPr>
              <a:t>Structure</a:t>
            </a:r>
          </a:p>
          <a:p>
            <a:pPr marL="0" indent="0">
              <a:lnSpc>
                <a:spcPct val="150000"/>
              </a:lnSpc>
              <a:buNone/>
            </a:pPr>
            <a:r>
              <a:rPr lang="en-US" sz="1400" b="1" dirty="0">
                <a:solidFill>
                  <a:schemeClr val="bg1">
                    <a:lumMod val="10000"/>
                  </a:schemeClr>
                </a:solidFill>
              </a:rPr>
              <a:t>Participants</a:t>
            </a:r>
          </a:p>
          <a:p>
            <a:pPr marL="0" indent="0">
              <a:lnSpc>
                <a:spcPct val="150000"/>
              </a:lnSpc>
              <a:buNone/>
            </a:pPr>
            <a:r>
              <a:rPr lang="en-US" sz="1400" b="1" dirty="0">
                <a:solidFill>
                  <a:schemeClr val="bg1">
                    <a:lumMod val="10000"/>
                  </a:schemeClr>
                </a:solidFill>
              </a:rPr>
              <a:t>Collaborations</a:t>
            </a:r>
          </a:p>
          <a:p>
            <a:pPr marL="0" indent="0">
              <a:lnSpc>
                <a:spcPct val="150000"/>
              </a:lnSpc>
              <a:buNone/>
            </a:pPr>
            <a:r>
              <a:rPr lang="en-US" sz="1400" b="1" dirty="0">
                <a:solidFill>
                  <a:schemeClr val="bg1">
                    <a:lumMod val="10000"/>
                  </a:schemeClr>
                </a:solidFill>
              </a:rPr>
              <a:t>Consequences</a:t>
            </a:r>
          </a:p>
          <a:p>
            <a:pPr marL="0" indent="0">
              <a:lnSpc>
                <a:spcPct val="150000"/>
              </a:lnSpc>
              <a:buNone/>
            </a:pPr>
            <a:r>
              <a:rPr lang="en-US" sz="1400" b="1" dirty="0">
                <a:solidFill>
                  <a:schemeClr val="bg1">
                    <a:lumMod val="10000"/>
                  </a:schemeClr>
                </a:solidFill>
              </a:rPr>
              <a:t>Implementation</a:t>
            </a:r>
          </a:p>
          <a:p>
            <a:pPr marL="0" indent="0">
              <a:lnSpc>
                <a:spcPct val="150000"/>
              </a:lnSpc>
              <a:buNone/>
            </a:pPr>
            <a:r>
              <a:rPr lang="en-US" sz="1400" b="1" dirty="0">
                <a:solidFill>
                  <a:schemeClr val="bg1">
                    <a:lumMod val="10000"/>
                  </a:schemeClr>
                </a:solidFill>
              </a:rPr>
              <a:t>Code Samples</a:t>
            </a:r>
          </a:p>
        </p:txBody>
      </p:sp>
      <p:sp>
        <p:nvSpPr>
          <p:cNvPr id="14" name="Oval 13">
            <a:extLst>
              <a:ext uri="{FF2B5EF4-FFF2-40B4-BE49-F238E27FC236}">
                <a16:creationId xmlns:a16="http://schemas.microsoft.com/office/drawing/2014/main" id="{128AB55D-FCE5-48BE-AEE5-57D945869838}"/>
              </a:ext>
            </a:extLst>
          </p:cNvPr>
          <p:cNvSpPr/>
          <p:nvPr/>
        </p:nvSpPr>
        <p:spPr>
          <a:xfrm>
            <a:off x="4698254" y="1336412"/>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15" name="Straight Connector 14">
            <a:extLst>
              <a:ext uri="{FF2B5EF4-FFF2-40B4-BE49-F238E27FC236}">
                <a16:creationId xmlns:a16="http://schemas.microsoft.com/office/drawing/2014/main" id="{9F307453-7A09-4C05-97F7-30DABA019902}"/>
              </a:ext>
            </a:extLst>
          </p:cNvPr>
          <p:cNvCxnSpPr/>
          <p:nvPr/>
        </p:nvCxnSpPr>
        <p:spPr>
          <a:xfrm>
            <a:off x="4719760" y="1472218"/>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ECF322-727C-4E22-BC17-436CAE0BD5F3}"/>
              </a:ext>
            </a:extLst>
          </p:cNvPr>
          <p:cNvCxnSpPr/>
          <p:nvPr/>
        </p:nvCxnSpPr>
        <p:spPr>
          <a:xfrm>
            <a:off x="4719760" y="1835875"/>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3A663E-2C3D-4282-8300-CE312E47F1E2}"/>
              </a:ext>
            </a:extLst>
          </p:cNvPr>
          <p:cNvCxnSpPr/>
          <p:nvPr/>
        </p:nvCxnSpPr>
        <p:spPr>
          <a:xfrm>
            <a:off x="4719760" y="2199530"/>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0D16A3-A061-4844-872D-3058F0BF8AB1}"/>
              </a:ext>
            </a:extLst>
          </p:cNvPr>
          <p:cNvCxnSpPr/>
          <p:nvPr/>
        </p:nvCxnSpPr>
        <p:spPr>
          <a:xfrm>
            <a:off x="4719760" y="2563187"/>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F8B199-B4C1-43E5-B82E-66EAFD37C36F}"/>
              </a:ext>
            </a:extLst>
          </p:cNvPr>
          <p:cNvCxnSpPr/>
          <p:nvPr/>
        </p:nvCxnSpPr>
        <p:spPr>
          <a:xfrm>
            <a:off x="4719760" y="2926843"/>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1145983-1E29-4E1E-B52F-3CEB1B948916}"/>
              </a:ext>
            </a:extLst>
          </p:cNvPr>
          <p:cNvSpPr/>
          <p:nvPr/>
        </p:nvSpPr>
        <p:spPr>
          <a:xfrm>
            <a:off x="4698254" y="2059478"/>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21" name="Oval 20">
            <a:extLst>
              <a:ext uri="{FF2B5EF4-FFF2-40B4-BE49-F238E27FC236}">
                <a16:creationId xmlns:a16="http://schemas.microsoft.com/office/drawing/2014/main" id="{8216B034-B90E-4919-B0E8-00B92376B751}"/>
              </a:ext>
            </a:extLst>
          </p:cNvPr>
          <p:cNvSpPr/>
          <p:nvPr/>
        </p:nvSpPr>
        <p:spPr>
          <a:xfrm>
            <a:off x="4698254" y="1697945"/>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22" name="Oval 21">
            <a:extLst>
              <a:ext uri="{FF2B5EF4-FFF2-40B4-BE49-F238E27FC236}">
                <a16:creationId xmlns:a16="http://schemas.microsoft.com/office/drawing/2014/main" id="{3906AF6A-CC8E-4A70-BCE2-CEB676632DA8}"/>
              </a:ext>
            </a:extLst>
          </p:cNvPr>
          <p:cNvSpPr/>
          <p:nvPr/>
        </p:nvSpPr>
        <p:spPr>
          <a:xfrm>
            <a:off x="4698254" y="2421011"/>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23" name="Oval 22">
            <a:extLst>
              <a:ext uri="{FF2B5EF4-FFF2-40B4-BE49-F238E27FC236}">
                <a16:creationId xmlns:a16="http://schemas.microsoft.com/office/drawing/2014/main" id="{3B9A9763-2C22-4C82-80EB-BD2D0BF701B7}"/>
              </a:ext>
            </a:extLst>
          </p:cNvPr>
          <p:cNvSpPr/>
          <p:nvPr/>
        </p:nvSpPr>
        <p:spPr>
          <a:xfrm>
            <a:off x="4698254" y="2782544"/>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24" name="Oval 23">
            <a:extLst>
              <a:ext uri="{FF2B5EF4-FFF2-40B4-BE49-F238E27FC236}">
                <a16:creationId xmlns:a16="http://schemas.microsoft.com/office/drawing/2014/main" id="{C86DB3C1-5104-46B0-B3B2-33A97141BCA7}"/>
              </a:ext>
            </a:extLst>
          </p:cNvPr>
          <p:cNvSpPr/>
          <p:nvPr/>
        </p:nvSpPr>
        <p:spPr>
          <a:xfrm>
            <a:off x="4698254" y="3144080"/>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25" name="Straight Connector 24">
            <a:extLst>
              <a:ext uri="{FF2B5EF4-FFF2-40B4-BE49-F238E27FC236}">
                <a16:creationId xmlns:a16="http://schemas.microsoft.com/office/drawing/2014/main" id="{996FE46E-07C5-408E-8FC9-BAE72EA1EA20}"/>
              </a:ext>
            </a:extLst>
          </p:cNvPr>
          <p:cNvCxnSpPr/>
          <p:nvPr/>
        </p:nvCxnSpPr>
        <p:spPr>
          <a:xfrm>
            <a:off x="4719760" y="3321751"/>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2625578-E2B1-4F2E-84A9-634BF8A9731E}"/>
              </a:ext>
            </a:extLst>
          </p:cNvPr>
          <p:cNvSpPr/>
          <p:nvPr/>
        </p:nvSpPr>
        <p:spPr>
          <a:xfrm>
            <a:off x="4698254" y="3538988"/>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27" name="TextBox 26">
            <a:extLst>
              <a:ext uri="{FF2B5EF4-FFF2-40B4-BE49-F238E27FC236}">
                <a16:creationId xmlns:a16="http://schemas.microsoft.com/office/drawing/2014/main" id="{733EDBF0-083D-47E4-9FAB-FBD46C13BEA4}"/>
              </a:ext>
            </a:extLst>
          </p:cNvPr>
          <p:cNvSpPr txBox="1"/>
          <p:nvPr/>
        </p:nvSpPr>
        <p:spPr>
          <a:xfrm>
            <a:off x="948090" y="3128057"/>
            <a:ext cx="1151149" cy="461665"/>
          </a:xfrm>
          <a:prstGeom prst="rect">
            <a:avLst/>
          </a:prstGeom>
          <a:noFill/>
        </p:spPr>
        <p:txBody>
          <a:bodyPr wrap="none" rtlCol="0">
            <a:spAutoFit/>
          </a:bodyPr>
          <a:lstStyle/>
          <a:p>
            <a:pPr algn="ctr"/>
            <a:r>
              <a:rPr lang="es-MX" sz="2400" b="1" dirty="0">
                <a:solidFill>
                  <a:schemeClr val="bg1"/>
                </a:solidFill>
              </a:rPr>
              <a:t>Agenda</a:t>
            </a:r>
            <a:endParaRPr lang="en-US" sz="2400" dirty="0">
              <a:solidFill>
                <a:schemeClr val="bg1"/>
              </a:solidFill>
            </a:endParaRPr>
          </a:p>
        </p:txBody>
      </p:sp>
      <p:cxnSp>
        <p:nvCxnSpPr>
          <p:cNvPr id="28" name="Straight Connector 27">
            <a:extLst>
              <a:ext uri="{FF2B5EF4-FFF2-40B4-BE49-F238E27FC236}">
                <a16:creationId xmlns:a16="http://schemas.microsoft.com/office/drawing/2014/main" id="{8D76F3C0-3F89-4FDC-897A-61A644FDB270}"/>
              </a:ext>
            </a:extLst>
          </p:cNvPr>
          <p:cNvCxnSpPr/>
          <p:nvPr/>
        </p:nvCxnSpPr>
        <p:spPr>
          <a:xfrm>
            <a:off x="4730391" y="3686800"/>
            <a:ext cx="0" cy="127692"/>
          </a:xfrm>
          <a:prstGeom prst="line">
            <a:avLst/>
          </a:prstGeom>
          <a:solidFill>
            <a:schemeClr val="accent5"/>
          </a:solid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7DCFCEC-1C0F-422A-A5E5-99ED2822335A}"/>
              </a:ext>
            </a:extLst>
          </p:cNvPr>
          <p:cNvSpPr/>
          <p:nvPr/>
        </p:nvSpPr>
        <p:spPr>
          <a:xfrm>
            <a:off x="4708885" y="3904037"/>
            <a:ext cx="43013" cy="43013"/>
          </a:xfrm>
          <a:prstGeom prst="ellipse">
            <a:avLst/>
          </a:prstGeom>
          <a:solidFill>
            <a:schemeClr val="accent5"/>
          </a:solid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80285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4"/>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720880" y="3142234"/>
            <a:ext cx="1605569" cy="461665"/>
          </a:xfrm>
          <a:prstGeom prst="rect">
            <a:avLst/>
          </a:prstGeom>
          <a:noFill/>
        </p:spPr>
        <p:txBody>
          <a:bodyPr wrap="none" rtlCol="0">
            <a:spAutoFit/>
          </a:bodyPr>
          <a:lstStyle/>
          <a:p>
            <a:pPr algn="ctr"/>
            <a:r>
              <a:rPr lang="en-US" sz="2400" b="1" dirty="0">
                <a:solidFill>
                  <a:schemeClr val="bg1"/>
                </a:solidFill>
              </a:rPr>
              <a:t>Motivation</a:t>
            </a:r>
          </a:p>
        </p:txBody>
      </p:sp>
      <p:sp>
        <p:nvSpPr>
          <p:cNvPr id="7" name="TextBox 6">
            <a:extLst>
              <a:ext uri="{FF2B5EF4-FFF2-40B4-BE49-F238E27FC236}">
                <a16:creationId xmlns:a16="http://schemas.microsoft.com/office/drawing/2014/main" id="{26F7E494-D257-49BE-9FE4-9C4FE958E24D}"/>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8" name="TextBox 7">
            <a:extLst>
              <a:ext uri="{FF2B5EF4-FFF2-40B4-BE49-F238E27FC236}">
                <a16:creationId xmlns:a16="http://schemas.microsoft.com/office/drawing/2014/main" id="{23BDAA1F-A325-4576-8330-FE82B73DA2C2}"/>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pic>
        <p:nvPicPr>
          <p:cNvPr id="2054" name="Picture 6">
            <a:extLst>
              <a:ext uri="{FF2B5EF4-FFF2-40B4-BE49-F238E27FC236}">
                <a16:creationId xmlns:a16="http://schemas.microsoft.com/office/drawing/2014/main" id="{44D315D9-DEA2-46F8-B988-2F0B037DFA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712" y="1709738"/>
            <a:ext cx="305752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6431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636339" y="3112454"/>
            <a:ext cx="1774653" cy="461665"/>
          </a:xfrm>
          <a:prstGeom prst="rect">
            <a:avLst/>
          </a:prstGeom>
          <a:noFill/>
        </p:spPr>
        <p:txBody>
          <a:bodyPr wrap="none" rtlCol="0">
            <a:spAutoFit/>
          </a:bodyPr>
          <a:lstStyle/>
          <a:p>
            <a:pPr algn="ctr"/>
            <a:r>
              <a:rPr lang="en-US" sz="2400" b="1" dirty="0">
                <a:solidFill>
                  <a:schemeClr val="bg1"/>
                </a:solidFill>
              </a:rPr>
              <a:t>Applicability</a:t>
            </a:r>
          </a:p>
        </p:txBody>
      </p:sp>
      <p:sp>
        <p:nvSpPr>
          <p:cNvPr id="8" name="TextBox 7">
            <a:extLst>
              <a:ext uri="{FF2B5EF4-FFF2-40B4-BE49-F238E27FC236}">
                <a16:creationId xmlns:a16="http://schemas.microsoft.com/office/drawing/2014/main" id="{2C7B4E3C-4DBC-4303-A4D2-877E9CEF2B2B}"/>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D8E883F7-05CD-4F8B-AFDC-DD56948E40A6}"/>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pic>
        <p:nvPicPr>
          <p:cNvPr id="3078" name="Picture 6">
            <a:extLst>
              <a:ext uri="{FF2B5EF4-FFF2-40B4-BE49-F238E27FC236}">
                <a16:creationId xmlns:a16="http://schemas.microsoft.com/office/drawing/2014/main" id="{8CA54EBC-91FC-417D-B997-4112E2896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136" y="995363"/>
            <a:ext cx="49625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8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7" name="TextBox 6">
            <a:extLst>
              <a:ext uri="{FF2B5EF4-FFF2-40B4-BE49-F238E27FC236}">
                <a16:creationId xmlns:a16="http://schemas.microsoft.com/office/drawing/2014/main" id="{08276CE7-9BE4-4637-97B9-9608005FFAB5}"/>
              </a:ext>
            </a:extLst>
          </p:cNvPr>
          <p:cNvSpPr txBox="1"/>
          <p:nvPr/>
        </p:nvSpPr>
        <p:spPr>
          <a:xfrm>
            <a:off x="836745" y="3114471"/>
            <a:ext cx="1373838" cy="461665"/>
          </a:xfrm>
          <a:prstGeom prst="rect">
            <a:avLst/>
          </a:prstGeom>
          <a:noFill/>
        </p:spPr>
        <p:txBody>
          <a:bodyPr wrap="none" rtlCol="0">
            <a:spAutoFit/>
          </a:bodyPr>
          <a:lstStyle/>
          <a:p>
            <a:pPr algn="ctr"/>
            <a:r>
              <a:rPr lang="en-US" sz="2400" b="1">
                <a:solidFill>
                  <a:schemeClr val="bg1"/>
                </a:solidFill>
              </a:rPr>
              <a:t>Structure</a:t>
            </a:r>
            <a:endParaRPr lang="en-US" sz="2400" b="1" dirty="0">
              <a:solidFill>
                <a:schemeClr val="bg1"/>
              </a:solidFill>
            </a:endParaRPr>
          </a:p>
        </p:txBody>
      </p:sp>
      <p:sp>
        <p:nvSpPr>
          <p:cNvPr id="8" name="TextBox 7">
            <a:extLst>
              <a:ext uri="{FF2B5EF4-FFF2-40B4-BE49-F238E27FC236}">
                <a16:creationId xmlns:a16="http://schemas.microsoft.com/office/drawing/2014/main" id="{533CA147-CD1E-4EC4-8042-18B18DFB8079}"/>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CC07FED3-BEE6-4EA3-AA0A-925193478656}"/>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pic>
        <p:nvPicPr>
          <p:cNvPr id="4098" name="Picture 2">
            <a:extLst>
              <a:ext uri="{FF2B5EF4-FFF2-40B4-BE49-F238E27FC236}">
                <a16:creationId xmlns:a16="http://schemas.microsoft.com/office/drawing/2014/main" id="{48B4746B-3CBE-4AD3-B690-F6E4F5775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352" y="661988"/>
            <a:ext cx="52292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89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673561" y="3128057"/>
            <a:ext cx="1700209" cy="461665"/>
          </a:xfrm>
          <a:prstGeom prst="rect">
            <a:avLst/>
          </a:prstGeom>
          <a:noFill/>
        </p:spPr>
        <p:txBody>
          <a:bodyPr wrap="none" rtlCol="0">
            <a:spAutoFit/>
          </a:bodyPr>
          <a:lstStyle/>
          <a:p>
            <a:pPr algn="ctr"/>
            <a:r>
              <a:rPr lang="en-US" sz="2400" b="1">
                <a:solidFill>
                  <a:schemeClr val="bg1"/>
                </a:solidFill>
              </a:rPr>
              <a:t>Participants</a:t>
            </a:r>
            <a:endParaRPr lang="en-US" sz="2400" b="1" dirty="0">
              <a:solidFill>
                <a:schemeClr val="bg1"/>
              </a:solidFill>
            </a:endParaRPr>
          </a:p>
        </p:txBody>
      </p:sp>
      <p:sp>
        <p:nvSpPr>
          <p:cNvPr id="7" name="TextBox 6">
            <a:extLst>
              <a:ext uri="{FF2B5EF4-FFF2-40B4-BE49-F238E27FC236}">
                <a16:creationId xmlns:a16="http://schemas.microsoft.com/office/drawing/2014/main" id="{774A582F-758B-48AB-BB71-C933259F8BD1}"/>
              </a:ext>
            </a:extLst>
          </p:cNvPr>
          <p:cNvSpPr txBox="1"/>
          <p:nvPr/>
        </p:nvSpPr>
        <p:spPr>
          <a:xfrm>
            <a:off x="3295935" y="1417588"/>
            <a:ext cx="5691116" cy="2308324"/>
          </a:xfrm>
          <a:prstGeom prst="rect">
            <a:avLst/>
          </a:prstGeom>
          <a:noFill/>
        </p:spPr>
        <p:txBody>
          <a:bodyPr wrap="square" rtlCol="0">
            <a:spAutoFit/>
          </a:bodyPr>
          <a:lstStyle/>
          <a:p>
            <a:r>
              <a:rPr lang="en-US" b="1" dirty="0"/>
              <a:t>- Mediator interface:</a:t>
            </a:r>
            <a:r>
              <a:rPr lang="en-US" dirty="0"/>
              <a:t> Declares the notify() method and can be implemented by other classes that will serve as actual mediators.</a:t>
            </a:r>
          </a:p>
          <a:p>
            <a:r>
              <a:rPr lang="en-US" b="1" dirty="0"/>
              <a:t>- Implemented Mediator:</a:t>
            </a:r>
            <a:r>
              <a:rPr lang="en-US" dirty="0"/>
              <a:t> Receives notifications from the components, identifies the calling component and triggers actions on other components when needed.</a:t>
            </a:r>
          </a:p>
          <a:p>
            <a:r>
              <a:rPr lang="en-US" b="1" dirty="0"/>
              <a:t>- Component(s):</a:t>
            </a:r>
            <a:r>
              <a:rPr lang="en-US" dirty="0"/>
              <a:t> Element that notifies the Mediator about its behavior and exposes behavior to be invoked.</a:t>
            </a:r>
          </a:p>
        </p:txBody>
      </p:sp>
      <p:sp>
        <p:nvSpPr>
          <p:cNvPr id="8" name="TextBox 7">
            <a:extLst>
              <a:ext uri="{FF2B5EF4-FFF2-40B4-BE49-F238E27FC236}">
                <a16:creationId xmlns:a16="http://schemas.microsoft.com/office/drawing/2014/main" id="{3B72EB73-7119-4F14-BD32-CD050F6E0B15}"/>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B9931D61-61E0-49C1-AEFA-EF0ABADA6A4B}"/>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spTree>
    <p:extLst>
      <p:ext uri="{BB962C8B-B14F-4D97-AF65-F5344CB8AC3E}">
        <p14:creationId xmlns:p14="http://schemas.microsoft.com/office/powerpoint/2010/main" val="233757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3" name="TextBox 2">
            <a:extLst>
              <a:ext uri="{FF2B5EF4-FFF2-40B4-BE49-F238E27FC236}">
                <a16:creationId xmlns:a16="http://schemas.microsoft.com/office/drawing/2014/main" id="{A9BB4B3B-B59F-4579-910A-41EF912D001A}"/>
              </a:ext>
            </a:extLst>
          </p:cNvPr>
          <p:cNvSpPr txBox="1"/>
          <p:nvPr/>
        </p:nvSpPr>
        <p:spPr>
          <a:xfrm>
            <a:off x="506399" y="3126968"/>
            <a:ext cx="2034532" cy="461665"/>
          </a:xfrm>
          <a:prstGeom prst="rect">
            <a:avLst/>
          </a:prstGeom>
          <a:noFill/>
        </p:spPr>
        <p:txBody>
          <a:bodyPr wrap="none" rtlCol="0">
            <a:spAutoFit/>
          </a:bodyPr>
          <a:lstStyle/>
          <a:p>
            <a:pPr algn="ctr"/>
            <a:r>
              <a:rPr lang="en-US" sz="2400" b="1">
                <a:solidFill>
                  <a:schemeClr val="bg1"/>
                </a:solidFill>
              </a:rPr>
              <a:t>Collaborations</a:t>
            </a:r>
            <a:endParaRPr lang="en-US" sz="2400" b="1" dirty="0">
              <a:solidFill>
                <a:schemeClr val="bg1"/>
              </a:solidFill>
            </a:endParaRPr>
          </a:p>
        </p:txBody>
      </p:sp>
      <p:sp>
        <p:nvSpPr>
          <p:cNvPr id="7" name="TextBox 6">
            <a:extLst>
              <a:ext uri="{FF2B5EF4-FFF2-40B4-BE49-F238E27FC236}">
                <a16:creationId xmlns:a16="http://schemas.microsoft.com/office/drawing/2014/main" id="{42BD0AB0-FD16-42BC-8804-13F04B102509}"/>
              </a:ext>
            </a:extLst>
          </p:cNvPr>
          <p:cNvSpPr txBox="1"/>
          <p:nvPr/>
        </p:nvSpPr>
        <p:spPr>
          <a:xfrm>
            <a:off x="3295935" y="2110085"/>
            <a:ext cx="5691116" cy="923330"/>
          </a:xfrm>
          <a:prstGeom prst="rect">
            <a:avLst/>
          </a:prstGeom>
          <a:noFill/>
        </p:spPr>
        <p:txBody>
          <a:bodyPr wrap="square" rtlCol="0">
            <a:spAutoFit/>
          </a:bodyPr>
          <a:lstStyle/>
          <a:p>
            <a:r>
              <a:rPr lang="en-US" dirty="0"/>
              <a:t>Several components can collaborate with each other to in an ordered fashion by notifying a Mediator about their tasks.</a:t>
            </a:r>
          </a:p>
        </p:txBody>
      </p:sp>
      <p:sp>
        <p:nvSpPr>
          <p:cNvPr id="8" name="TextBox 7">
            <a:extLst>
              <a:ext uri="{FF2B5EF4-FFF2-40B4-BE49-F238E27FC236}">
                <a16:creationId xmlns:a16="http://schemas.microsoft.com/office/drawing/2014/main" id="{0397DCDC-1CEB-44AF-9291-4571BC9A35A9}"/>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DD11F896-8BAF-4A5F-968C-3306A1F8E331}"/>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spTree>
    <p:extLst>
      <p:ext uri="{BB962C8B-B14F-4D97-AF65-F5344CB8AC3E}">
        <p14:creationId xmlns:p14="http://schemas.microsoft.com/office/powerpoint/2010/main" val="270652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B0B71-2ADC-5542-B9CC-41637E0403D5}"/>
              </a:ext>
            </a:extLst>
          </p:cNvPr>
          <p:cNvSpPr/>
          <p:nvPr/>
        </p:nvSpPr>
        <p:spPr>
          <a:xfrm>
            <a:off x="-6196" y="0"/>
            <a:ext cx="3059723" cy="51435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10" descr="A close up of a logo&#10;&#10;Description generated with high confidence">
            <a:extLst>
              <a:ext uri="{FF2B5EF4-FFF2-40B4-BE49-F238E27FC236}">
                <a16:creationId xmlns:a16="http://schemas.microsoft.com/office/drawing/2014/main" id="{90A5F922-D520-49A2-B37E-C2D04E1B0061}"/>
              </a:ext>
            </a:extLst>
          </p:cNvPr>
          <p:cNvPicPr>
            <a:picLocks noChangeAspect="1"/>
          </p:cNvPicPr>
          <p:nvPr/>
        </p:nvPicPr>
        <p:blipFill>
          <a:blip r:embed="rId3"/>
          <a:stretch>
            <a:fillRect/>
          </a:stretch>
        </p:blipFill>
        <p:spPr>
          <a:xfrm>
            <a:off x="239492" y="4504545"/>
            <a:ext cx="471956" cy="481559"/>
          </a:xfrm>
          <a:prstGeom prst="rect">
            <a:avLst/>
          </a:prstGeom>
        </p:spPr>
      </p:pic>
      <p:sp>
        <p:nvSpPr>
          <p:cNvPr id="7" name="TextBox 6">
            <a:extLst>
              <a:ext uri="{FF2B5EF4-FFF2-40B4-BE49-F238E27FC236}">
                <a16:creationId xmlns:a16="http://schemas.microsoft.com/office/drawing/2014/main" id="{08276CE7-9BE4-4637-97B9-9608005FFAB5}"/>
              </a:ext>
            </a:extLst>
          </p:cNvPr>
          <p:cNvSpPr txBox="1"/>
          <p:nvPr/>
        </p:nvSpPr>
        <p:spPr>
          <a:xfrm>
            <a:off x="516017" y="3114471"/>
            <a:ext cx="2015295" cy="461665"/>
          </a:xfrm>
          <a:prstGeom prst="rect">
            <a:avLst/>
          </a:prstGeom>
          <a:noFill/>
        </p:spPr>
        <p:txBody>
          <a:bodyPr wrap="none" rtlCol="0">
            <a:spAutoFit/>
          </a:bodyPr>
          <a:lstStyle/>
          <a:p>
            <a:pPr algn="ctr"/>
            <a:r>
              <a:rPr lang="en-US" sz="2400" b="1">
                <a:solidFill>
                  <a:schemeClr val="bg1"/>
                </a:solidFill>
              </a:rPr>
              <a:t>Consequences</a:t>
            </a:r>
            <a:endParaRPr lang="en-US" sz="2400" b="1" dirty="0">
              <a:solidFill>
                <a:schemeClr val="bg1"/>
              </a:solidFill>
            </a:endParaRPr>
          </a:p>
        </p:txBody>
      </p:sp>
      <p:sp>
        <p:nvSpPr>
          <p:cNvPr id="8" name="TextBox 7">
            <a:extLst>
              <a:ext uri="{FF2B5EF4-FFF2-40B4-BE49-F238E27FC236}">
                <a16:creationId xmlns:a16="http://schemas.microsoft.com/office/drawing/2014/main" id="{D6EC6058-C151-4C94-A0AA-7E4EEA39CC26}"/>
              </a:ext>
            </a:extLst>
          </p:cNvPr>
          <p:cNvSpPr txBox="1"/>
          <p:nvPr/>
        </p:nvSpPr>
        <p:spPr>
          <a:xfrm>
            <a:off x="91395" y="246614"/>
            <a:ext cx="2661178" cy="523220"/>
          </a:xfrm>
          <a:prstGeom prst="rect">
            <a:avLst/>
          </a:prstGeom>
          <a:noFill/>
        </p:spPr>
        <p:txBody>
          <a:bodyPr wrap="none" rtlCol="0">
            <a:spAutoFit/>
          </a:bodyPr>
          <a:lstStyle/>
          <a:p>
            <a:r>
              <a:rPr lang="es-MX" sz="2800" b="1" dirty="0" err="1">
                <a:solidFill>
                  <a:srgbClr val="FFFF00"/>
                </a:solidFill>
              </a:rPr>
              <a:t>Type</a:t>
            </a:r>
            <a:r>
              <a:rPr lang="es-MX" sz="2800" b="1" dirty="0">
                <a:solidFill>
                  <a:srgbClr val="FFFF00"/>
                </a:solidFill>
              </a:rPr>
              <a:t>: </a:t>
            </a:r>
            <a:r>
              <a:rPr lang="es-MX" sz="2800" b="1" dirty="0" err="1">
                <a:solidFill>
                  <a:srgbClr val="FFFF00"/>
                </a:solidFill>
              </a:rPr>
              <a:t>Behavioral</a:t>
            </a:r>
            <a:endParaRPr lang="en-US" sz="2800" b="1" dirty="0">
              <a:solidFill>
                <a:srgbClr val="FFFF00"/>
              </a:solidFill>
            </a:endParaRPr>
          </a:p>
        </p:txBody>
      </p:sp>
      <p:sp>
        <p:nvSpPr>
          <p:cNvPr id="10" name="TextBox 9">
            <a:extLst>
              <a:ext uri="{FF2B5EF4-FFF2-40B4-BE49-F238E27FC236}">
                <a16:creationId xmlns:a16="http://schemas.microsoft.com/office/drawing/2014/main" id="{AFE9464F-4B02-44F0-A9FB-AEA63E22FDCF}"/>
              </a:ext>
            </a:extLst>
          </p:cNvPr>
          <p:cNvSpPr txBox="1"/>
          <p:nvPr/>
        </p:nvSpPr>
        <p:spPr>
          <a:xfrm>
            <a:off x="-1" y="2024997"/>
            <a:ext cx="3053527" cy="830997"/>
          </a:xfrm>
          <a:prstGeom prst="rect">
            <a:avLst/>
          </a:prstGeom>
          <a:noFill/>
        </p:spPr>
        <p:txBody>
          <a:bodyPr vert="horz" lIns="91440" tIns="45720" rIns="91440" bIns="45720" rtlCol="0" anchor="ctr">
            <a:normAutofit fontScale="92500" lnSpcReduction="10000"/>
          </a:bodyPr>
          <a:lstStyle>
            <a:defPPr>
              <a:defRPr lang="en-US"/>
            </a:defPPr>
            <a:lvl1pPr algn="ctr" defTabSz="685800">
              <a:lnSpc>
                <a:spcPct val="90000"/>
              </a:lnSpc>
              <a:spcBef>
                <a:spcPct val="0"/>
              </a:spcBef>
              <a:buNone/>
              <a:defRPr sz="6000" b="1" i="0">
                <a:solidFill>
                  <a:schemeClr val="bg1"/>
                </a:solidFill>
                <a:latin typeface="ITC Avant Garde Gothic Demi" pitchFamily="2" charset="77"/>
                <a:ea typeface="+mj-ea"/>
                <a:cs typeface="+mj-cs"/>
              </a:defRPr>
            </a:lvl1pPr>
          </a:lstStyle>
          <a:p>
            <a:r>
              <a:rPr lang="en-US" dirty="0">
                <a:solidFill>
                  <a:srgbClr val="FFFF00"/>
                </a:solidFill>
                <a:latin typeface="+mn-lt"/>
              </a:rPr>
              <a:t>Mediator</a:t>
            </a:r>
          </a:p>
        </p:txBody>
      </p:sp>
      <p:sp>
        <p:nvSpPr>
          <p:cNvPr id="11" name="TextBox 10">
            <a:extLst>
              <a:ext uri="{FF2B5EF4-FFF2-40B4-BE49-F238E27FC236}">
                <a16:creationId xmlns:a16="http://schemas.microsoft.com/office/drawing/2014/main" id="{69B2BEC6-C889-424C-AB27-9F0704A27887}"/>
              </a:ext>
            </a:extLst>
          </p:cNvPr>
          <p:cNvSpPr txBox="1"/>
          <p:nvPr/>
        </p:nvSpPr>
        <p:spPr>
          <a:xfrm>
            <a:off x="3295935" y="1694587"/>
            <a:ext cx="5691116" cy="2031325"/>
          </a:xfrm>
          <a:prstGeom prst="rect">
            <a:avLst/>
          </a:prstGeom>
          <a:noFill/>
        </p:spPr>
        <p:txBody>
          <a:bodyPr wrap="square" rtlCol="0">
            <a:spAutoFit/>
          </a:bodyPr>
          <a:lstStyle/>
          <a:p>
            <a:r>
              <a:rPr lang="en-US" dirty="0"/>
              <a:t>✔ Single Responsibility Principle</a:t>
            </a:r>
          </a:p>
          <a:p>
            <a:r>
              <a:rPr lang="en-US" dirty="0"/>
              <a:t>✔ Open/Close Principle</a:t>
            </a:r>
          </a:p>
          <a:p>
            <a:r>
              <a:rPr lang="en-US" dirty="0"/>
              <a:t>✔ No Coupling</a:t>
            </a:r>
            <a:br>
              <a:rPr lang="en-US" dirty="0"/>
            </a:br>
            <a:r>
              <a:rPr lang="en-US" dirty="0"/>
              <a:t>✔ Code reusability</a:t>
            </a:r>
          </a:p>
          <a:p>
            <a:endParaRPr lang="en-US" dirty="0"/>
          </a:p>
          <a:p>
            <a:r>
              <a:rPr lang="en-US" dirty="0"/>
              <a:t>❌ If a mediator is not kept simple, it can become </a:t>
            </a:r>
            <a:r>
              <a:rPr lang="en-US" i="1" dirty="0">
                <a:hlinkClick r:id="rId4"/>
              </a:rPr>
              <a:t>God Object</a:t>
            </a:r>
            <a:r>
              <a:rPr lang="en-US" dirty="0"/>
              <a:t>.</a:t>
            </a:r>
          </a:p>
        </p:txBody>
      </p:sp>
    </p:spTree>
    <p:extLst>
      <p:ext uri="{BB962C8B-B14F-4D97-AF65-F5344CB8AC3E}">
        <p14:creationId xmlns:p14="http://schemas.microsoft.com/office/powerpoint/2010/main" val="3005346428"/>
      </p:ext>
    </p:extLst>
  </p:cSld>
  <p:clrMapOvr>
    <a:masterClrMapping/>
  </p:clrMapOvr>
</p:sld>
</file>

<file path=ppt/theme/theme1.xml><?xml version="1.0" encoding="utf-8"?>
<a:theme xmlns:a="http://schemas.openxmlformats.org/drawingml/2006/main" name="NST_PPT_Template 2019">
  <a:themeElements>
    <a:clrScheme name=" 1">
      <a:dk1>
        <a:srgbClr val="5E5E5E"/>
      </a:dk1>
      <a:lt1>
        <a:srgbClr val="F8F8F8"/>
      </a:lt1>
      <a:dk2>
        <a:srgbClr val="FF675C"/>
      </a:dk2>
      <a:lt2>
        <a:srgbClr val="56C8EB"/>
      </a:lt2>
      <a:accent1>
        <a:srgbClr val="FFB53F"/>
      </a:accent1>
      <a:accent2>
        <a:srgbClr val="00CFB5"/>
      </a:accent2>
      <a:accent3>
        <a:srgbClr val="FF675C"/>
      </a:accent3>
      <a:accent4>
        <a:srgbClr val="5E5E5E"/>
      </a:accent4>
      <a:accent5>
        <a:srgbClr val="AC5254"/>
      </a:accent5>
      <a:accent6>
        <a:srgbClr val="56C8E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5F5BB92F-E027-214E-B1C5-27D3E6F25991}" vid="{0A6218B2-997A-2D4C-9C35-C793B907DB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1">
    <a:dk1>
      <a:srgbClr val="5E5E5E"/>
    </a:dk1>
    <a:lt1>
      <a:srgbClr val="F8F8F8"/>
    </a:lt1>
    <a:dk2>
      <a:srgbClr val="FF675C"/>
    </a:dk2>
    <a:lt2>
      <a:srgbClr val="56C8EB"/>
    </a:lt2>
    <a:accent1>
      <a:srgbClr val="FFB53F"/>
    </a:accent1>
    <a:accent2>
      <a:srgbClr val="00CFB5"/>
    </a:accent2>
    <a:accent3>
      <a:srgbClr val="FF675C"/>
    </a:accent3>
    <a:accent4>
      <a:srgbClr val="5E5E5E"/>
    </a:accent4>
    <a:accent5>
      <a:srgbClr val="AC5254"/>
    </a:accent5>
    <a:accent6>
      <a:srgbClr val="56C8EB"/>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763e7882-635c-4cc5-9e4c-3f50d6b5b1a0">Add a comment</Comme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1849B2853C5942819AFD4B3480265A" ma:contentTypeVersion="12" ma:contentTypeDescription="Create a new document." ma:contentTypeScope="" ma:versionID="4642f6831e4367869d55b89fa0d2a1e9">
  <xsd:schema xmlns:xsd="http://www.w3.org/2001/XMLSchema" xmlns:xs="http://www.w3.org/2001/XMLSchema" xmlns:p="http://schemas.microsoft.com/office/2006/metadata/properties" xmlns:ns2="763e7882-635c-4cc5-9e4c-3f50d6b5b1a0" xmlns:ns3="5b162adf-41e4-46cb-a396-5a31daac09d5" targetNamespace="http://schemas.microsoft.com/office/2006/metadata/properties" ma:root="true" ma:fieldsID="0b69e93ab464ab01c6d6a6325b80bae9" ns2:_="" ns3:_="">
    <xsd:import namespace="763e7882-635c-4cc5-9e4c-3f50d6b5b1a0"/>
    <xsd:import namespace="5b162adf-41e4-46cb-a396-5a31daac09d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Comment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3e7882-635c-4cc5-9e4c-3f50d6b5b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mments" ma:index="12" nillable="true" ma:displayName="Comments" ma:default="Add a comment" ma:description="Describe something important about the file." ma:internalName="Comments">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162adf-41e4-46cb-a396-5a31daac09d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2399D5-9EAB-40EA-B3A7-AE229B8C598B}">
  <ds:schemaRefs>
    <ds:schemaRef ds:uri="http://schemas.microsoft.com/office/2006/documentManagement/types"/>
    <ds:schemaRef ds:uri="http://schemas.microsoft.com/office/infopath/2007/PartnerControls"/>
    <ds:schemaRef ds:uri="763e7882-635c-4cc5-9e4c-3f50d6b5b1a0"/>
    <ds:schemaRef ds:uri="http://purl.org/dc/elements/1.1/"/>
    <ds:schemaRef ds:uri="http://schemas.microsoft.com/office/2006/metadata/properties"/>
    <ds:schemaRef ds:uri="http://purl.org/dc/terms/"/>
    <ds:schemaRef ds:uri="http://schemas.openxmlformats.org/package/2006/metadata/core-properties"/>
    <ds:schemaRef ds:uri="5b162adf-41e4-46cb-a396-5a31daac09d5"/>
    <ds:schemaRef ds:uri="http://www.w3.org/XML/1998/namespace"/>
    <ds:schemaRef ds:uri="http://purl.org/dc/dcmitype/"/>
  </ds:schemaRefs>
</ds:datastoreItem>
</file>

<file path=customXml/itemProps2.xml><?xml version="1.0" encoding="utf-8"?>
<ds:datastoreItem xmlns:ds="http://schemas.openxmlformats.org/officeDocument/2006/customXml" ds:itemID="{4D540AE2-F5F2-4CCC-928E-E0CA0A275CAE}">
  <ds:schemaRefs>
    <ds:schemaRef ds:uri="http://schemas.microsoft.com/sharepoint/v3/contenttype/forms"/>
  </ds:schemaRefs>
</ds:datastoreItem>
</file>

<file path=customXml/itemProps3.xml><?xml version="1.0" encoding="utf-8"?>
<ds:datastoreItem xmlns:ds="http://schemas.openxmlformats.org/officeDocument/2006/customXml" ds:itemID="{B216824D-1A5C-4261-8C78-F1A8E5FEC8F2}">
  <ds:schemaRefs>
    <ds:schemaRef ds:uri="5b162adf-41e4-46cb-a396-5a31daac09d5"/>
    <ds:schemaRef ds:uri="763e7882-635c-4cc5-9e4c-3f50d6b5b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10306</TotalTime>
  <Words>603</Words>
  <Application>Microsoft Office PowerPoint</Application>
  <PresentationFormat>On-screen Show (16:9)</PresentationFormat>
  <Paragraphs>75</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Helvetica</vt:lpstr>
      <vt:lpstr>ITC Avant Garde Gothic Demi</vt:lpstr>
      <vt:lpstr>ITC Avant Garde Gothic LT</vt:lpstr>
      <vt:lpstr>PT Sans</vt:lpstr>
      <vt:lpstr>Verdana</vt:lpstr>
      <vt:lpstr>NST_PPT_Template 2019</vt:lpstr>
      <vt:lpstr>Coding  Center  of Excellence  Design Pattern: Mediator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Beauram Hur</dc:creator>
  <cp:lastModifiedBy>Carlos Jasso</cp:lastModifiedBy>
  <cp:revision>57</cp:revision>
  <dcterms:created xsi:type="dcterms:W3CDTF">2020-02-18T17:40:19Z</dcterms:created>
  <dcterms:modified xsi:type="dcterms:W3CDTF">2022-01-26T15:14:17Z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0x010100771849B2853C5942819AFD4B3480265A</vt:lpwstr>
  </property>
</Properties>
</file>