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67" r:id="rId8"/>
    <p:sldId id="265" r:id="rId9"/>
    <p:sldId id="266" r:id="rId10"/>
    <p:sldId id="270" r:id="rId11"/>
    <p:sldId id="269" r:id="rId12"/>
    <p:sldId id="272" r:id="rId13"/>
    <p:sldId id="271" r:id="rId14"/>
    <p:sldId id="273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8"/>
    <p:restoredTop sz="93478"/>
  </p:normalViewPr>
  <p:slideViewPr>
    <p:cSldViewPr snapToGrid="0" snapToObjects="1">
      <p:cViewPr varScale="1">
        <p:scale>
          <a:sx n="118" d="100"/>
          <a:sy n="118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es/Documents/Dropbox/My%20Dropbox/Projetos%20e%20Auxilios/_Shell-STMI/documentacao-geral/Tempos-Stencil-OpenA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Planilha1!$N$1</c:f>
              <c:strCache>
                <c:ptCount val="1"/>
                <c:pt idx="0">
                  <c:v>Exec.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Planilha1!$M$2:$M$12</c:f>
              <c:strCache>
                <c:ptCount val="11"/>
                <c:pt idx="0">
                  <c:v>python</c:v>
                </c:pt>
                <c:pt idx="1">
                  <c:v>numpy</c:v>
                </c:pt>
                <c:pt idx="2">
                  <c:v>gcc</c:v>
                </c:pt>
                <c:pt idx="3">
                  <c:v>gcc -Ofast</c:v>
                </c:pt>
                <c:pt idx="4">
                  <c:v>icc -Ofast</c:v>
                </c:pt>
                <c:pt idx="5">
                  <c:v>pgi -fast</c:v>
                </c:pt>
                <c:pt idx="6">
                  <c:v>parallel GPU</c:v>
                </c:pt>
                <c:pt idx="7">
                  <c:v>kernel GPU</c:v>
                </c:pt>
                <c:pt idx="8">
                  <c:v>managed GPU</c:v>
                </c:pt>
                <c:pt idx="9">
                  <c:v>tile (32,4)</c:v>
                </c:pt>
                <c:pt idx="10">
                  <c:v>tile(1024,1024)</c:v>
                </c:pt>
              </c:strCache>
            </c:strRef>
          </c:cat>
          <c:val>
            <c:numRef>
              <c:f>Planilha1!$O$2:$O$13</c:f>
              <c:numCache>
                <c:formatCode>General</c:formatCode>
                <c:ptCount val="12"/>
                <c:pt idx="2" formatCode="0.00">
                  <c:v>1</c:v>
                </c:pt>
                <c:pt idx="3" formatCode="0.00">
                  <c:v>5.0560640732265441</c:v>
                </c:pt>
                <c:pt idx="4" formatCode="0.00">
                  <c:v>5.279569892473118</c:v>
                </c:pt>
                <c:pt idx="5" formatCode="0.00">
                  <c:v>8.5144508670520214</c:v>
                </c:pt>
                <c:pt idx="6" formatCode="0.00">
                  <c:v>1.0197770752082707</c:v>
                </c:pt>
                <c:pt idx="7" formatCode="0.00">
                  <c:v>9.9159867517570071</c:v>
                </c:pt>
                <c:pt idx="8" formatCode="0.00">
                  <c:v>35.275522666858251</c:v>
                </c:pt>
                <c:pt idx="9" formatCode="0.00">
                  <c:v>37.055671555432568</c:v>
                </c:pt>
                <c:pt idx="10" formatCode="0.00">
                  <c:v>208.19787985865722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5D-8946-8589-822DA5692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533695"/>
        <c:axId val="1048445807"/>
      </c:barChart>
      <c:catAx>
        <c:axId val="104853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8445807"/>
        <c:crosses val="autoZero"/>
        <c:auto val="1"/>
        <c:lblAlgn val="ctr"/>
        <c:lblOffset val="100"/>
        <c:noMultiLvlLbl val="0"/>
      </c:catAx>
      <c:valAx>
        <c:axId val="104844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853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BCB9-EF19-674D-B36A-7F566395AFFF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05E60-14DB-C740-93DA-451D4B25B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7" y="76200"/>
            <a:ext cx="8414656" cy="685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5286"/>
            <a:ext cx="8773886" cy="3707437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2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3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448E-3754-C648-940F-A948AFC98944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8E0D-FEAA-9942-9617-363B71707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enger1969/StencilCodes4GPUs/blob/master/conteudo/jupyter-notebooks/tut_01-acoustic-wave-loop_vs_numpy-array-plot2d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Optimize-Option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B216D-5BEA-A441-AF6A-693391EB4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Parallelizing</a:t>
            </a:r>
            <a:r>
              <a:rPr lang="pt-BR" dirty="0"/>
              <a:t> </a:t>
            </a:r>
            <a:r>
              <a:rPr lang="pt-BR" dirty="0" err="1"/>
              <a:t>Stencil</a:t>
            </a:r>
            <a:r>
              <a:rPr lang="pt-BR" dirty="0"/>
              <a:t> Codes:</a:t>
            </a:r>
            <a:br>
              <a:rPr lang="pt-BR" dirty="0"/>
            </a:br>
            <a:r>
              <a:rPr lang="pt-BR" dirty="0" err="1"/>
              <a:t>Acoustic</a:t>
            </a:r>
            <a:r>
              <a:rPr lang="pt-BR" dirty="0"/>
              <a:t> 2D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6E217-C538-BC4F-A296-2A3706B7D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Hermes </a:t>
            </a:r>
            <a:r>
              <a:rPr lang="pt-BR" dirty="0" err="1"/>
              <a:t>Senger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039C-98A3-2E49-ADA3-F272BBA7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OpenAcc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89F771-2390-004F-8FB1-6F68A6CA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122" y="1097076"/>
            <a:ext cx="3886200" cy="3263504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err="1"/>
              <a:t>Parallel</a:t>
            </a:r>
            <a:r>
              <a:rPr lang="pt-BR" sz="2000" dirty="0"/>
              <a:t> </a:t>
            </a:r>
            <a:r>
              <a:rPr lang="pt-BR" sz="2000" dirty="0" err="1"/>
              <a:t>directive</a:t>
            </a:r>
            <a:r>
              <a:rPr lang="pt-BR" sz="2000" dirty="0"/>
              <a:t>:</a:t>
            </a:r>
          </a:p>
          <a:p>
            <a:pPr marL="342900" lvl="1" indent="0">
              <a:buNone/>
            </a:pPr>
            <a:r>
              <a:rPr lang="pt-BR" sz="1600" i="1" dirty="0" err="1"/>
              <a:t>When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parallel</a:t>
            </a:r>
            <a:r>
              <a:rPr lang="pt-BR" sz="1600" i="1" dirty="0"/>
              <a:t> </a:t>
            </a:r>
            <a:r>
              <a:rPr lang="pt-BR" sz="1600" i="1" dirty="0" err="1"/>
              <a:t>directive</a:t>
            </a:r>
            <a:r>
              <a:rPr lang="pt-BR" sz="1600" i="1" dirty="0"/>
              <a:t> </a:t>
            </a:r>
            <a:r>
              <a:rPr lang="pt-BR" sz="1600" i="1" dirty="0" err="1"/>
              <a:t>is</a:t>
            </a:r>
            <a:r>
              <a:rPr lang="pt-BR" sz="1600" i="1" dirty="0"/>
              <a:t> </a:t>
            </a:r>
            <a:r>
              <a:rPr lang="pt-BR" sz="1600" i="1" dirty="0" err="1"/>
              <a:t>used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programmer</a:t>
            </a:r>
            <a:r>
              <a:rPr lang="pt-BR" sz="1600" i="1" dirty="0"/>
              <a:t> declares </a:t>
            </a:r>
            <a:r>
              <a:rPr lang="pt-BR" sz="1600" i="1" dirty="0" err="1"/>
              <a:t>that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compiler</a:t>
            </a:r>
            <a:r>
              <a:rPr lang="pt-BR" sz="1600" i="1" dirty="0"/>
              <a:t> </a:t>
            </a:r>
            <a:r>
              <a:rPr lang="pt-BR" sz="1600" i="1" dirty="0" err="1"/>
              <a:t>should</a:t>
            </a:r>
            <a:r>
              <a:rPr lang="pt-BR" sz="1600" i="1" dirty="0"/>
              <a:t> </a:t>
            </a:r>
            <a:r>
              <a:rPr lang="pt-BR" sz="1600" i="1" dirty="0" err="1"/>
              <a:t>generate</a:t>
            </a:r>
            <a:r>
              <a:rPr lang="pt-BR" sz="1600" i="1" dirty="0"/>
              <a:t> </a:t>
            </a:r>
            <a:r>
              <a:rPr lang="pt-BR" sz="1600" i="1" dirty="0" err="1"/>
              <a:t>parallelism</a:t>
            </a:r>
            <a:r>
              <a:rPr lang="pt-BR" sz="1600" i="1" dirty="0"/>
              <a:t> </a:t>
            </a:r>
            <a:r>
              <a:rPr lang="pt-BR" sz="1600" i="1" dirty="0" err="1"/>
              <a:t>and</a:t>
            </a:r>
            <a:r>
              <a:rPr lang="pt-BR" sz="1600" i="1" dirty="0"/>
              <a:t> </a:t>
            </a:r>
            <a:r>
              <a:rPr lang="pt-BR" sz="1600" i="1" dirty="0" err="1"/>
              <a:t>when</a:t>
            </a:r>
            <a:r>
              <a:rPr lang="pt-BR" sz="1600" i="1" dirty="0"/>
              <a:t> </a:t>
            </a:r>
            <a:r>
              <a:rPr lang="pt-BR" sz="1600" i="1" dirty="0" err="1"/>
              <a:t>combined</a:t>
            </a:r>
            <a:r>
              <a:rPr lang="pt-BR" sz="1600" i="1" dirty="0"/>
              <a:t> </a:t>
            </a:r>
            <a:r>
              <a:rPr lang="pt-BR" sz="1600" i="1" dirty="0" err="1"/>
              <a:t>with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loop </a:t>
            </a:r>
            <a:r>
              <a:rPr lang="pt-BR" sz="1600" i="1" dirty="0" err="1"/>
              <a:t>directive</a:t>
            </a:r>
            <a:r>
              <a:rPr lang="pt-BR" sz="1600" i="1" dirty="0"/>
              <a:t>, </a:t>
            </a:r>
            <a:r>
              <a:rPr lang="pt-BR" sz="1600" i="1" dirty="0" err="1"/>
              <a:t>makes</a:t>
            </a:r>
            <a:r>
              <a:rPr lang="pt-BR" sz="1600" i="1" dirty="0"/>
              <a:t> </a:t>
            </a:r>
            <a:r>
              <a:rPr lang="pt-BR" sz="1600" i="1" dirty="0" err="1"/>
              <a:t>assertions</a:t>
            </a:r>
            <a:r>
              <a:rPr lang="pt-BR" sz="1600" i="1" dirty="0"/>
              <a:t> </a:t>
            </a:r>
            <a:r>
              <a:rPr lang="pt-BR" sz="1600" i="1" dirty="0" err="1"/>
              <a:t>about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feasibility</a:t>
            </a:r>
            <a:r>
              <a:rPr lang="pt-BR" sz="1600" i="1" dirty="0"/>
              <a:t> </a:t>
            </a:r>
            <a:r>
              <a:rPr lang="pt-BR" sz="1600" i="1" dirty="0" err="1"/>
              <a:t>of</a:t>
            </a:r>
            <a:r>
              <a:rPr lang="pt-BR" sz="1600" i="1" dirty="0"/>
              <a:t> loops for </a:t>
            </a:r>
            <a:r>
              <a:rPr lang="pt-BR" sz="1600" i="1" dirty="0" err="1"/>
              <a:t>acceleration</a:t>
            </a:r>
            <a:r>
              <a:rPr lang="pt-BR" sz="1600" i="1" dirty="0"/>
              <a:t> </a:t>
            </a:r>
            <a:r>
              <a:rPr lang="pt-BR" sz="1600" i="1" dirty="0" err="1"/>
              <a:t>without</a:t>
            </a:r>
            <a:r>
              <a:rPr lang="pt-BR" sz="1600" i="1" dirty="0"/>
              <a:t> </a:t>
            </a:r>
            <a:r>
              <a:rPr lang="pt-BR" sz="1600" i="1" dirty="0" err="1"/>
              <a:t>requiring</a:t>
            </a:r>
            <a:r>
              <a:rPr lang="pt-BR" sz="1600" i="1" dirty="0"/>
              <a:t> </a:t>
            </a:r>
            <a:r>
              <a:rPr lang="pt-BR" sz="1600" i="1" dirty="0" err="1"/>
              <a:t>detailed</a:t>
            </a:r>
            <a:r>
              <a:rPr lang="pt-BR" sz="1600" i="1" dirty="0"/>
              <a:t> </a:t>
            </a:r>
            <a:r>
              <a:rPr lang="pt-BR" sz="1600" i="1" dirty="0" err="1"/>
              <a:t>analysis</a:t>
            </a:r>
            <a:r>
              <a:rPr lang="pt-BR" sz="1600" i="1" dirty="0"/>
              <a:t> </a:t>
            </a:r>
            <a:r>
              <a:rPr lang="pt-BR" sz="1600" i="1" dirty="0" err="1"/>
              <a:t>by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compiler</a:t>
            </a:r>
            <a:r>
              <a:rPr lang="pt-BR" sz="1600" i="1" dirty="0"/>
              <a:t>.</a:t>
            </a:r>
          </a:p>
          <a:p>
            <a:pPr marL="342900" lvl="1" indent="0">
              <a:buNone/>
            </a:pPr>
            <a:endParaRPr lang="pt-BR" sz="1600" i="1" dirty="0"/>
          </a:p>
          <a:p>
            <a:pPr marL="342900" lvl="1" indent="0">
              <a:buNone/>
            </a:pP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collapse</a:t>
            </a:r>
            <a:r>
              <a:rPr lang="pt-BR" i="1" dirty="0"/>
              <a:t> </a:t>
            </a:r>
            <a:r>
              <a:rPr lang="pt-BR" i="1" dirty="0" err="1"/>
              <a:t>clause</a:t>
            </a:r>
            <a:r>
              <a:rPr lang="pt-BR" i="1" dirty="0"/>
              <a:t> declares </a:t>
            </a:r>
            <a:r>
              <a:rPr lang="pt-BR" i="1" dirty="0" err="1"/>
              <a:t>that</a:t>
            </a:r>
            <a:r>
              <a:rPr lang="pt-BR" i="1" dirty="0"/>
              <a:t>,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only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outer</a:t>
            </a:r>
            <a:r>
              <a:rPr lang="pt-BR" i="1" dirty="0"/>
              <a:t> loop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free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data </a:t>
            </a:r>
            <a:r>
              <a:rPr lang="pt-BR" i="1" dirty="0" err="1"/>
              <a:t>races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available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parallelize</a:t>
            </a:r>
            <a:r>
              <a:rPr lang="pt-BR" i="1" dirty="0"/>
              <a:t>, </a:t>
            </a:r>
            <a:r>
              <a:rPr lang="pt-BR" i="1" dirty="0" err="1"/>
              <a:t>but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direc</a:t>
            </a:r>
            <a:r>
              <a:rPr lang="pt-BR" i="1" dirty="0"/>
              <a:t>- tive </a:t>
            </a:r>
            <a:r>
              <a:rPr lang="pt-BR" i="1" dirty="0" err="1"/>
              <a:t>should</a:t>
            </a:r>
            <a:r>
              <a:rPr lang="pt-BR" i="1" dirty="0"/>
              <a:t> </a:t>
            </a:r>
            <a:r>
              <a:rPr lang="pt-BR" i="1" dirty="0" err="1"/>
              <a:t>apply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inner</a:t>
            </a:r>
            <a:r>
              <a:rPr lang="pt-BR" i="1" dirty="0"/>
              <a:t> loop too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B820BF-2DFD-3E45-9254-14C5DFEBF14A}"/>
              </a:ext>
            </a:extLst>
          </p:cNvPr>
          <p:cNvSpPr txBox="1">
            <a:spLocks/>
          </p:cNvSpPr>
          <p:nvPr/>
        </p:nvSpPr>
        <p:spPr>
          <a:xfrm>
            <a:off x="4811486" y="133351"/>
            <a:ext cx="4093028" cy="46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6300"/>
                </a:solidFill>
              </a:rPr>
              <a:t>#pragma </a:t>
            </a:r>
            <a:r>
              <a:rPr lang="en-US" sz="1200" b="1" dirty="0" err="1">
                <a:solidFill>
                  <a:srgbClr val="FF6300"/>
                </a:solidFill>
              </a:rPr>
              <a:t>acc</a:t>
            </a:r>
            <a:r>
              <a:rPr lang="en-US" sz="1200" b="1" dirty="0">
                <a:solidFill>
                  <a:srgbClr val="FF6300"/>
                </a:solidFill>
              </a:rPr>
              <a:t> data </a:t>
            </a:r>
            <a:r>
              <a:rPr lang="en-US" sz="1200" b="1" dirty="0" err="1">
                <a:solidFill>
                  <a:srgbClr val="FF6300"/>
                </a:solidFill>
              </a:rPr>
              <a:t>copyin</a:t>
            </a:r>
            <a:r>
              <a:rPr lang="en-US" sz="1200" b="1" dirty="0">
                <a:solidFill>
                  <a:srgbClr val="FF6300"/>
                </a:solidFill>
              </a:rPr>
              <a:t>(</a:t>
            </a:r>
            <a:r>
              <a:rPr lang="en-US" sz="1200" b="1" dirty="0" err="1">
                <a:solidFill>
                  <a:srgbClr val="FF6300"/>
                </a:solidFill>
              </a:rPr>
              <a:t>next_base</a:t>
            </a:r>
            <a:r>
              <a:rPr lang="en-US" sz="1200" b="1" dirty="0">
                <a:solidFill>
                  <a:srgbClr val="FF6300"/>
                </a:solidFill>
              </a:rPr>
              <a:t>[:rows][:cols]) copy(</a:t>
            </a:r>
            <a:r>
              <a:rPr lang="en-US" sz="1200" b="1" dirty="0" err="1">
                <a:solidFill>
                  <a:srgbClr val="FF6300"/>
                </a:solidFill>
              </a:rPr>
              <a:t>prev_base</a:t>
            </a:r>
            <a:r>
              <a:rPr lang="en-US" sz="1200" b="1" dirty="0">
                <a:solidFill>
                  <a:srgbClr val="FF6300"/>
                </a:solidFill>
              </a:rPr>
              <a:t>[:rows][:cols])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for(</a:t>
            </a:r>
            <a:r>
              <a:rPr lang="en-US" sz="1200" dirty="0" err="1"/>
              <a:t>int</a:t>
            </a:r>
            <a:r>
              <a:rPr lang="en-US" sz="1200" dirty="0"/>
              <a:t> n = 0; n &lt; iterations; n++)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b="1" dirty="0">
                <a:solidFill>
                  <a:srgbClr val="FF6300"/>
                </a:solidFill>
              </a:rPr>
              <a:t>#pragma </a:t>
            </a:r>
            <a:r>
              <a:rPr lang="en-US" sz="1200" b="1" dirty="0" err="1">
                <a:solidFill>
                  <a:srgbClr val="FF6300"/>
                </a:solidFill>
              </a:rPr>
              <a:t>acc</a:t>
            </a:r>
            <a:r>
              <a:rPr lang="en-US" sz="1200" b="1" dirty="0">
                <a:solidFill>
                  <a:srgbClr val="FF6300"/>
                </a:solidFill>
              </a:rPr>
              <a:t> parallel loop collapse(2)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1; </a:t>
            </a:r>
            <a:r>
              <a:rPr lang="en-US" sz="1200" dirty="0" err="1"/>
              <a:t>i</a:t>
            </a:r>
            <a:r>
              <a:rPr lang="en-US" sz="1200" dirty="0"/>
              <a:t> &lt; rows - HALF_LENGTH;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for(</a:t>
            </a:r>
            <a:r>
              <a:rPr lang="en-US" sz="1200" dirty="0" err="1"/>
              <a:t>int</a:t>
            </a:r>
            <a:r>
              <a:rPr lang="en-US" sz="1200" dirty="0"/>
              <a:t> j = 1; j &lt; cols - HALF_LENGTH;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+= (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][j+1]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		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][j-1]) / </a:t>
            </a:r>
            <a:r>
              <a:rPr lang="en-US" sz="1200" dirty="0" err="1"/>
              <a:t>dxSquared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+= (</a:t>
            </a:r>
            <a:r>
              <a:rPr lang="en-US" sz="1200" dirty="0" err="1"/>
              <a:t>prev_base</a:t>
            </a:r>
            <a:r>
              <a:rPr lang="en-US" sz="1200" dirty="0"/>
              <a:t>[i+1][j]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prev_base</a:t>
            </a:r>
            <a:r>
              <a:rPr lang="en-US" sz="1200" dirty="0"/>
              <a:t>[i-1][j]) / </a:t>
            </a:r>
            <a:r>
              <a:rPr lang="en-US" sz="1200" dirty="0" err="1"/>
              <a:t>dySquared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*= </a:t>
            </a:r>
            <a:r>
              <a:rPr lang="en-US" sz="1200" dirty="0" err="1"/>
              <a:t>dtSquared</a:t>
            </a:r>
            <a:r>
              <a:rPr lang="en-US" sz="1200" dirty="0"/>
              <a:t> * </a:t>
            </a:r>
            <a:r>
              <a:rPr lang="en-US" sz="1200" dirty="0" err="1"/>
              <a:t>vel_base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}}.  // loop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}.  // loop </a:t>
            </a:r>
            <a:r>
              <a:rPr lang="en-US" sz="1200" dirty="0" err="1"/>
              <a:t>i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// swap arrays for next iteration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float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rows;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for(</a:t>
            </a:r>
            <a:r>
              <a:rPr lang="en-US" sz="1200" dirty="0" err="1"/>
              <a:t>int</a:t>
            </a:r>
            <a:r>
              <a:rPr lang="en-US" sz="1200" dirty="0"/>
              <a:t> j = 0; j &lt; cols;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temp =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}   // end of kernel region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6FE584-AE00-CA46-929A-74667177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4233467"/>
            <a:ext cx="5606143" cy="787735"/>
          </a:xfrm>
          <a:prstGeom prst="rect">
            <a:avLst/>
          </a:prstGeom>
        </p:spPr>
      </p:pic>
      <p:sp>
        <p:nvSpPr>
          <p:cNvPr id="7" name="Balão de Seta para a Esquerda 6">
            <a:extLst>
              <a:ext uri="{FF2B5EF4-FFF2-40B4-BE49-F238E27FC236}">
                <a16:creationId xmlns:a16="http://schemas.microsoft.com/office/drawing/2014/main" id="{6B197F0F-FB85-E049-8CF3-E07DE8D63E85}"/>
              </a:ext>
            </a:extLst>
          </p:cNvPr>
          <p:cNvSpPr/>
          <p:nvPr/>
        </p:nvSpPr>
        <p:spPr>
          <a:xfrm>
            <a:off x="5812971" y="4523014"/>
            <a:ext cx="1524000" cy="489857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4,33 </a:t>
            </a:r>
            <a:r>
              <a:rPr lang="pt-BR" dirty="0" err="1"/>
              <a:t>sec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51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91F3C-0A40-8848-B455-4651C295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CAFA9-EEAF-4042-8056-1F069427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438150"/>
            <a:ext cx="8242300" cy="42672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B4AA39CA-F7CD-FF49-97CA-4F439535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3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89F771-2390-004F-8FB1-6F68A6CA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143" y="1097076"/>
            <a:ext cx="4833257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 err="1"/>
              <a:t>pgcc</a:t>
            </a:r>
            <a:r>
              <a:rPr lang="pt-BR" sz="1200" dirty="0"/>
              <a:t> -</a:t>
            </a:r>
            <a:r>
              <a:rPr lang="pt-BR" sz="1200" dirty="0" err="1"/>
              <a:t>fast</a:t>
            </a:r>
            <a:r>
              <a:rPr lang="pt-BR" sz="1200" dirty="0"/>
              <a:t> -</a:t>
            </a:r>
            <a:r>
              <a:rPr lang="pt-BR" sz="1200" dirty="0" err="1"/>
              <a:t>Minfo</a:t>
            </a:r>
            <a:r>
              <a:rPr lang="pt-BR" sz="1200" dirty="0"/>
              <a:t> -</a:t>
            </a:r>
            <a:r>
              <a:rPr lang="pt-BR" sz="1200" b="1" dirty="0" err="1"/>
              <a:t>ta</a:t>
            </a:r>
            <a:r>
              <a:rPr lang="pt-BR" sz="1200" b="1" dirty="0"/>
              <a:t>=</a:t>
            </a:r>
            <a:r>
              <a:rPr lang="pt-BR" sz="1200" b="1" dirty="0" err="1"/>
              <a:t>tesla:managed</a:t>
            </a:r>
            <a:r>
              <a:rPr lang="pt-BR" sz="1200" dirty="0"/>
              <a:t> –acc. &lt;</a:t>
            </a:r>
            <a:r>
              <a:rPr lang="pt-BR" sz="1200" dirty="0" err="1"/>
              <a:t>prog.c</a:t>
            </a:r>
            <a:r>
              <a:rPr lang="pt-BR" sz="1200" dirty="0"/>
              <a:t>&gt;  -o &lt;</a:t>
            </a:r>
            <a:r>
              <a:rPr lang="pt-BR" sz="1200" dirty="0" err="1"/>
              <a:t>prog.o</a:t>
            </a:r>
            <a:r>
              <a:rPr lang="pt-BR" sz="1200" dirty="0"/>
              <a:t> 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/>
              <a:t>$  ./acc-iso2d-array2d-mod3-parallel-tesla-managed 512 512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/>
              <a:t>Grid </a:t>
            </a:r>
            <a:r>
              <a:rPr lang="pt-BR" sz="1200" dirty="0" err="1"/>
              <a:t>Sizes</a:t>
            </a:r>
            <a:r>
              <a:rPr lang="pt-BR" sz="1200" dirty="0"/>
              <a:t>: 512 </a:t>
            </a:r>
            <a:r>
              <a:rPr lang="pt-BR" sz="1200" dirty="0" err="1"/>
              <a:t>x</a:t>
            </a:r>
            <a:r>
              <a:rPr lang="pt-BR" sz="1200" dirty="0"/>
              <a:t> 512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/>
              <a:t>Iterations</a:t>
            </a:r>
            <a:r>
              <a:rPr lang="pt-BR" sz="1200" dirty="0"/>
              <a:t>: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/>
              <a:t>Initializing</a:t>
            </a:r>
            <a:r>
              <a:rPr lang="pt-BR" sz="1200" dirty="0"/>
              <a:t> ...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/>
              <a:t>Computing</a:t>
            </a:r>
            <a:r>
              <a:rPr lang="pt-BR" sz="1200" dirty="0"/>
              <a:t> </a:t>
            </a:r>
            <a:r>
              <a:rPr lang="pt-BR" sz="1200" dirty="0" err="1"/>
              <a:t>wavefield</a:t>
            </a:r>
            <a:r>
              <a:rPr lang="pt-BR" sz="1200" dirty="0"/>
              <a:t> ...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 err="1"/>
              <a:t>Iterations</a:t>
            </a:r>
            <a:r>
              <a:rPr lang="pt-BR" sz="1200" b="1" dirty="0"/>
              <a:t> </a:t>
            </a:r>
            <a:r>
              <a:rPr lang="pt-BR" sz="1200" b="1" dirty="0" err="1"/>
              <a:t>completed</a:t>
            </a:r>
            <a:r>
              <a:rPr lang="pt-BR" sz="1200" b="1" dirty="0"/>
              <a:t> in 0.119912 </a:t>
            </a:r>
            <a:r>
              <a:rPr lang="pt-BR" sz="1200" b="1" dirty="0" err="1"/>
              <a:t>seconds</a:t>
            </a:r>
            <a:r>
              <a:rPr lang="pt-BR" sz="1200" b="1" dirty="0"/>
              <a:t> </a:t>
            </a:r>
          </a:p>
          <a:p>
            <a:pPr marL="0" indent="0"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B820BF-2DFD-3E45-9254-14C5DFEBF14A}"/>
              </a:ext>
            </a:extLst>
          </p:cNvPr>
          <p:cNvSpPr txBox="1">
            <a:spLocks/>
          </p:cNvSpPr>
          <p:nvPr/>
        </p:nvSpPr>
        <p:spPr>
          <a:xfrm>
            <a:off x="4811486" y="133351"/>
            <a:ext cx="4093028" cy="46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6300"/>
                </a:solidFill>
              </a:rPr>
              <a:t>#pragma </a:t>
            </a:r>
            <a:r>
              <a:rPr lang="en-US" sz="1200" b="1" dirty="0" err="1">
                <a:solidFill>
                  <a:srgbClr val="FF6300"/>
                </a:solidFill>
              </a:rPr>
              <a:t>acc</a:t>
            </a:r>
            <a:r>
              <a:rPr lang="en-US" sz="1200" b="1" dirty="0">
                <a:solidFill>
                  <a:srgbClr val="FF6300"/>
                </a:solidFill>
              </a:rPr>
              <a:t> data </a:t>
            </a:r>
            <a:r>
              <a:rPr lang="en-US" sz="1200" b="1" dirty="0" err="1">
                <a:solidFill>
                  <a:srgbClr val="FF6300"/>
                </a:solidFill>
              </a:rPr>
              <a:t>copyin</a:t>
            </a:r>
            <a:r>
              <a:rPr lang="en-US" sz="1200" b="1" dirty="0">
                <a:solidFill>
                  <a:srgbClr val="FF6300"/>
                </a:solidFill>
              </a:rPr>
              <a:t>(</a:t>
            </a:r>
            <a:r>
              <a:rPr lang="en-US" sz="1200" b="1" dirty="0" err="1">
                <a:solidFill>
                  <a:srgbClr val="FF6300"/>
                </a:solidFill>
              </a:rPr>
              <a:t>next_base</a:t>
            </a:r>
            <a:r>
              <a:rPr lang="en-US" sz="1200" b="1" dirty="0">
                <a:solidFill>
                  <a:srgbClr val="FF6300"/>
                </a:solidFill>
              </a:rPr>
              <a:t>[:rows][:cols]) copy(</a:t>
            </a:r>
            <a:r>
              <a:rPr lang="en-US" sz="1200" b="1" dirty="0" err="1">
                <a:solidFill>
                  <a:srgbClr val="FF6300"/>
                </a:solidFill>
              </a:rPr>
              <a:t>prev_base</a:t>
            </a:r>
            <a:r>
              <a:rPr lang="en-US" sz="1200" b="1" dirty="0">
                <a:solidFill>
                  <a:srgbClr val="FF6300"/>
                </a:solidFill>
              </a:rPr>
              <a:t>[:rows][:cols])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for(</a:t>
            </a:r>
            <a:r>
              <a:rPr lang="en-US" sz="1200" dirty="0" err="1"/>
              <a:t>int</a:t>
            </a:r>
            <a:r>
              <a:rPr lang="en-US" sz="1200" dirty="0"/>
              <a:t> n = 0; n &lt; iterations; n++)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b="1" dirty="0">
                <a:solidFill>
                  <a:srgbClr val="FF6300"/>
                </a:solidFill>
              </a:rPr>
              <a:t>#pragma </a:t>
            </a:r>
            <a:r>
              <a:rPr lang="en-US" sz="1200" b="1" dirty="0" err="1">
                <a:solidFill>
                  <a:srgbClr val="FF6300"/>
                </a:solidFill>
              </a:rPr>
              <a:t>acc</a:t>
            </a:r>
            <a:r>
              <a:rPr lang="en-US" sz="1200" b="1" dirty="0">
                <a:solidFill>
                  <a:srgbClr val="FF6300"/>
                </a:solidFill>
              </a:rPr>
              <a:t> parallel loop collapse(2)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1; </a:t>
            </a:r>
            <a:r>
              <a:rPr lang="en-US" sz="1200" dirty="0" err="1"/>
              <a:t>i</a:t>
            </a:r>
            <a:r>
              <a:rPr lang="en-US" sz="1200" dirty="0"/>
              <a:t> &lt; rows - HALF_LENGTH;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for(</a:t>
            </a:r>
            <a:r>
              <a:rPr lang="en-US" sz="1200" dirty="0" err="1"/>
              <a:t>int</a:t>
            </a:r>
            <a:r>
              <a:rPr lang="en-US" sz="1200" dirty="0"/>
              <a:t> j = 1; j &lt; cols - HALF_LENGTH;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+= (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][j+1]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		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][j-1]) / </a:t>
            </a:r>
            <a:r>
              <a:rPr lang="en-US" sz="1200" dirty="0" err="1"/>
              <a:t>dxSquared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+= (</a:t>
            </a:r>
            <a:r>
              <a:rPr lang="en-US" sz="1200" dirty="0" err="1"/>
              <a:t>prev_base</a:t>
            </a:r>
            <a:r>
              <a:rPr lang="en-US" sz="1200" dirty="0"/>
              <a:t>[i+1][j]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prev_base</a:t>
            </a:r>
            <a:r>
              <a:rPr lang="en-US" sz="1200" dirty="0"/>
              <a:t>[i-1][j]) / </a:t>
            </a:r>
            <a:r>
              <a:rPr lang="en-US" sz="1200" dirty="0" err="1"/>
              <a:t>dySquared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value *= </a:t>
            </a:r>
            <a:r>
              <a:rPr lang="en-US" sz="1200" dirty="0" err="1"/>
              <a:t>dtSquared</a:t>
            </a:r>
            <a:r>
              <a:rPr lang="en-US" sz="1200" dirty="0"/>
              <a:t> * </a:t>
            </a:r>
            <a:r>
              <a:rPr lang="en-US" sz="1200" dirty="0" err="1"/>
              <a:t>vel_base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}}.  // loop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}.  // loop </a:t>
            </a:r>
            <a:r>
              <a:rPr lang="en-US" sz="1200" dirty="0" err="1"/>
              <a:t>i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// swap arrays for next iteration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float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rows;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for(</a:t>
            </a:r>
            <a:r>
              <a:rPr lang="en-US" sz="1200" dirty="0" err="1"/>
              <a:t>int</a:t>
            </a:r>
            <a:r>
              <a:rPr lang="en-US" sz="1200" dirty="0"/>
              <a:t> j = 0; j &lt; cols;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temp =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}   // end of kernel region</a:t>
            </a:r>
          </a:p>
        </p:txBody>
      </p:sp>
    </p:spTree>
    <p:extLst>
      <p:ext uri="{BB962C8B-B14F-4D97-AF65-F5344CB8AC3E}">
        <p14:creationId xmlns:p14="http://schemas.microsoft.com/office/powerpoint/2010/main" val="2491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31A2-12E3-C340-B980-9D88818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F83FB-5A05-F84F-8D06-271DC47F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1593DA-AC94-2048-8126-26251E34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18"/>
            <a:ext cx="9144000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E40E-7B32-6A4C-825E-BD9970C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C8B3BA4-4576-7B48-8998-09CD6A98F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735818"/>
              </p:ext>
            </p:extLst>
          </p:nvPr>
        </p:nvGraphicFramePr>
        <p:xfrm>
          <a:off x="4018755" y="960868"/>
          <a:ext cx="431970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9702">
                  <a:extLst>
                    <a:ext uri="{9D8B030D-6E8A-4147-A177-3AD203B41FA5}">
                      <a16:colId xmlns:a16="http://schemas.microsoft.com/office/drawing/2014/main" val="20814583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    for(int n = 0; n &lt; iterations; n++) {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5451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        #</a:t>
                      </a:r>
                      <a:r>
                        <a:rPr lang="pt-BR" sz="1100" b="1" u="none" strike="noStrike" dirty="0" err="1">
                          <a:effectLst/>
                        </a:rPr>
                        <a:t>pragma</a:t>
                      </a:r>
                      <a:r>
                        <a:rPr lang="pt-BR" sz="1100" b="1" u="none" strike="noStrike" dirty="0">
                          <a:effectLst/>
                        </a:rPr>
                        <a:t> </a:t>
                      </a:r>
                      <a:r>
                        <a:rPr lang="pt-BR" sz="1100" b="1" u="none" strike="noStrike" dirty="0" err="1">
                          <a:effectLst/>
                        </a:rPr>
                        <a:t>acc</a:t>
                      </a:r>
                      <a:r>
                        <a:rPr lang="pt-BR" sz="1100" b="1" u="none" strike="noStrike" dirty="0">
                          <a:effectLst/>
                        </a:rPr>
                        <a:t> </a:t>
                      </a:r>
                      <a:r>
                        <a:rPr lang="pt-BR" sz="1100" b="1" u="none" strike="noStrike" dirty="0" err="1">
                          <a:effectLst/>
                        </a:rPr>
                        <a:t>parallel</a:t>
                      </a:r>
                      <a:r>
                        <a:rPr lang="pt-BR" sz="1100" b="1" u="none" strike="noStrike" dirty="0">
                          <a:effectLst/>
                        </a:rPr>
                        <a:t> loop </a:t>
                      </a:r>
                      <a:r>
                        <a:rPr lang="pt-BR" sz="1100" b="1" u="none" strike="noStrike" dirty="0" err="1">
                          <a:effectLst/>
                        </a:rPr>
                        <a:t>device_type</a:t>
                      </a:r>
                      <a:r>
                        <a:rPr lang="pt-BR" sz="1100" b="1" u="none" strike="noStrike" dirty="0">
                          <a:effectLst/>
                        </a:rPr>
                        <a:t>(</a:t>
                      </a:r>
                      <a:r>
                        <a:rPr lang="pt-BR" sz="1100" b="1" u="none" strike="noStrike" dirty="0" err="1">
                          <a:effectLst/>
                        </a:rPr>
                        <a:t>nvidia</a:t>
                      </a:r>
                      <a:r>
                        <a:rPr lang="pt-BR" sz="1100" b="1" u="none" strike="noStrike" dirty="0">
                          <a:effectLst/>
                        </a:rPr>
                        <a:t>) tile(32,4)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963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        for(</a:t>
                      </a:r>
                      <a:r>
                        <a:rPr lang="pt-BR" sz="1200" u="none" strike="noStrike" dirty="0" err="1">
                          <a:effectLst/>
                        </a:rPr>
                        <a:t>int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i</a:t>
                      </a:r>
                      <a:r>
                        <a:rPr lang="pt-BR" sz="1200" u="none" strike="noStrike" dirty="0">
                          <a:effectLst/>
                        </a:rPr>
                        <a:t> = 1; </a:t>
                      </a:r>
                      <a:r>
                        <a:rPr lang="pt-BR" sz="1200" u="none" strike="noStrike" dirty="0" err="1">
                          <a:effectLst/>
                        </a:rPr>
                        <a:t>i</a:t>
                      </a:r>
                      <a:r>
                        <a:rPr lang="pt-BR" sz="1200" u="none" strike="noStrike" dirty="0">
                          <a:effectLst/>
                        </a:rPr>
                        <a:t> &lt; </a:t>
                      </a:r>
                      <a:r>
                        <a:rPr lang="pt-BR" sz="1200" u="none" strike="noStrike" dirty="0" err="1">
                          <a:effectLst/>
                        </a:rPr>
                        <a:t>rows</a:t>
                      </a:r>
                      <a:r>
                        <a:rPr lang="pt-BR" sz="1200" u="none" strike="noStrike" dirty="0">
                          <a:effectLst/>
                        </a:rPr>
                        <a:t> - HALF_LENGTH; </a:t>
                      </a:r>
                      <a:r>
                        <a:rPr lang="pt-BR" sz="1200" u="none" strike="noStrike" dirty="0" err="1">
                          <a:effectLst/>
                        </a:rPr>
                        <a:t>i</a:t>
                      </a:r>
                      <a:r>
                        <a:rPr lang="pt-BR" sz="1200" u="none" strike="noStrike" dirty="0">
                          <a:effectLst/>
                        </a:rPr>
                        <a:t>++) {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1994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C931ECA-BC92-A84D-A9A5-CD54EDFCE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81262"/>
              </p:ext>
            </p:extLst>
          </p:nvPr>
        </p:nvGraphicFramePr>
        <p:xfrm>
          <a:off x="861785" y="1918607"/>
          <a:ext cx="1651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0358786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653134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Tiles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Exec.time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232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0,121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287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0,131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518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32,64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867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32,128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3895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32,256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7663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32,512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7192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128,512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51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256,512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108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512,512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459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1024,1024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85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2048,2048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0,032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83988"/>
                  </a:ext>
                </a:extLst>
              </a:tr>
            </a:tbl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B42B67E-6C28-EE4C-8E93-691FDF2CD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244789"/>
              </p:ext>
            </p:extLst>
          </p:nvPr>
        </p:nvGraphicFramePr>
        <p:xfrm>
          <a:off x="3526972" y="18886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4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D7BA-8723-DB42-A121-F347B439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Acoustic</a:t>
            </a:r>
            <a:r>
              <a:rPr lang="pt-BR" dirty="0"/>
              <a:t> </a:t>
            </a:r>
            <a:r>
              <a:rPr lang="pt-BR" dirty="0" err="1"/>
              <a:t>wave</a:t>
            </a:r>
            <a:r>
              <a:rPr lang="pt-BR" dirty="0"/>
              <a:t> </a:t>
            </a:r>
            <a:r>
              <a:rPr lang="pt-BR" dirty="0" err="1"/>
              <a:t>equation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2D915-1778-8546-998D-C1BAAD6B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equation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Discretization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CBDC57-1336-2F45-9AB8-77E96F55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33979"/>
            <a:ext cx="3543300" cy="812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E7EC99-8F75-1D49-949E-01CD3404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3" y="3010553"/>
            <a:ext cx="7329714" cy="7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1184E-E987-D348-A221-F3483A70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implementation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A7E88-8B07-AC43-A5E4-D548B446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nested</a:t>
            </a:r>
            <a:r>
              <a:rPr lang="pt-BR" sz="2000" dirty="0"/>
              <a:t> loops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err="1"/>
              <a:t>Using</a:t>
            </a:r>
            <a:r>
              <a:rPr lang="pt-BR" sz="2000" dirty="0"/>
              <a:t> </a:t>
            </a:r>
            <a:r>
              <a:rPr lang="pt-BR" sz="2000" dirty="0" err="1"/>
              <a:t>numpy</a:t>
            </a:r>
            <a:r>
              <a:rPr lang="pt-BR" sz="2000" dirty="0"/>
              <a:t> </a:t>
            </a:r>
            <a:r>
              <a:rPr lang="pt-BR" sz="2000" dirty="0" err="1"/>
              <a:t>array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E584FF-B2D3-5444-B889-E9EC1A7C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2" y="589968"/>
            <a:ext cx="5682343" cy="15862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5EFBF45-B097-6C4B-BA62-22198E3B639E}"/>
              </a:ext>
            </a:extLst>
          </p:cNvPr>
          <p:cNvSpPr/>
          <p:nvPr/>
        </p:nvSpPr>
        <p:spPr>
          <a:xfrm>
            <a:off x="152401" y="4851191"/>
            <a:ext cx="8577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hlinkClick r:id="rId3"/>
              </a:rPr>
              <a:t>https://github.com/hsenger1969/StencilCodes4GPUs/blob/master/conteudo/jupyter-notebooks/tut_01-acoustic-wave-loop_vs_numpy-array-plot2d.ipynb</a:t>
            </a:r>
            <a:r>
              <a:rPr lang="pt-BR" sz="1000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CA07D9-A010-F240-8167-42580A9DD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8" y="2263292"/>
            <a:ext cx="7592918" cy="1356152"/>
          </a:xfrm>
          <a:prstGeom prst="rect">
            <a:avLst/>
          </a:prstGeom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251253F8-05F6-9140-8FCD-B9036958F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264359"/>
              </p:ext>
            </p:extLst>
          </p:nvPr>
        </p:nvGraphicFramePr>
        <p:xfrm>
          <a:off x="425903" y="3698729"/>
          <a:ext cx="82268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914">
                  <a:extLst>
                    <a:ext uri="{9D8B030D-6E8A-4147-A177-3AD203B41FA5}">
                      <a16:colId xmlns:a16="http://schemas.microsoft.com/office/drawing/2014/main" val="4098750745"/>
                    </a:ext>
                  </a:extLst>
                </a:gridCol>
                <a:gridCol w="2710543">
                  <a:extLst>
                    <a:ext uri="{9D8B030D-6E8A-4147-A177-3AD203B41FA5}">
                      <a16:colId xmlns:a16="http://schemas.microsoft.com/office/drawing/2014/main" val="3079601687"/>
                    </a:ext>
                  </a:extLst>
                </a:gridCol>
                <a:gridCol w="3317422">
                  <a:extLst>
                    <a:ext uri="{9D8B030D-6E8A-4147-A177-3AD203B41FA5}">
                      <a16:colId xmlns:a16="http://schemas.microsoft.com/office/drawing/2014/main" val="2072621877"/>
                    </a:ext>
                  </a:extLst>
                </a:gridCol>
              </a:tblGrid>
              <a:tr h="22755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MacBook Air  Core i5 2-cores @ 1.6GHz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Intel Xeon Silver 4208  8 Cores  @ 2.10GHz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94030"/>
                  </a:ext>
                </a:extLst>
              </a:tr>
              <a:tr h="167792">
                <a:tc>
                  <a:txBody>
                    <a:bodyPr/>
                    <a:lstStyle/>
                    <a:p>
                      <a:r>
                        <a:rPr lang="pt-BR" sz="1200" dirty="0" err="1"/>
                        <a:t>nested</a:t>
                      </a:r>
                      <a:r>
                        <a:rPr lang="pt-BR" sz="1200" dirty="0"/>
                        <a:t> loops – 3 </a:t>
                      </a:r>
                      <a:r>
                        <a:rPr lang="pt-BR" sz="1200" dirty="0" err="1"/>
                        <a:t>arrays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36.3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13.6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26136"/>
                  </a:ext>
                </a:extLst>
              </a:tr>
              <a:tr h="167792">
                <a:tc>
                  <a:txBody>
                    <a:bodyPr/>
                    <a:lstStyle/>
                    <a:p>
                      <a:r>
                        <a:rPr lang="pt-BR" sz="1200" dirty="0" err="1"/>
                        <a:t>nested</a:t>
                      </a:r>
                      <a:r>
                        <a:rPr lang="pt-BR" sz="1200" dirty="0"/>
                        <a:t> loops – 2 </a:t>
                      </a:r>
                      <a:r>
                        <a:rPr lang="pt-BR" sz="1200" dirty="0" err="1"/>
                        <a:t>swapped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arrays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26.5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14.0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48363"/>
                  </a:ext>
                </a:extLst>
              </a:tr>
              <a:tr h="167792">
                <a:tc>
                  <a:txBody>
                    <a:bodyPr/>
                    <a:lstStyle/>
                    <a:p>
                      <a:r>
                        <a:rPr lang="pt-BR" sz="1200" dirty="0" err="1"/>
                        <a:t>Numpy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arrays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2.1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1.2 </a:t>
                      </a:r>
                      <a:r>
                        <a:rPr lang="pt-BR" sz="1200" dirty="0" err="1"/>
                        <a:t>sec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2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4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213F0-F07A-2F49-AFD8-C22C0E56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9743"/>
            <a:ext cx="8414656" cy="6858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Baseline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992B4-43D3-424E-8F03-DBC6063B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GCC </a:t>
            </a:r>
            <a:r>
              <a:rPr lang="pt-BR" dirty="0" err="1"/>
              <a:t>compiler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Baseline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in 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519187-F90F-F84A-8CC6-881A5CF0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6" y="119743"/>
            <a:ext cx="7159352" cy="2231571"/>
          </a:xfrm>
          <a:prstGeom prst="rect">
            <a:avLst/>
          </a:prstGeom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40DA800A-E26F-9C4A-80CC-8570175F6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83426"/>
              </p:ext>
            </p:extLst>
          </p:nvPr>
        </p:nvGraphicFramePr>
        <p:xfrm>
          <a:off x="416378" y="2861134"/>
          <a:ext cx="7886700" cy="195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550">
                  <a:extLst>
                    <a:ext uri="{9D8B030D-6E8A-4147-A177-3AD203B41FA5}">
                      <a16:colId xmlns:a16="http://schemas.microsoft.com/office/drawing/2014/main" val="4098750745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079601687"/>
                    </a:ext>
                  </a:extLst>
                </a:gridCol>
                <a:gridCol w="1973036">
                  <a:extLst>
                    <a:ext uri="{9D8B030D-6E8A-4147-A177-3AD203B41FA5}">
                      <a16:colId xmlns:a16="http://schemas.microsoft.com/office/drawing/2014/main" val="2072621877"/>
                    </a:ext>
                  </a:extLst>
                </a:gridCol>
              </a:tblGrid>
              <a:tr h="30443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Cmd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line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flags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Makespan</a:t>
                      </a:r>
                      <a:r>
                        <a:rPr lang="pt-BR" sz="1200" dirty="0"/>
                        <a:t>. (</a:t>
                      </a:r>
                      <a:r>
                        <a:rPr lang="pt-BR" sz="1200" dirty="0" err="1"/>
                        <a:t>sec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94030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r>
                        <a:rPr lang="pt-BR" sz="1200" dirty="0" err="1"/>
                        <a:t>gcc</a:t>
                      </a:r>
                      <a:r>
                        <a:rPr lang="pt-BR" sz="1200" dirty="0"/>
                        <a:t> iso2d.c -o iso2d-gcc (no </a:t>
                      </a:r>
                      <a:r>
                        <a:rPr lang="pt-BR" sz="1200" dirty="0" err="1"/>
                        <a:t>flag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no </a:t>
                      </a:r>
                      <a:r>
                        <a:rPr lang="pt-BR" sz="1200" dirty="0" err="1"/>
                        <a:t>optimization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4.419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26136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iso2d-array2d.c -o iso2d-array2d-gcc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no </a:t>
                      </a:r>
                      <a:r>
                        <a:rPr lang="pt-BR" sz="1200" dirty="0" err="1"/>
                        <a:t>optimization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48363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-O3 iso2d.c -o iso2d-gcc-O3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1.072 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27370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-O3 iso2d-array2d.c -o iso2d-array2d-gcc-O3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28222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Ofast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iso2d.c -o iso2d-gcc-Ofast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Ofast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17090"/>
                  </a:ext>
                </a:extLst>
              </a:tr>
              <a:tr h="25085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Ofast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iso2d-array2d.c -o iso2d-array2d-gcc-Ofast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Ofast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97987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6B908CF-41D6-9846-B961-1B72A047FBF1}"/>
              </a:ext>
            </a:extLst>
          </p:cNvPr>
          <p:cNvSpPr/>
          <p:nvPr/>
        </p:nvSpPr>
        <p:spPr>
          <a:xfrm>
            <a:off x="628650" y="4751527"/>
            <a:ext cx="7119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https://gcc.gnu.org/onlinedocs/gcc/Optimize-Options.html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3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3AB5B-2CE2-4A47-B0F0-C4AB5A09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 </a:t>
            </a:r>
            <a:r>
              <a:rPr lang="pt-BR" dirty="0" err="1"/>
              <a:t>compiler</a:t>
            </a:r>
            <a:r>
              <a:rPr lang="pt-BR" dirty="0"/>
              <a:t> vs. PGI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4358-F565-274B-9699-0A0D8766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73886" cy="3870723"/>
          </a:xfrm>
        </p:spPr>
        <p:txBody>
          <a:bodyPr>
            <a:normAutofit/>
          </a:bodyPr>
          <a:lstStyle/>
          <a:p>
            <a:r>
              <a:rPr lang="pt-BR" sz="1800" dirty="0"/>
              <a:t>Intel </a:t>
            </a:r>
            <a:r>
              <a:rPr lang="pt-BR" sz="1800" dirty="0" err="1"/>
              <a:t>icc</a:t>
            </a: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342900" lvl="1" indent="0">
              <a:buNone/>
            </a:pPr>
            <a:r>
              <a:rPr lang="pt-BR" sz="1600" dirty="0"/>
              <a:t>-O3, -</a:t>
            </a:r>
            <a:r>
              <a:rPr lang="pt-BR" sz="1600" dirty="0" err="1"/>
              <a:t>Ofast</a:t>
            </a:r>
            <a:r>
              <a:rPr lang="pt-BR" sz="1600" dirty="0"/>
              <a:t> = </a:t>
            </a:r>
            <a:r>
              <a:rPr lang="pt-BR" sz="1600" dirty="0" err="1"/>
              <a:t>vectorizatio</a:t>
            </a:r>
            <a:r>
              <a:rPr lang="pt-BR" sz="1600" dirty="0"/>
              <a:t> + </a:t>
            </a:r>
            <a:r>
              <a:rPr lang="pt-BR" sz="1600" dirty="0" err="1"/>
              <a:t>others</a:t>
            </a:r>
            <a:endParaRPr lang="pt-BR" sz="1600" dirty="0"/>
          </a:p>
          <a:p>
            <a:r>
              <a:rPr lang="pt-BR" sz="1800" dirty="0"/>
              <a:t>PGI</a:t>
            </a:r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7BEC7654-9657-5B44-89BC-A16A5E66A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56390"/>
              </p:ext>
            </p:extLst>
          </p:nvPr>
        </p:nvGraphicFramePr>
        <p:xfrm>
          <a:off x="1823359" y="617101"/>
          <a:ext cx="7070271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671">
                  <a:extLst>
                    <a:ext uri="{9D8B030D-6E8A-4147-A177-3AD203B41FA5}">
                      <a16:colId xmlns:a16="http://schemas.microsoft.com/office/drawing/2014/main" val="4098750745"/>
                    </a:ext>
                  </a:extLst>
                </a:gridCol>
                <a:gridCol w="1730828">
                  <a:extLst>
                    <a:ext uri="{9D8B030D-6E8A-4147-A177-3AD203B41FA5}">
                      <a16:colId xmlns:a16="http://schemas.microsoft.com/office/drawing/2014/main" val="3079601687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2072621877"/>
                    </a:ext>
                  </a:extLst>
                </a:gridCol>
              </a:tblGrid>
              <a:tr h="17477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Cmd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flags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Makespan</a:t>
                      </a:r>
                      <a:r>
                        <a:rPr lang="pt-BR" dirty="0"/>
                        <a:t>. (</a:t>
                      </a:r>
                      <a:r>
                        <a:rPr lang="pt-BR" dirty="0" err="1"/>
                        <a:t>sec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94030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r>
                        <a:rPr lang="pt-BR" dirty="0" err="1"/>
                        <a:t>icc</a:t>
                      </a:r>
                      <a:r>
                        <a:rPr lang="pt-BR" dirty="0"/>
                        <a:t> iso2d.c -o iso2d-icc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 </a:t>
                      </a:r>
                      <a:r>
                        <a:rPr lang="pt-BR" dirty="0" err="1"/>
                        <a:t>optimization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26136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iso2d-array2d.c -o iso2d-array2d-icc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 </a:t>
                      </a:r>
                      <a:r>
                        <a:rPr lang="pt-BR" dirty="0" err="1"/>
                        <a:t>optimization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48363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-O3 iso2d.c -o iso2d-icc-O3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27370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-O3 iso2d-array2d.c -o iso2d-array2d-icc-O3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28222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iso2d.c -o iso2d-icc-Ofast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r>
                        <a:rPr lang="pt-BR" dirty="0" err="1"/>
                        <a:t>Ofast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17090"/>
                  </a:ext>
                </a:extLst>
              </a:tr>
              <a:tr h="272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iso2d-array2d.c -o iso2d-array2d-icc-Ofast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r>
                        <a:rPr lang="pt-BR" dirty="0" err="1"/>
                        <a:t>Ofast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9798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43A4DA14-DA15-FF45-8ACC-E78056788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39676"/>
              </p:ext>
            </p:extLst>
          </p:nvPr>
        </p:nvGraphicFramePr>
        <p:xfrm>
          <a:off x="443593" y="3884023"/>
          <a:ext cx="7886700" cy="83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79">
                  <a:extLst>
                    <a:ext uri="{9D8B030D-6E8A-4147-A177-3AD203B41FA5}">
                      <a16:colId xmlns:a16="http://schemas.microsoft.com/office/drawing/2014/main" val="6340844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390301023"/>
                    </a:ext>
                  </a:extLst>
                </a:gridCol>
                <a:gridCol w="2505074">
                  <a:extLst>
                    <a:ext uri="{9D8B030D-6E8A-4147-A177-3AD203B41FA5}">
                      <a16:colId xmlns:a16="http://schemas.microsoft.com/office/drawing/2014/main" val="226206735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822338"/>
                    </a:ext>
                  </a:extLst>
                </a:gridCol>
              </a:tblGrid>
              <a:tr h="26938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Compiler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flags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implem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Makespan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9398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pgi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-</a:t>
                      </a:r>
                      <a:r>
                        <a:rPr lang="pt-BR" sz="1100" dirty="0" err="1"/>
                        <a:t>fast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linear </a:t>
                      </a:r>
                      <a:r>
                        <a:rPr lang="pt-BR" sz="1100" dirty="0" err="1"/>
                        <a:t>array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0.519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43246"/>
                  </a:ext>
                </a:extLst>
              </a:tr>
              <a:tr h="28080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pgi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-</a:t>
                      </a:r>
                      <a:r>
                        <a:rPr lang="pt-BR" sz="1100" dirty="0" err="1"/>
                        <a:t>fast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2D </a:t>
                      </a:r>
                      <a:r>
                        <a:rPr lang="pt-BR" sz="1100" dirty="0" err="1"/>
                        <a:t>array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0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039C-98A3-2E49-ADA3-F272BBA7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OpenAcc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89F771-2390-004F-8FB1-6F68A6CA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122" y="1097076"/>
            <a:ext cx="3886200" cy="3263504"/>
          </a:xfrm>
        </p:spPr>
        <p:txBody>
          <a:bodyPr>
            <a:normAutofit/>
          </a:bodyPr>
          <a:lstStyle/>
          <a:p>
            <a:r>
              <a:rPr lang="pt-BR" sz="2000" dirty="0" err="1"/>
              <a:t>Kernel</a:t>
            </a:r>
            <a:r>
              <a:rPr lang="pt-BR" sz="2000" dirty="0"/>
              <a:t> </a:t>
            </a:r>
            <a:r>
              <a:rPr lang="pt-BR" sz="2000" dirty="0" err="1"/>
              <a:t>constructs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pPr marL="342900" lvl="1" indent="0">
              <a:buNone/>
            </a:pPr>
            <a:r>
              <a:rPr lang="pt-BR" sz="1600" dirty="0"/>
              <a:t>“</a:t>
            </a:r>
            <a:r>
              <a:rPr lang="pt-BR" sz="1600" i="1" dirty="0" err="1"/>
              <a:t>This</a:t>
            </a:r>
            <a:r>
              <a:rPr lang="pt-BR" sz="1600" i="1" dirty="0"/>
              <a:t> </a:t>
            </a:r>
            <a:r>
              <a:rPr lang="pt-BR" sz="1600" i="1" dirty="0" err="1"/>
              <a:t>directive</a:t>
            </a:r>
            <a:r>
              <a:rPr lang="pt-BR" sz="1600" i="1" dirty="0"/>
              <a:t> </a:t>
            </a:r>
            <a:r>
              <a:rPr lang="pt-BR" sz="1600" i="1" dirty="0" err="1"/>
              <a:t>informs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compiler</a:t>
            </a:r>
            <a:r>
              <a:rPr lang="pt-BR" sz="1600" i="1" dirty="0"/>
              <a:t> </a:t>
            </a:r>
            <a:r>
              <a:rPr lang="pt-BR" sz="1600" i="1" dirty="0" err="1"/>
              <a:t>of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programmer’s</a:t>
            </a:r>
            <a:r>
              <a:rPr lang="pt-BR" sz="1600" i="1" dirty="0"/>
              <a:t> </a:t>
            </a:r>
            <a:r>
              <a:rPr lang="pt-BR" sz="1600" i="1" dirty="0" err="1"/>
              <a:t>desire</a:t>
            </a:r>
            <a:r>
              <a:rPr lang="pt-BR" sz="1600" i="1" dirty="0"/>
              <a:t> </a:t>
            </a:r>
            <a:r>
              <a:rPr lang="pt-BR" sz="1600" i="1" dirty="0" err="1"/>
              <a:t>to</a:t>
            </a:r>
            <a:r>
              <a:rPr lang="pt-BR" sz="1600" i="1" dirty="0"/>
              <a:t> </a:t>
            </a:r>
            <a:r>
              <a:rPr lang="pt-BR" sz="1600" i="1" dirty="0" err="1"/>
              <a:t>accelerate</a:t>
            </a:r>
            <a:r>
              <a:rPr lang="pt-BR" sz="1600" i="1" dirty="0"/>
              <a:t> loops </a:t>
            </a:r>
            <a:r>
              <a:rPr lang="pt-BR" sz="1600" i="1" dirty="0" err="1"/>
              <a:t>within</a:t>
            </a:r>
            <a:r>
              <a:rPr lang="pt-BR" sz="1600" i="1" dirty="0"/>
              <a:t> a </a:t>
            </a:r>
            <a:r>
              <a:rPr lang="pt-BR" sz="1600" i="1" dirty="0" err="1"/>
              <a:t>given</a:t>
            </a:r>
            <a:r>
              <a:rPr lang="pt-BR" sz="1600" i="1" dirty="0"/>
              <a:t> </a:t>
            </a:r>
            <a:r>
              <a:rPr lang="pt-BR" sz="1600" i="1" dirty="0" err="1"/>
              <a:t>region</a:t>
            </a:r>
            <a:r>
              <a:rPr lang="pt-BR" sz="1600" i="1" dirty="0"/>
              <a:t>, </a:t>
            </a:r>
            <a:r>
              <a:rPr lang="pt-BR" sz="1600" i="1" dirty="0" err="1"/>
              <a:t>but</a:t>
            </a:r>
            <a:r>
              <a:rPr lang="pt-BR" sz="1600" i="1" dirty="0"/>
              <a:t> </a:t>
            </a:r>
            <a:r>
              <a:rPr lang="pt-BR" sz="1600" i="1" dirty="0" err="1"/>
              <a:t>places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responsibility</a:t>
            </a:r>
            <a:r>
              <a:rPr lang="pt-BR" sz="1600" i="1" dirty="0"/>
              <a:t> </a:t>
            </a:r>
            <a:r>
              <a:rPr lang="pt-BR" sz="1600" i="1" dirty="0" err="1"/>
              <a:t>on</a:t>
            </a:r>
            <a:r>
              <a:rPr lang="pt-BR" sz="1600" i="1" dirty="0"/>
              <a:t> </a:t>
            </a:r>
            <a:r>
              <a:rPr lang="pt-BR" sz="1600" i="1" dirty="0" err="1"/>
              <a:t>the</a:t>
            </a:r>
            <a:r>
              <a:rPr lang="pt-BR" sz="1600" i="1" dirty="0"/>
              <a:t> </a:t>
            </a:r>
            <a:r>
              <a:rPr lang="pt-BR" sz="1600" i="1" dirty="0" err="1"/>
              <a:t>compiler</a:t>
            </a:r>
            <a:r>
              <a:rPr lang="pt-BR" sz="1600" i="1" dirty="0"/>
              <a:t> </a:t>
            </a:r>
            <a:r>
              <a:rPr lang="pt-BR" sz="1600" i="1" dirty="0" err="1"/>
              <a:t>to</a:t>
            </a:r>
            <a:r>
              <a:rPr lang="pt-BR" sz="1600" i="1" dirty="0"/>
              <a:t> </a:t>
            </a:r>
            <a:r>
              <a:rPr lang="pt-BR" sz="1600" i="1" dirty="0" err="1"/>
              <a:t>identify</a:t>
            </a:r>
            <a:r>
              <a:rPr lang="pt-BR" sz="1600" i="1" dirty="0"/>
              <a:t> </a:t>
            </a:r>
            <a:r>
              <a:rPr lang="pt-BR" sz="1600" i="1" dirty="0" err="1"/>
              <a:t>which</a:t>
            </a:r>
            <a:r>
              <a:rPr lang="pt-BR" sz="1600" i="1" dirty="0"/>
              <a:t> loops </a:t>
            </a:r>
            <a:r>
              <a:rPr lang="pt-BR" sz="1600" i="1" dirty="0" err="1"/>
              <a:t>can</a:t>
            </a:r>
            <a:r>
              <a:rPr lang="pt-BR" sz="1600" i="1" dirty="0"/>
              <a:t> </a:t>
            </a:r>
            <a:r>
              <a:rPr lang="pt-BR" sz="1600" i="1" dirty="0" err="1"/>
              <a:t>be</a:t>
            </a:r>
            <a:r>
              <a:rPr lang="pt-BR" sz="1600" i="1" dirty="0"/>
              <a:t> </a:t>
            </a:r>
            <a:r>
              <a:rPr lang="pt-BR" sz="1600" i="1" dirty="0" err="1"/>
              <a:t>safely</a:t>
            </a:r>
            <a:r>
              <a:rPr lang="pt-BR" sz="1600" i="1" dirty="0"/>
              <a:t> </a:t>
            </a:r>
            <a:r>
              <a:rPr lang="pt-BR" sz="1600" i="1" dirty="0" err="1"/>
              <a:t>parallelized</a:t>
            </a:r>
            <a:r>
              <a:rPr lang="pt-BR" sz="1600" i="1" dirty="0"/>
              <a:t> </a:t>
            </a:r>
            <a:r>
              <a:rPr lang="pt-BR" sz="1600" i="1" dirty="0" err="1"/>
              <a:t>and</a:t>
            </a:r>
            <a:r>
              <a:rPr lang="pt-BR" sz="1600" i="1" dirty="0"/>
              <a:t> </a:t>
            </a:r>
            <a:r>
              <a:rPr lang="pt-BR" sz="1600" i="1" dirty="0" err="1"/>
              <a:t>how</a:t>
            </a:r>
            <a:r>
              <a:rPr lang="pt-BR" sz="1600" i="1" dirty="0"/>
              <a:t> </a:t>
            </a:r>
            <a:r>
              <a:rPr lang="pt-BR" sz="1600" i="1" dirty="0" err="1"/>
              <a:t>to</a:t>
            </a:r>
            <a:r>
              <a:rPr lang="pt-BR" sz="1600" i="1" dirty="0"/>
              <a:t> do </a:t>
            </a:r>
            <a:r>
              <a:rPr lang="pt-BR" sz="1600" i="1" dirty="0" err="1"/>
              <a:t>so</a:t>
            </a:r>
            <a:r>
              <a:rPr lang="pt-BR" sz="1600" i="1" dirty="0"/>
              <a:t>.“</a:t>
            </a:r>
          </a:p>
          <a:p>
            <a:pPr lvl="1"/>
            <a:endParaRPr lang="pt-BR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B820BF-2DFD-3E45-9254-14C5DFEBF14A}"/>
              </a:ext>
            </a:extLst>
          </p:cNvPr>
          <p:cNvSpPr txBox="1">
            <a:spLocks/>
          </p:cNvSpPr>
          <p:nvPr/>
        </p:nvSpPr>
        <p:spPr>
          <a:xfrm>
            <a:off x="4811486" y="133351"/>
            <a:ext cx="4093028" cy="46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6300"/>
                </a:solidFill>
              </a:rPr>
              <a:t>#pragma </a:t>
            </a:r>
            <a:r>
              <a:rPr lang="en-US" sz="1200" b="1" dirty="0" err="1">
                <a:solidFill>
                  <a:srgbClr val="FF6300"/>
                </a:solidFill>
              </a:rPr>
              <a:t>acc</a:t>
            </a:r>
            <a:r>
              <a:rPr lang="en-US" sz="1200" b="1" dirty="0">
                <a:solidFill>
                  <a:srgbClr val="FF6300"/>
                </a:solidFill>
              </a:rPr>
              <a:t> kernels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for(</a:t>
            </a:r>
            <a:r>
              <a:rPr lang="en-US" sz="1200" dirty="0" err="1"/>
              <a:t>int</a:t>
            </a:r>
            <a:r>
              <a:rPr lang="en-US" sz="1200" dirty="0"/>
              <a:t> n = 0; n &lt; iterations; n++)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1; </a:t>
            </a:r>
            <a:r>
              <a:rPr lang="en-US" sz="1200" dirty="0" err="1"/>
              <a:t>i</a:t>
            </a:r>
            <a:r>
              <a:rPr lang="en-US" sz="1200" dirty="0"/>
              <a:t> &lt; rows - HALF_LENGTH;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for(</a:t>
            </a:r>
            <a:r>
              <a:rPr lang="en-US" sz="1200" dirty="0" err="1"/>
              <a:t>int</a:t>
            </a:r>
            <a:r>
              <a:rPr lang="en-US" sz="1200" dirty="0"/>
              <a:t> j = 1; j &lt; cols - HALF_LENGTH;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value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value += (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][j+1]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][j-1]) / </a:t>
            </a:r>
            <a:r>
              <a:rPr lang="en-US" sz="1200" dirty="0" err="1"/>
              <a:t>dxSquared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value += (</a:t>
            </a:r>
            <a:r>
              <a:rPr lang="en-US" sz="1200" dirty="0" err="1"/>
              <a:t>prev_base</a:t>
            </a:r>
            <a:r>
              <a:rPr lang="en-US" sz="1200" dirty="0"/>
              <a:t>[i+1][j] - 2.0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prev_base</a:t>
            </a:r>
            <a:r>
              <a:rPr lang="en-US" sz="1200" dirty="0"/>
              <a:t>[i-1][j]) / </a:t>
            </a:r>
            <a:r>
              <a:rPr lang="en-US" sz="1200" dirty="0" err="1"/>
              <a:t>dySquared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value *= </a:t>
            </a:r>
            <a:r>
              <a:rPr lang="en-US" sz="1200" dirty="0" err="1"/>
              <a:t>dtSquared</a:t>
            </a:r>
            <a:r>
              <a:rPr lang="en-US" sz="1200" dirty="0"/>
              <a:t> * </a:t>
            </a:r>
            <a:r>
              <a:rPr lang="en-US" sz="1200" dirty="0" err="1"/>
              <a:t>vel_base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2.0 *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-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                 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}.  // loop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}.  // loop </a:t>
            </a:r>
            <a:r>
              <a:rPr lang="en-US" sz="1200" dirty="0" err="1"/>
              <a:t>i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// swap arrays for next iteration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float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rows;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for(</a:t>
            </a:r>
            <a:r>
              <a:rPr lang="en-US" sz="1200" dirty="0" err="1"/>
              <a:t>int</a:t>
            </a:r>
            <a:r>
              <a:rPr lang="en-US" sz="1200" dirty="0"/>
              <a:t> j = 0; j &lt; cols;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temp =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prev_base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</a:t>
            </a:r>
            <a:r>
              <a:rPr lang="en-US" sz="1200" dirty="0" err="1"/>
              <a:t>next_base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][j]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}   // end of kernel region</a:t>
            </a:r>
          </a:p>
        </p:txBody>
      </p:sp>
    </p:spTree>
    <p:extLst>
      <p:ext uri="{BB962C8B-B14F-4D97-AF65-F5344CB8AC3E}">
        <p14:creationId xmlns:p14="http://schemas.microsoft.com/office/powerpoint/2010/main" val="36116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4406CD0-4A75-7249-8F29-5E19A2FF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6" y="544286"/>
            <a:ext cx="8178254" cy="459787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B9D46-6FC0-504C-B363-A9AA6CD0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685" y="108857"/>
            <a:ext cx="8425544" cy="4523866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pgcc</a:t>
            </a:r>
            <a:r>
              <a:rPr lang="pt-BR" dirty="0"/>
              <a:t> -</a:t>
            </a:r>
            <a:r>
              <a:rPr lang="pt-BR" dirty="0" err="1"/>
              <a:t>fast</a:t>
            </a:r>
            <a:r>
              <a:rPr lang="pt-BR" dirty="0"/>
              <a:t> -</a:t>
            </a:r>
            <a:r>
              <a:rPr lang="pt-BR" dirty="0" err="1"/>
              <a:t>Minfo</a:t>
            </a:r>
            <a:r>
              <a:rPr lang="pt-BR" dirty="0"/>
              <a:t> </a:t>
            </a:r>
            <a:r>
              <a:rPr lang="pt-BR" b="1" dirty="0"/>
              <a:t>-</a:t>
            </a:r>
            <a:r>
              <a:rPr lang="pt-BR" b="1" dirty="0" err="1"/>
              <a:t>ta</a:t>
            </a:r>
            <a:r>
              <a:rPr lang="pt-BR" b="1" dirty="0"/>
              <a:t>=</a:t>
            </a:r>
            <a:r>
              <a:rPr lang="pt-BR" b="1" dirty="0" err="1"/>
              <a:t>multicore</a:t>
            </a:r>
            <a:r>
              <a:rPr lang="pt-BR" dirty="0"/>
              <a:t> -</a:t>
            </a:r>
            <a:r>
              <a:rPr lang="pt-BR" dirty="0" err="1"/>
              <a:t>acc</a:t>
            </a:r>
            <a:r>
              <a:rPr lang="pt-BR" dirty="0"/>
              <a:t> acc-iso2d.c -o acc-iso2d-cpu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Balão de Seta para a Direita 6">
            <a:extLst>
              <a:ext uri="{FF2B5EF4-FFF2-40B4-BE49-F238E27FC236}">
                <a16:creationId xmlns:a16="http://schemas.microsoft.com/office/drawing/2014/main" id="{007645B6-A61F-9545-922A-20B71320BF5E}"/>
              </a:ext>
            </a:extLst>
          </p:cNvPr>
          <p:cNvSpPr/>
          <p:nvPr/>
        </p:nvSpPr>
        <p:spPr>
          <a:xfrm>
            <a:off x="0" y="2016433"/>
            <a:ext cx="1266192" cy="280454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12" name="Balão de Seta para a Direita 11">
            <a:extLst>
              <a:ext uri="{FF2B5EF4-FFF2-40B4-BE49-F238E27FC236}">
                <a16:creationId xmlns:a16="http://schemas.microsoft.com/office/drawing/2014/main" id="{0BADE15E-09C1-7548-8D65-7DAC6B495EEB}"/>
              </a:ext>
            </a:extLst>
          </p:cNvPr>
          <p:cNvSpPr/>
          <p:nvPr/>
        </p:nvSpPr>
        <p:spPr>
          <a:xfrm rot="907933">
            <a:off x="56228" y="3672672"/>
            <a:ext cx="1153734" cy="305523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i</a:t>
            </a:r>
            <a:endParaRPr lang="pt-BR" dirty="0"/>
          </a:p>
        </p:txBody>
      </p:sp>
      <p:sp>
        <p:nvSpPr>
          <p:cNvPr id="13" name="Balão de Seta para a Direita 12">
            <a:extLst>
              <a:ext uri="{FF2B5EF4-FFF2-40B4-BE49-F238E27FC236}">
                <a16:creationId xmlns:a16="http://schemas.microsoft.com/office/drawing/2014/main" id="{0A3332BE-0CFF-6E46-84EA-B0B825B932CC}"/>
              </a:ext>
            </a:extLst>
          </p:cNvPr>
          <p:cNvSpPr/>
          <p:nvPr/>
        </p:nvSpPr>
        <p:spPr>
          <a:xfrm rot="20756941">
            <a:off x="18213" y="4341271"/>
            <a:ext cx="1095689" cy="285055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50F268E-5FB8-EA4B-94B2-02D9AB49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26" y="1240970"/>
            <a:ext cx="7631474" cy="331946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B9D46-6FC0-504C-B363-A9AA6CD0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685" y="108857"/>
            <a:ext cx="8425544" cy="4523866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pgcc</a:t>
            </a:r>
            <a:r>
              <a:rPr lang="pt-BR" dirty="0"/>
              <a:t> -</a:t>
            </a:r>
            <a:r>
              <a:rPr lang="pt-BR" dirty="0" err="1"/>
              <a:t>fast</a:t>
            </a:r>
            <a:r>
              <a:rPr lang="pt-BR" dirty="0"/>
              <a:t> -</a:t>
            </a:r>
            <a:r>
              <a:rPr lang="pt-BR" dirty="0" err="1"/>
              <a:t>Minfo</a:t>
            </a:r>
            <a:r>
              <a:rPr lang="pt-BR" dirty="0"/>
              <a:t> </a:t>
            </a:r>
            <a:r>
              <a:rPr lang="pt-BR" b="1" dirty="0"/>
              <a:t>-</a:t>
            </a:r>
            <a:r>
              <a:rPr lang="pt-BR" b="1" dirty="0" err="1"/>
              <a:t>ta</a:t>
            </a:r>
            <a:r>
              <a:rPr lang="pt-BR" b="1" dirty="0"/>
              <a:t>=tesla</a:t>
            </a:r>
            <a:r>
              <a:rPr lang="pt-BR" dirty="0"/>
              <a:t> -</a:t>
            </a:r>
            <a:r>
              <a:rPr lang="pt-BR" dirty="0" err="1"/>
              <a:t>acc</a:t>
            </a:r>
            <a:r>
              <a:rPr lang="pt-BR" dirty="0"/>
              <a:t> acc-iso2d-array2d.c -o acc-iso2d-array2d-gpu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776CA0-8750-8940-AD9B-8AC4C2C3E0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Balão de Seta para a Direita 6">
            <a:extLst>
              <a:ext uri="{FF2B5EF4-FFF2-40B4-BE49-F238E27FC236}">
                <a16:creationId xmlns:a16="http://schemas.microsoft.com/office/drawing/2014/main" id="{007645B6-A61F-9545-922A-20B71320BF5E}"/>
              </a:ext>
            </a:extLst>
          </p:cNvPr>
          <p:cNvSpPr/>
          <p:nvPr/>
        </p:nvSpPr>
        <p:spPr>
          <a:xfrm>
            <a:off x="214267" y="2428938"/>
            <a:ext cx="1399678" cy="230895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n</a:t>
            </a:r>
            <a:endParaRPr lang="pt-BR" dirty="0"/>
          </a:p>
        </p:txBody>
      </p:sp>
      <p:sp>
        <p:nvSpPr>
          <p:cNvPr id="8" name="Balão de Seta para a Direita 7">
            <a:extLst>
              <a:ext uri="{FF2B5EF4-FFF2-40B4-BE49-F238E27FC236}">
                <a16:creationId xmlns:a16="http://schemas.microsoft.com/office/drawing/2014/main" id="{7A5F5C9D-A254-8B49-861B-986329E1C0F2}"/>
              </a:ext>
            </a:extLst>
          </p:cNvPr>
          <p:cNvSpPr/>
          <p:nvPr/>
        </p:nvSpPr>
        <p:spPr>
          <a:xfrm>
            <a:off x="239486" y="2966059"/>
            <a:ext cx="1399678" cy="230895"/>
          </a:xfrm>
          <a:prstGeom prst="rightArrow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i</a:t>
            </a:r>
            <a:endParaRPr lang="pt-BR" dirty="0"/>
          </a:p>
        </p:txBody>
      </p:sp>
      <p:sp>
        <p:nvSpPr>
          <p:cNvPr id="9" name="Balão de Seta para a Direita 8">
            <a:extLst>
              <a:ext uri="{FF2B5EF4-FFF2-40B4-BE49-F238E27FC236}">
                <a16:creationId xmlns:a16="http://schemas.microsoft.com/office/drawing/2014/main" id="{61C077AA-6658-8345-9F94-4955D27160D8}"/>
              </a:ext>
            </a:extLst>
          </p:cNvPr>
          <p:cNvSpPr/>
          <p:nvPr/>
        </p:nvSpPr>
        <p:spPr>
          <a:xfrm>
            <a:off x="239486" y="3282893"/>
            <a:ext cx="1399678" cy="230895"/>
          </a:xfrm>
          <a:prstGeom prst="rightArrow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j</a:t>
            </a:r>
            <a:endParaRPr lang="pt-BR" dirty="0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892D4DDD-8A07-BF4B-A646-2B64D75C548B}"/>
              </a:ext>
            </a:extLst>
          </p:cNvPr>
          <p:cNvSpPr/>
          <p:nvPr/>
        </p:nvSpPr>
        <p:spPr>
          <a:xfrm>
            <a:off x="315685" y="4309591"/>
            <a:ext cx="1654628" cy="23719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3AB5B-2CE2-4A47-B0F0-C4AB5A09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Compiling</a:t>
            </a:r>
            <a:r>
              <a:rPr lang="pt-BR" dirty="0"/>
              <a:t> for 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4358-F565-274B-9699-0A0D8766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369219"/>
            <a:ext cx="8534398" cy="3263504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pgcc</a:t>
            </a:r>
            <a:r>
              <a:rPr lang="pt-BR" dirty="0"/>
              <a:t> -</a:t>
            </a:r>
            <a:r>
              <a:rPr lang="pt-BR" dirty="0" err="1"/>
              <a:t>fast</a:t>
            </a:r>
            <a:r>
              <a:rPr lang="pt-BR" dirty="0"/>
              <a:t> -</a:t>
            </a:r>
            <a:r>
              <a:rPr lang="pt-BR" dirty="0" err="1"/>
              <a:t>Minfo</a:t>
            </a:r>
            <a:r>
              <a:rPr lang="pt-BR" dirty="0"/>
              <a:t> -</a:t>
            </a:r>
            <a:r>
              <a:rPr lang="pt-BR" dirty="0" err="1"/>
              <a:t>ta</a:t>
            </a:r>
            <a:r>
              <a:rPr lang="pt-BR" dirty="0"/>
              <a:t>=tesla -</a:t>
            </a:r>
            <a:r>
              <a:rPr lang="pt-BR" dirty="0" err="1"/>
              <a:t>acc</a:t>
            </a:r>
            <a:r>
              <a:rPr lang="pt-BR" dirty="0"/>
              <a:t> acc-iso2d-array2d.c -o acc-iso2d-array2d-gpu</a:t>
            </a:r>
          </a:p>
          <a:p>
            <a:pPr marL="342900" lvl="1" indent="0">
              <a:buNone/>
            </a:pPr>
            <a:endParaRPr lang="pt-BR" dirty="0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7BEC7654-9657-5B44-89BC-A16A5E66A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79251"/>
              </p:ext>
            </p:extLst>
          </p:nvPr>
        </p:nvGraphicFramePr>
        <p:xfrm>
          <a:off x="293914" y="2360393"/>
          <a:ext cx="86105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46">
                  <a:extLst>
                    <a:ext uri="{9D8B030D-6E8A-4147-A177-3AD203B41FA5}">
                      <a16:colId xmlns:a16="http://schemas.microsoft.com/office/drawing/2014/main" val="4098750745"/>
                    </a:ext>
                  </a:extLst>
                </a:gridCol>
                <a:gridCol w="2218363">
                  <a:extLst>
                    <a:ext uri="{9D8B030D-6E8A-4147-A177-3AD203B41FA5}">
                      <a16:colId xmlns:a16="http://schemas.microsoft.com/office/drawing/2014/main" val="3079601687"/>
                    </a:ext>
                  </a:extLst>
                </a:gridCol>
                <a:gridCol w="1608890">
                  <a:extLst>
                    <a:ext uri="{9D8B030D-6E8A-4147-A177-3AD203B41FA5}">
                      <a16:colId xmlns:a16="http://schemas.microsoft.com/office/drawing/2014/main" val="2072621877"/>
                    </a:ext>
                  </a:extLst>
                </a:gridCol>
              </a:tblGrid>
              <a:tr h="264238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Cmd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flags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Makespan</a:t>
                      </a:r>
                      <a:r>
                        <a:rPr lang="pt-BR" dirty="0"/>
                        <a:t>. (</a:t>
                      </a:r>
                      <a:r>
                        <a:rPr lang="pt-BR" dirty="0" err="1"/>
                        <a:t>sec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94030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Minfo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multicore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acc-iso2d.c -o acc-iso2d-cpu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Minfo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multicore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26136"/>
                  </a:ext>
                </a:extLst>
              </a:tr>
              <a:tr h="329733">
                <a:tc>
                  <a:txBody>
                    <a:bodyPr/>
                    <a:lstStyle/>
                    <a:p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Minfo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=tesla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acc-iso2d-array2d.c -o acc-iso2d-array2d-gpu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Minfo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=tesla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8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9486</TotalTime>
  <Words>1106</Words>
  <Application>Microsoft Macintosh PowerPoint</Application>
  <PresentationFormat>Apresentação na tela (16:9)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Parallelizing Stencil Codes: Acoustic 2D</vt:lpstr>
      <vt:lpstr>Acoustic wave equation</vt:lpstr>
      <vt:lpstr>Python implementation</vt:lpstr>
      <vt:lpstr>Baseline </vt:lpstr>
      <vt:lpstr>Intel compiler vs. PGI</vt:lpstr>
      <vt:lpstr>OpenAcc</vt:lpstr>
      <vt:lpstr>Apresentação do PowerPoint</vt:lpstr>
      <vt:lpstr>Apresentação do PowerPoint</vt:lpstr>
      <vt:lpstr>Compiling for GPU</vt:lpstr>
      <vt:lpstr>OpenAcc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Stencil Codes: Acoustic 2D</dc:title>
  <dc:creator>Hermes Senger</dc:creator>
  <cp:lastModifiedBy>Hermes Senger</cp:lastModifiedBy>
  <cp:revision>54</cp:revision>
  <dcterms:created xsi:type="dcterms:W3CDTF">2020-05-08T13:31:51Z</dcterms:created>
  <dcterms:modified xsi:type="dcterms:W3CDTF">2020-05-15T03:38:24Z</dcterms:modified>
</cp:coreProperties>
</file>