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5" r:id="rId3"/>
    <p:sldId id="377" r:id="rId4"/>
    <p:sldId id="378" r:id="rId5"/>
    <p:sldId id="381" r:id="rId6"/>
    <p:sldId id="379" r:id="rId7"/>
    <p:sldId id="382" r:id="rId8"/>
    <p:sldId id="383" r:id="rId9"/>
    <p:sldId id="384" r:id="rId10"/>
    <p:sldId id="380" r:id="rId11"/>
    <p:sldId id="387" r:id="rId12"/>
    <p:sldId id="388" r:id="rId13"/>
    <p:sldId id="385" r:id="rId14"/>
    <p:sldId id="392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0" y="3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8505-0831-4DAA-B087-FC34A8857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5D61C-0D85-4397-A6C1-0E44AD671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801B-DFC9-4EBC-8ABF-1895FE84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2430-FF4F-4D9A-8CEB-99CC4591CD5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B960-1D60-424F-96D6-271235F0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FE22-51A6-4F94-818B-1C358373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A272-6F89-4ED2-8E60-B515AF44FA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16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B7C0-DB7C-4493-A22B-102A1C8F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D357B-FADC-4C26-A79C-AAB2607DB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63DD8-B7E0-4C0E-9555-D851C9B9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2430-FF4F-4D9A-8CEB-99CC4591CD5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4D09-7276-4550-8FAE-07C67683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805E-5CF7-4C53-A08C-2A6910C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A272-6F89-4ED2-8E60-B515AF44FA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194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C6863-4B36-4A9C-AD8F-EC61CCFD2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31909-065E-43F7-AC8A-81AE6F606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25A0-490F-45D7-B2B2-7E956421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2430-FF4F-4D9A-8CEB-99CC4591CD5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C187-959C-4115-B31F-262CA1C3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60B7E-2B31-4CB0-89A2-562A65BA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A272-6F89-4ED2-8E60-B515AF44FA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DE39-6252-4875-8B1D-C53E9D0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8F83-7EE5-4367-9907-8D866270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2F51C-188F-4A69-9637-46C1442F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2430-FF4F-4D9A-8CEB-99CC4591CD5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3402-2848-488C-8130-8A0A6187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A0AF-F21A-4617-9127-BD983730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A272-6F89-4ED2-8E60-B515AF44FA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51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C2DE-E5D5-4E1A-9CBD-D3986333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73DDB-EC27-48BF-9C08-AF40CAF7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4F64-4A28-4F6F-89E5-562FC40D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2430-FF4F-4D9A-8CEB-99CC4591CD5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0197C-62D3-4C96-ADB3-226F0D50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C598-0F0B-489E-86DA-A1E64BE6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A272-6F89-4ED2-8E60-B515AF44FA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84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79F1-B7C4-4FD1-A42F-F7E7653F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2293-6951-4D10-A9F9-7676AEDC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0F083-29AF-4B13-BF5B-9E39A9D2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9D45B-1474-4E1F-B1CC-4D46662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2430-FF4F-4D9A-8CEB-99CC4591CD5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12143-F8AE-4A76-AC2B-397BEEBE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97B4C-2F85-4A07-A825-9C298569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A272-6F89-4ED2-8E60-B515AF44FA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506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D668-CB13-4A8A-9186-5CD882CF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4EC1-7453-4CC7-ABEE-85C22DC4C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ADFA1-AEE3-479D-BE67-CBAE467CB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294ED-9F3F-4913-A959-43D01D04A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93D9B-41BB-4CA7-9AA2-515121883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A6612-40B1-4C87-9005-B520CD92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2430-FF4F-4D9A-8CEB-99CC4591CD5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C0E3A-9779-4E58-AA98-F34E2730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60B3C-F06B-4CFA-A209-A8DC727A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A272-6F89-4ED2-8E60-B515AF44FA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08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5308-AF50-4776-8DB5-C6973B46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F88A3-D934-495C-80F6-D524B391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2430-FF4F-4D9A-8CEB-99CC4591CD5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3FE44-DA12-44CC-9B9B-360EF6E3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7C11C-C34D-41C0-8399-FDEE7D30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A272-6F89-4ED2-8E60-B515AF44FA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004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C1E66-0B04-477B-8B8D-7FDE5C7D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2430-FF4F-4D9A-8CEB-99CC4591CD5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39A60-6352-490E-B91F-35B87563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1069C-64AA-40E7-BFBF-EDF4AC8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A272-6F89-4ED2-8E60-B515AF44FA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244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1565-E595-408F-8EB2-C20D2F44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89B3-D5FA-4246-BCA9-B6C488A2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37A0D-E768-4D66-85A2-71AA246E7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2F46-996B-4157-A58C-56DEDBF4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2430-FF4F-4D9A-8CEB-99CC4591CD5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C02EA-52D8-4D2D-9210-D7FCA53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61639-CEE3-486C-B367-4CE857C1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A272-6F89-4ED2-8E60-B515AF44FA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37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4F50-74DE-4576-9116-A3B29E41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184BB-07CB-4957-833E-9AACCDB95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523F4-6CAA-419E-B2F3-CAF7E3CD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6415D-B4E1-4965-B1ED-7112B705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2430-FF4F-4D9A-8CEB-99CC4591CD5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6918F-0F75-4504-96B3-C750620F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31746-F973-4C46-AE68-A7D57EBE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A272-6F89-4ED2-8E60-B515AF44FA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70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EC076-E584-4F41-AEC8-821C56FA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FD0F-8448-482D-88B7-C064A466B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3A32-02CA-4A87-983D-3E733BE36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2430-FF4F-4D9A-8CEB-99CC4591CD5E}" type="datetimeFigureOut">
              <a:rPr lang="es-CO" smtClean="0"/>
              <a:t>27/10/2020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772F4-3E5F-4B4E-B51D-EFD965C38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2435D-BE0B-43AA-9BAE-FBFF02F23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A272-6F89-4ED2-8E60-B515AF44FA1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61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-1511174" y="880118"/>
            <a:ext cx="7738353" cy="1178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CO" sz="3200" dirty="0"/>
          </a:p>
          <a:p>
            <a:pPr algn="l"/>
            <a:endParaRPr lang="es-CO" sz="4000" dirty="0">
              <a:solidFill>
                <a:srgbClr val="0097CE"/>
              </a:solidFill>
              <a:latin typeface="Ancizar Sans Black" panose="020B0A02040300000003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68239" y="2059093"/>
            <a:ext cx="58025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rgbClr val="66696A"/>
                </a:solidFill>
                <a:latin typeface="Ancizar Sans" panose="020B0602040300000003" pitchFamily="34" charset="0"/>
              </a:rPr>
              <a:t>Fecha: 27 de octubre de 2020</a:t>
            </a:r>
          </a:p>
          <a:p>
            <a:endParaRPr lang="es-CO" sz="2000" dirty="0">
              <a:solidFill>
                <a:srgbClr val="66696A"/>
              </a:solidFill>
              <a:latin typeface="Ancizar Sans" panose="020B0602040300000003" pitchFamily="34" charset="0"/>
            </a:endParaRPr>
          </a:p>
          <a:p>
            <a:r>
              <a:rPr lang="es-CO" sz="2000" b="1" dirty="0">
                <a:solidFill>
                  <a:srgbClr val="66696A"/>
                </a:solidFill>
                <a:latin typeface="Ancizar Sans" panose="020B0602040300000003" pitchFamily="34" charset="0"/>
              </a:rPr>
              <a:t>Docente: Enrique Rendón C.</a:t>
            </a:r>
          </a:p>
          <a:p>
            <a:endParaRPr lang="es-CO" sz="2000" dirty="0">
              <a:solidFill>
                <a:srgbClr val="66696A"/>
              </a:solidFill>
              <a:latin typeface="Ancizar Sans" panose="020B0602040300000003" pitchFamily="34" charset="0"/>
            </a:endParaRPr>
          </a:p>
          <a:p>
            <a:r>
              <a:rPr lang="es-CO" sz="2000" dirty="0">
                <a:solidFill>
                  <a:srgbClr val="66696A"/>
                </a:solidFill>
                <a:latin typeface="Ancizar Sans" panose="020B0602040300000003" pitchFamily="34" charset="0"/>
              </a:rPr>
              <a:t>Programa de Educación Continua y Permanente</a:t>
            </a:r>
          </a:p>
          <a:p>
            <a:r>
              <a:rPr lang="es-CO" sz="2000" dirty="0">
                <a:solidFill>
                  <a:srgbClr val="66696A"/>
                </a:solidFill>
                <a:latin typeface="Ancizar Sans" panose="020B0602040300000003" pitchFamily="34" charset="0"/>
              </a:rPr>
              <a:t>Centro de Investigaciones para el Desarrollo - CID</a:t>
            </a:r>
          </a:p>
          <a:p>
            <a:r>
              <a:rPr lang="es-CO" sz="2000" dirty="0">
                <a:solidFill>
                  <a:srgbClr val="66696A"/>
                </a:solidFill>
                <a:latin typeface="Ancizar Sans" panose="020B0602040300000003" pitchFamily="34" charset="0"/>
              </a:rPr>
              <a:t>Facultad de Ciencias Económicas</a:t>
            </a: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5438D6E6-7026-4276-9858-009A28034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735922-BEBB-44A3-B7CA-452DFD81F43D}"/>
              </a:ext>
            </a:extLst>
          </p:cNvPr>
          <p:cNvSpPr/>
          <p:nvPr/>
        </p:nvSpPr>
        <p:spPr>
          <a:xfrm>
            <a:off x="1400270" y="88011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4000" b="1" dirty="0">
                <a:solidFill>
                  <a:srgbClr val="0097CE"/>
                </a:solidFill>
                <a:latin typeface="Ancizar Sans Black" panose="020B0A02040300000003" pitchFamily="34" charset="0"/>
              </a:rPr>
              <a:t>3. Análisis estadístico en R</a:t>
            </a:r>
            <a:endParaRPr lang="es-CO" sz="4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1B77-7734-4A6A-8C25-9DFEF151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97CE"/>
                </a:solidFill>
                <a:latin typeface="Ancizar Sans Black" panose="020B0A02040300000003" pitchFamily="34" charset="0"/>
              </a:rPr>
              <a:t>Probabilidad</a:t>
            </a:r>
            <a:endParaRPr lang="es-CO" b="1" dirty="0">
              <a:solidFill>
                <a:srgbClr val="0097CE"/>
              </a:solidFill>
              <a:latin typeface="Ancizar Sans Black" panose="020B0A020403000000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FBE6F3-3DDE-4D5C-ABED-110910ED9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17950"/>
              </a:xfrm>
            </p:spPr>
            <p:txBody>
              <a:bodyPr>
                <a:normAutofit/>
              </a:bodyPr>
              <a:lstStyle/>
              <a:p>
                <a:r>
                  <a:rPr lang="es-CO" dirty="0"/>
                  <a:t>Probabilidad que un evento suceda: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𝑒𝑣𝑒𝑛𝑡𝑜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𝑚𝑎𝑛𝑒𝑟𝑎𝑠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𝑝𝑢𝑒𝑑𝑒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𝑠𝑢𝑐𝑒𝑑𝑒𝑟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𝑒𝑣𝑒𝑛𝑡𝑜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𝑝𝑜𝑠𝑖𝑏𝑙𝑒𝑠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𝑟𝑒𝑠𝑢𝑙𝑡𝑎𝑑𝑜𝑠</m:t>
                          </m:r>
                        </m:den>
                      </m:f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Ejemplo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sello</m:t>
                          </m:r>
                        </m:e>
                      </m:d>
                      <m:r>
                        <a:rPr lang="es-CO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forma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𝑠𝑎𝑔𝑎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𝑠𝑒𝑙𝑙𝑜</m:t>
                          </m:r>
                        </m:num>
                        <m:den>
                          <m:r>
                            <a:rPr lang="es-CO" i="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𝑝𝑜𝑠𝑖𝑏𝑙𝑒𝑠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𝑟𝑒𝑠𝑢𝑙𝑡𝑎𝑑𝑜𝑠</m:t>
                          </m:r>
                        </m:den>
                      </m:f>
                      <m:r>
                        <a:rPr lang="es-CO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i="0" dirty="0">
                          <a:latin typeface="Cambria Math" panose="02040503050406030204" pitchFamily="18" charset="0"/>
                        </a:rPr>
                        <m:t>=50%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FBE6F3-3DDE-4D5C-ABED-110910ED9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17950"/>
              </a:xfrm>
              <a:blipFill>
                <a:blip r:embed="rId2"/>
                <a:stretch>
                  <a:fillRect l="-1043" t="-248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2">
            <a:extLst>
              <a:ext uri="{FF2B5EF4-FFF2-40B4-BE49-F238E27FC236}">
                <a16:creationId xmlns:a16="http://schemas.microsoft.com/office/drawing/2014/main" id="{9EE18BAD-81B5-4419-872E-EFC1DA2C3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8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2566-C08C-4FD8-89DD-0250770F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97CE"/>
                </a:solidFill>
                <a:latin typeface="Ancizar Sans Black" panose="020B0A02040300000003" pitchFamily="34" charset="0"/>
              </a:rPr>
              <a:t>Asignar</a:t>
            </a:r>
            <a:r>
              <a:rPr lang="en-US" b="1" dirty="0">
                <a:solidFill>
                  <a:srgbClr val="0097CE"/>
                </a:solidFill>
                <a:latin typeface="Ancizar Sans Black" panose="020B0A02040300000003" pitchFamily="34" charset="0"/>
              </a:rPr>
              <a:t> una </a:t>
            </a:r>
            <a:r>
              <a:rPr lang="en-US" b="1" dirty="0" err="1">
                <a:solidFill>
                  <a:srgbClr val="0097CE"/>
                </a:solidFill>
                <a:latin typeface="Ancizar Sans Black" panose="020B0A02040300000003" pitchFamily="34" charset="0"/>
              </a:rPr>
              <a:t>semilla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EBD2-6A6D-4D5D-A3E2-C4A5D5BF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Para garantizar que la muestra de datos que estamos revisando siempre sea igual definimos una semilla.</a:t>
            </a:r>
          </a:p>
          <a:p>
            <a:pPr marL="0" indent="0">
              <a:buNone/>
            </a:pPr>
            <a:r>
              <a:rPr lang="es-CO" dirty="0"/>
              <a:t>Ejemplo en un muestreo con y sin reemplazo.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(1212)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msleep</a:t>
            </a:r>
            <a:r>
              <a:rPr lang="en-US" dirty="0"/>
              <a:t>%&gt;%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sample_n</a:t>
            </a:r>
            <a:r>
              <a:rPr lang="en-US" dirty="0"/>
              <a:t>(6, replace = T)</a:t>
            </a:r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B5E55CA0-C352-4EC0-B601-B64CEE776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0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E5A3-E85A-4681-BE4C-019707E8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97CE"/>
                </a:solidFill>
                <a:latin typeface="Ancizar Sans Black" panose="020B0A02040300000003" pitchFamily="34" charset="0"/>
              </a:rPr>
              <a:t>Independencia</a:t>
            </a:r>
            <a:r>
              <a:rPr lang="en-US" b="1" dirty="0">
                <a:solidFill>
                  <a:srgbClr val="0097CE"/>
                </a:solidFill>
                <a:latin typeface="Ancizar Sans Black" panose="020B0A02040300000003" pitchFamily="34" charset="0"/>
              </a:rPr>
              <a:t> de los </a:t>
            </a:r>
            <a:r>
              <a:rPr lang="en-US" b="1" dirty="0" err="1">
                <a:solidFill>
                  <a:srgbClr val="0097CE"/>
                </a:solidFill>
                <a:latin typeface="Ancizar Sans Black" panose="020B0A02040300000003" pitchFamily="34" charset="0"/>
              </a:rPr>
              <a:t>eventos</a:t>
            </a:r>
            <a:endParaRPr lang="es-CO" b="1" dirty="0">
              <a:solidFill>
                <a:srgbClr val="0097CE"/>
              </a:solidFill>
              <a:latin typeface="Ancizar Sans Black" panose="020B0A0204030000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FCD8-DF46-46EB-8502-7D3BE675A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7850"/>
          </a:xfrm>
        </p:spPr>
        <p:txBody>
          <a:bodyPr/>
          <a:lstStyle/>
          <a:p>
            <a:r>
              <a:rPr lang="es-CO" i="1" dirty="0"/>
              <a:t>Dos eventos son </a:t>
            </a:r>
            <a:r>
              <a:rPr lang="es-CO" b="1" i="1" dirty="0"/>
              <a:t>independientes</a:t>
            </a:r>
            <a:r>
              <a:rPr lang="es-CO" i="1" dirty="0"/>
              <a:t> si la probabilidad del segundo evento </a:t>
            </a:r>
            <a:r>
              <a:rPr lang="es-CO" b="1" i="1" dirty="0"/>
              <a:t>no</a:t>
            </a:r>
            <a:r>
              <a:rPr lang="es-CO" i="1" dirty="0"/>
              <a:t> esta afectada por la probabilidad del primero.</a:t>
            </a:r>
          </a:p>
          <a:p>
            <a:pPr lvl="1"/>
            <a:r>
              <a:rPr lang="es-CO" dirty="0"/>
              <a:t>Usamos muestreo con reemplazo cuando los eventos son independientes.</a:t>
            </a:r>
          </a:p>
          <a:p>
            <a:pPr lvl="1"/>
            <a:endParaRPr lang="es-CO" dirty="0"/>
          </a:p>
          <a:p>
            <a:r>
              <a:rPr lang="es-CO" i="1" dirty="0"/>
              <a:t>Dos eventos son </a:t>
            </a:r>
            <a:r>
              <a:rPr lang="es-CO" b="1" i="1" dirty="0"/>
              <a:t>dependientes</a:t>
            </a:r>
            <a:r>
              <a:rPr lang="es-CO" i="1" dirty="0"/>
              <a:t> cuando la probabilidad del segundo evento </a:t>
            </a:r>
            <a:r>
              <a:rPr lang="es-CO" b="1" i="1" dirty="0"/>
              <a:t>es</a:t>
            </a:r>
            <a:r>
              <a:rPr lang="es-CO" i="1" dirty="0"/>
              <a:t> afectado por el resultado del primero.</a:t>
            </a:r>
          </a:p>
          <a:p>
            <a:pPr lvl="1"/>
            <a:r>
              <a:rPr lang="es-CO" dirty="0"/>
              <a:t>Usamos muestreo sin reemplazo cuando cada evento es dependiente</a:t>
            </a:r>
          </a:p>
          <a:p>
            <a:pPr lvl="1"/>
            <a:endParaRPr lang="es-CO" i="1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7E8D1ACF-F2CE-4639-B8D6-3E1B63997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6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A9F4-F6D7-4CAC-80BC-CB553F54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0097CE"/>
                </a:solidFill>
                <a:latin typeface="Ancizar Sans Black" panose="020B0A02040300000003" pitchFamily="34" charset="0"/>
              </a:rPr>
              <a:t>Distribuciones discretas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C21C-857E-47EC-AD5B-E94F0FA4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0813"/>
          </a:xfrm>
        </p:spPr>
        <p:txBody>
          <a:bodyPr/>
          <a:lstStyle/>
          <a:p>
            <a:r>
              <a:rPr lang="es-CO" b="1" dirty="0"/>
              <a:t>La distribución de la probabilidad </a:t>
            </a:r>
            <a:r>
              <a:rPr lang="es-CO" dirty="0"/>
              <a:t>indica la probabilidad de cada posible resultado dado un escenario.</a:t>
            </a:r>
          </a:p>
          <a:p>
            <a:r>
              <a:rPr lang="es-CO" b="1" dirty="0"/>
              <a:t>Valor esperado:</a:t>
            </a:r>
            <a:r>
              <a:rPr lang="es-CO" dirty="0"/>
              <a:t> media de la distribución de la probabilidad.</a:t>
            </a:r>
          </a:p>
          <a:p>
            <a:r>
              <a:rPr lang="es-CO" b="1" dirty="0"/>
              <a:t>Ley de los grandes números</a:t>
            </a:r>
            <a:r>
              <a:rPr lang="es-CO" dirty="0"/>
              <a:t>: a medida que el tamaño de tu muestra aumenta, el promedio de la muestra se acercara al valor esperado.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5E8808DA-2CBF-466D-B18D-F6C8C5985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2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F007-4E34-4AC5-B27A-6FA5D1EA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0097CE"/>
                </a:solidFill>
                <a:latin typeface="Ancizar Sans Black" panose="020B0A02040300000003" pitchFamily="34" charset="0"/>
              </a:rPr>
              <a:t>Distribuciones continuas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20A0-961C-4DD2-9E47-03E50EB1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/>
              <a:t>Supongamos que estamos esperando el Transmilenio y este pasa cada 12 minutos por lo tanto en una hora puedes encontrarlo aproximadamente unas 5 veces.</a:t>
            </a:r>
          </a:p>
          <a:p>
            <a:pPr marL="0" indent="0" algn="just">
              <a:buNone/>
            </a:pPr>
            <a:r>
              <a:rPr lang="es-CO" dirty="0"/>
              <a:t>Si llegas en un momento al azar puedes esperar entre 0 minutos cuando el bus esta a punto de partir, hasta 12 minutos cuando el bus esta por llegar nuevamente. </a:t>
            </a:r>
          </a:p>
          <a:p>
            <a:pPr marL="0" indent="0" algn="just">
              <a:buNone/>
            </a:pPr>
            <a:r>
              <a:rPr lang="es-CO" dirty="0"/>
              <a:t>Existen otros tipos de distribución continua diferentes a las uniformes en las cuales otros valores tienen una mayor probabilidad que otros.</a:t>
            </a:r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AEFE9310-9F6C-4293-8665-D2E176EA9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1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3D88-F0B0-480F-8E02-0E3BAA11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rgbClr val="0097CE"/>
                </a:solidFill>
                <a:latin typeface="Ancizar Sans Black" panose="020B0A02040300000003" pitchFamily="34" charset="0"/>
                <a:ea typeface="+mn-ea"/>
                <a:cs typeface="+mn-cs"/>
              </a:rPr>
              <a:t>Introducción al análisis estadístico en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4591-A155-46CC-ADDC-17A009E1A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260"/>
          </a:xfrm>
        </p:spPr>
        <p:txBody>
          <a:bodyPr>
            <a:normAutofit lnSpcReduction="10000"/>
          </a:bodyPr>
          <a:lstStyle/>
          <a:p>
            <a:r>
              <a:rPr lang="es-CO" sz="2400" b="1" dirty="0"/>
              <a:t>Campo de la estadística: </a:t>
            </a:r>
            <a:r>
              <a:rPr lang="es-CO" sz="2400" dirty="0"/>
              <a:t>es la practica y el estudio de recolectar y analizar datos.</a:t>
            </a:r>
          </a:p>
          <a:p>
            <a:r>
              <a:rPr lang="es-CO" sz="2400" b="1" dirty="0"/>
              <a:t>Estadística resumida: </a:t>
            </a:r>
            <a:r>
              <a:rPr lang="es-CO" sz="2400" dirty="0"/>
              <a:t>describe la realidad o resumen de ciertos datos</a:t>
            </a:r>
          </a:p>
          <a:p>
            <a:endParaRPr lang="es-CO" sz="2400" dirty="0"/>
          </a:p>
          <a:p>
            <a:pPr marL="0" indent="0">
              <a:buNone/>
            </a:pPr>
            <a:r>
              <a:rPr lang="es-CO" sz="2400" b="1" dirty="0"/>
              <a:t>¿Que puede hacer la estadística?</a:t>
            </a:r>
          </a:p>
          <a:p>
            <a:pPr marL="0" indent="0">
              <a:buNone/>
            </a:pPr>
            <a:r>
              <a:rPr lang="es-CO" sz="2400" dirty="0"/>
              <a:t>Nos permite responder preguntas como:</a:t>
            </a:r>
          </a:p>
          <a:p>
            <a:pPr algn="just"/>
            <a:r>
              <a:rPr lang="es-CO" sz="2400" dirty="0"/>
              <a:t>¿Que tan probable es que alguien compre un producto? ¿aumenta la probabilidad que realicen la compra si usan un método de pago diferente</a:t>
            </a:r>
            <a:r>
              <a:rPr lang="en-US" sz="2400" dirty="0"/>
              <a:t>?</a:t>
            </a:r>
          </a:p>
          <a:p>
            <a:pPr algn="just"/>
            <a:r>
              <a:rPr lang="es-US" sz="2400" dirty="0"/>
              <a:t>¿</a:t>
            </a:r>
            <a:r>
              <a:rPr lang="es-CO" sz="2400" dirty="0"/>
              <a:t>Cuantas tallas de camisas necesitan ser producidas para que puedan ser usadas por el 95% de una población</a:t>
            </a:r>
            <a:r>
              <a:rPr lang="en-US" sz="2400" dirty="0"/>
              <a:t>? </a:t>
            </a:r>
            <a:r>
              <a:rPr lang="es-US" sz="2400" dirty="0"/>
              <a:t>¿debería ser producida la misma cantidad de cada talla?</a:t>
            </a:r>
            <a:endParaRPr lang="es-CO" sz="2400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ACF3269B-0395-4954-A08D-44F5DA017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2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3D88-F0B0-480F-8E02-0E3BAA11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rgbClr val="0097CE"/>
                </a:solidFill>
                <a:latin typeface="Ancizar Sans Black" panose="020B0A02040300000003" pitchFamily="34" charset="0"/>
                <a:ea typeface="+mn-ea"/>
                <a:cs typeface="+mn-cs"/>
              </a:rPr>
              <a:t>Tipos de estadística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4591-A155-46CC-ADDC-17A009E1A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Existen dos ramas principales en la estadística: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ACF3269B-0395-4954-A08D-44F5DA017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301BB58-7254-4DFC-A7E6-94E0956EA623}"/>
              </a:ext>
            </a:extLst>
          </p:cNvPr>
          <p:cNvGraphicFramePr>
            <a:graphicFrameLocks noGrp="1"/>
          </p:cNvGraphicFramePr>
          <p:nvPr/>
        </p:nvGraphicFramePr>
        <p:xfrm>
          <a:off x="980440" y="2517986"/>
          <a:ext cx="9961880" cy="1621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2120">
                  <a:extLst>
                    <a:ext uri="{9D8B030D-6E8A-4147-A177-3AD203B41FA5}">
                      <a16:colId xmlns:a16="http://schemas.microsoft.com/office/drawing/2014/main" val="905104635"/>
                    </a:ext>
                  </a:extLst>
                </a:gridCol>
                <a:gridCol w="5699760">
                  <a:extLst>
                    <a:ext uri="{9D8B030D-6E8A-4147-A177-3AD203B41FA5}">
                      <a16:colId xmlns:a16="http://schemas.microsoft.com/office/drawing/2014/main" val="3909857271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es-CO" sz="2400" b="1" noProof="0" dirty="0"/>
                        <a:t>Estadística descriptiva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400" b="1" noProof="0" dirty="0"/>
                        <a:t>Estadística Inferencial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53734"/>
                  </a:ext>
                </a:extLst>
              </a:tr>
              <a:tr h="116416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Describe y resume la data</a:t>
                      </a:r>
                      <a:endParaRPr lang="es-CO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s-CO" sz="24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Usa muestras de la data para realizar inferencias de una población mas grande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2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4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E810-1850-4103-8C43-CE69E8E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solidFill>
                  <a:srgbClr val="0097CE"/>
                </a:solidFill>
                <a:latin typeface="Ancizar Sans Black" panose="020B0A02040300000003" pitchFamily="34" charset="0"/>
                <a:ea typeface="+mn-ea"/>
                <a:cs typeface="+mn-cs"/>
              </a:rPr>
              <a:t>Tipos</a:t>
            </a:r>
            <a:r>
              <a:rPr lang="en-US" sz="4000" b="1" dirty="0">
                <a:solidFill>
                  <a:srgbClr val="0097CE"/>
                </a:solidFill>
                <a:latin typeface="Ancizar Sans Black" panose="020B0A02040300000003" pitchFamily="34" charset="0"/>
                <a:ea typeface="+mn-ea"/>
                <a:cs typeface="+mn-cs"/>
              </a:rPr>
              <a:t> de </a:t>
            </a:r>
            <a:r>
              <a:rPr lang="en-US" sz="4000" b="1" dirty="0" err="1">
                <a:solidFill>
                  <a:srgbClr val="0097CE"/>
                </a:solidFill>
                <a:latin typeface="Ancizar Sans Black" panose="020B0A02040300000003" pitchFamily="34" charset="0"/>
                <a:ea typeface="+mn-ea"/>
                <a:cs typeface="+mn-cs"/>
              </a:rPr>
              <a:t>datos</a:t>
            </a:r>
            <a:endParaRPr lang="es-CO" sz="4000" b="1" dirty="0">
              <a:solidFill>
                <a:srgbClr val="0097CE"/>
              </a:solidFill>
              <a:latin typeface="Ancizar Sans Black" panose="020B0A02040300000003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546C88-23DC-4E7B-BE9D-73AEA5A89E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2929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141361723"/>
                    </a:ext>
                  </a:extLst>
                </a:gridCol>
                <a:gridCol w="5238750">
                  <a:extLst>
                    <a:ext uri="{9D8B030D-6E8A-4147-A177-3AD203B41FA5}">
                      <a16:colId xmlns:a16="http://schemas.microsoft.com/office/drawing/2014/main" val="189311007"/>
                    </a:ext>
                  </a:extLst>
                </a:gridCol>
              </a:tblGrid>
              <a:tr h="399416">
                <a:tc>
                  <a:txBody>
                    <a:bodyPr/>
                    <a:lstStyle/>
                    <a:p>
                      <a:r>
                        <a:rPr lang="es-CO" b="1" noProof="0" dirty="0"/>
                        <a:t>Numéricos (Cuantitativos)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noProof="0" dirty="0"/>
                        <a:t>Categóricos (Cualitativos)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12654"/>
                  </a:ext>
                </a:extLst>
              </a:tr>
              <a:tr h="2028394">
                <a:tc>
                  <a:txBody>
                    <a:bodyPr/>
                    <a:lstStyle/>
                    <a:p>
                      <a:r>
                        <a:rPr lang="es-CO" sz="2000" noProof="0" dirty="0"/>
                        <a:t>Conformado por valores numéricos.</a:t>
                      </a:r>
                    </a:p>
                    <a:p>
                      <a:r>
                        <a:rPr lang="es-CO" sz="2000" noProof="0" dirty="0"/>
                        <a:t>Se pueden separar en data: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2000" noProof="0" dirty="0"/>
                        <a:t>Continua, que se puede medir.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CO" sz="2000" noProof="0" dirty="0"/>
                        <a:t>       Velocidad o tiempo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2000" noProof="0" dirty="0"/>
                        <a:t>Discreta, que se puede contar.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CO" sz="2000" noProof="0" dirty="0"/>
                        <a:t>       empleados, paquetes.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CO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noProof="0" dirty="0"/>
                        <a:t>Conformado por valores que pertenecen a diferentes grupos.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CO" sz="2000" noProof="0" dirty="0"/>
                        <a:t>Se puede separar en data: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2000" noProof="0" dirty="0"/>
                        <a:t>Nominal, que no esta ordenada.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CO" sz="2000" noProof="0" dirty="0"/>
                        <a:t>       estado civil o país de residencia.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2000" noProof="0" dirty="0"/>
                        <a:t>Ordinal, que esta ordenada.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CO" sz="2000" noProof="0" dirty="0"/>
                        <a:t>        preguntas de una encuesta.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CO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81700"/>
                  </a:ext>
                </a:extLst>
              </a:tr>
            </a:tbl>
          </a:graphicData>
        </a:graphic>
      </p:graphicFrame>
      <p:pic>
        <p:nvPicPr>
          <p:cNvPr id="6" name="Imagen 2">
            <a:extLst>
              <a:ext uri="{FF2B5EF4-FFF2-40B4-BE49-F238E27FC236}">
                <a16:creationId xmlns:a16="http://schemas.microsoft.com/office/drawing/2014/main" id="{56D1806A-9F94-4275-B6B1-244C9D261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1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E810-1850-4103-8C43-CE69E8E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b="1" dirty="0">
                <a:solidFill>
                  <a:srgbClr val="0097CE"/>
                </a:solidFill>
                <a:latin typeface="Ancizar Sans Black" panose="020B0A02040300000003" pitchFamily="34" charset="0"/>
                <a:ea typeface="+mn-ea"/>
                <a:cs typeface="+mn-cs"/>
              </a:rPr>
              <a:t>Importancia del tipo de datos</a:t>
            </a:r>
          </a:p>
        </p:txBody>
      </p:sp>
      <p:pic>
        <p:nvPicPr>
          <p:cNvPr id="6" name="Imagen 2">
            <a:extLst>
              <a:ext uri="{FF2B5EF4-FFF2-40B4-BE49-F238E27FC236}">
                <a16:creationId xmlns:a16="http://schemas.microsoft.com/office/drawing/2014/main" id="{56D1806A-9F94-4275-B6B1-244C9D261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237D9-8828-46AD-8997-51F79D8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9375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dirty="0"/>
              <a:t>Para los datos numéricos podemos usar resumen estadístico como lo es la media, mediana, cuantiles y los gráficos de dispersión (</a:t>
            </a:r>
            <a:r>
              <a:rPr lang="es-CO" dirty="0" err="1"/>
              <a:t>scatterplot</a:t>
            </a:r>
            <a:r>
              <a:rPr lang="es-CO" dirty="0"/>
              <a:t>) 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iris%&gt;%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summarize(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avgSpalL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mean(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Sepal.Length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</a:t>
            </a:r>
          </a:p>
          <a:p>
            <a:pPr lvl="1" algn="just"/>
            <a:endParaRPr lang="en-US" dirty="0"/>
          </a:p>
          <a:p>
            <a:pPr algn="just"/>
            <a:r>
              <a:rPr lang="es-CO" dirty="0"/>
              <a:t>Para los datos categóricos podemos usar un conteo de ítems y gráficos de barras(histogramas)</a:t>
            </a:r>
          </a:p>
          <a:p>
            <a:pPr marL="457200" lvl="1" indent="0" algn="just">
              <a:buNone/>
            </a:pPr>
            <a:r>
              <a:rPr lang="es-CO" dirty="0"/>
              <a:t>iris%&gt;%</a:t>
            </a:r>
          </a:p>
          <a:p>
            <a:pPr marL="457200" lvl="1" indent="0" algn="just">
              <a:buNone/>
            </a:pPr>
            <a:r>
              <a:rPr lang="es-CO" dirty="0"/>
              <a:t>    </a:t>
            </a:r>
            <a:r>
              <a:rPr lang="es-CO" dirty="0" err="1"/>
              <a:t>count</a:t>
            </a:r>
            <a:r>
              <a:rPr lang="es-CO" dirty="0"/>
              <a:t>(</a:t>
            </a:r>
            <a:r>
              <a:rPr lang="es-CO" dirty="0" err="1"/>
              <a:t>Species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57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2D1C-5D5B-4CF0-A74C-72E2BC75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solidFill>
                  <a:srgbClr val="0097CE"/>
                </a:solidFill>
                <a:latin typeface="Ancizar Sans Black" panose="020B0A02040300000003" pitchFamily="34" charset="0"/>
                <a:ea typeface="+mn-ea"/>
                <a:cs typeface="+mn-cs"/>
              </a:rPr>
              <a:t>Medidas</a:t>
            </a:r>
            <a:r>
              <a:rPr lang="en-US" sz="4000" b="1" dirty="0">
                <a:solidFill>
                  <a:srgbClr val="0097CE"/>
                </a:solidFill>
                <a:latin typeface="Ancizar Sans Black" panose="020B0A02040300000003" pitchFamily="34" charset="0"/>
                <a:ea typeface="+mn-ea"/>
                <a:cs typeface="+mn-cs"/>
              </a:rPr>
              <a:t> de </a:t>
            </a:r>
            <a:r>
              <a:rPr lang="en-US" sz="4000" b="1" dirty="0" err="1">
                <a:solidFill>
                  <a:srgbClr val="0097CE"/>
                </a:solidFill>
                <a:latin typeface="Ancizar Sans Black" panose="020B0A02040300000003" pitchFamily="34" charset="0"/>
                <a:ea typeface="+mn-ea"/>
                <a:cs typeface="+mn-cs"/>
              </a:rPr>
              <a:t>Centralidad</a:t>
            </a:r>
            <a:endParaRPr lang="es-CO" sz="4000" b="1" dirty="0">
              <a:solidFill>
                <a:srgbClr val="0097CE"/>
              </a:solidFill>
              <a:latin typeface="Ancizar Sans Black" panose="020B0A02040300000003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685E-A2CC-464F-B0C9-3AC027B3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7950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Trabajemos con el </a:t>
            </a:r>
            <a:r>
              <a:rPr lang="es-CO" dirty="0" err="1"/>
              <a:t>dataset</a:t>
            </a:r>
            <a:r>
              <a:rPr lang="es-CO" dirty="0"/>
              <a:t> de “</a:t>
            </a:r>
            <a:r>
              <a:rPr lang="es-CO" dirty="0" err="1"/>
              <a:t>msleep</a:t>
            </a:r>
            <a:r>
              <a:rPr lang="es-CO" dirty="0"/>
              <a:t>” que trata sobre los patrones de sueño dado ciertos mamíferos.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Realicemos un histograma sobre las horas de </a:t>
            </a:r>
            <a:r>
              <a:rPr lang="es-CO" dirty="0" err="1"/>
              <a:t>sue</a:t>
            </a:r>
            <a:r>
              <a:rPr lang="es-US" dirty="0" err="1"/>
              <a:t>ño</a:t>
            </a:r>
            <a:r>
              <a:rPr lang="en-US" dirty="0"/>
              <a:t> </a:t>
            </a:r>
            <a:r>
              <a:rPr lang="es-CO" dirty="0"/>
              <a:t>para analizarlo rápidamente.</a:t>
            </a:r>
          </a:p>
          <a:p>
            <a:endParaRPr lang="es-CO" dirty="0"/>
          </a:p>
          <a:p>
            <a:r>
              <a:rPr lang="es-CO" dirty="0"/>
              <a:t>¿Cuánto tiempo los mamíferos de este </a:t>
            </a:r>
            <a:r>
              <a:rPr lang="es-CO" dirty="0" err="1"/>
              <a:t>dataset</a:t>
            </a:r>
            <a:r>
              <a:rPr lang="es-CO" dirty="0"/>
              <a:t> duermen usualmente?</a:t>
            </a:r>
          </a:p>
          <a:p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DF6BB887-708C-4918-98B3-A0D9E4BA6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5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C63A-248B-4B39-8AC8-BA83C8B0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97CE"/>
                </a:solidFill>
                <a:latin typeface="Ancizar Sans Black" panose="020B0A02040300000003" pitchFamily="34" charset="0"/>
              </a:rPr>
              <a:t>Media, </a:t>
            </a:r>
            <a:r>
              <a:rPr lang="en-US" b="1" dirty="0" err="1">
                <a:solidFill>
                  <a:srgbClr val="0097CE"/>
                </a:solidFill>
                <a:latin typeface="Ancizar Sans Black" panose="020B0A02040300000003" pitchFamily="34" charset="0"/>
              </a:rPr>
              <a:t>mediana</a:t>
            </a:r>
            <a:r>
              <a:rPr lang="en-US" b="1" dirty="0">
                <a:solidFill>
                  <a:srgbClr val="0097CE"/>
                </a:solidFill>
                <a:latin typeface="Ancizar Sans Black" panose="020B0A02040300000003" pitchFamily="34" charset="0"/>
              </a:rPr>
              <a:t> y </a:t>
            </a:r>
            <a:r>
              <a:rPr lang="en-US" b="1" dirty="0" err="1">
                <a:solidFill>
                  <a:srgbClr val="0097CE"/>
                </a:solidFill>
                <a:latin typeface="Ancizar Sans Black" panose="020B0A02040300000003" pitchFamily="34" charset="0"/>
              </a:rPr>
              <a:t>moda</a:t>
            </a:r>
            <a:r>
              <a:rPr lang="en-US" b="1" dirty="0">
                <a:solidFill>
                  <a:srgbClr val="0097CE"/>
                </a:solidFill>
                <a:latin typeface="Ancizar Sans Black" panose="020B0A02040300000003" pitchFamily="34" charset="0"/>
              </a:rPr>
              <a:t>.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2915-24E8-4BD1-830B-B720DA03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Media</a:t>
            </a:r>
            <a:r>
              <a:rPr lang="en-US" dirty="0"/>
              <a:t> o </a:t>
            </a:r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s-ES" dirty="0"/>
              <a:t>es el valor promedio de un conjunto de datos numéricos, calculada como la suma del conjunto de valores dividida entre el número total de valores.</a:t>
            </a:r>
            <a:r>
              <a:rPr lang="en-US" dirty="0"/>
              <a:t> </a:t>
            </a:r>
          </a:p>
          <a:p>
            <a:r>
              <a:rPr lang="en-US" b="1" dirty="0" err="1"/>
              <a:t>Mediana</a:t>
            </a:r>
            <a:r>
              <a:rPr lang="en-US" dirty="0"/>
              <a:t> indica </a:t>
            </a:r>
            <a:r>
              <a:rPr lang="es-ES" dirty="0"/>
              <a:t>posición central que parte la distribución en dos, es decir, deja la misma cantidad de valores a un lado que a otro. </a:t>
            </a:r>
            <a:endParaRPr lang="en-US" dirty="0"/>
          </a:p>
          <a:p>
            <a:r>
              <a:rPr lang="en-US" b="1" dirty="0" err="1"/>
              <a:t>Moda</a:t>
            </a:r>
            <a:r>
              <a:rPr lang="en-US" dirty="0"/>
              <a:t> </a:t>
            </a:r>
            <a:r>
              <a:rPr lang="es-ES" dirty="0"/>
              <a:t>la moda es el valor con mayor frecuencia en una de las distribuciones de datos.</a:t>
            </a:r>
            <a:endParaRPr lang="en-US" dirty="0"/>
          </a:p>
          <a:p>
            <a:endParaRPr lang="es-CO" dirty="0"/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B2D65ADC-859A-4C77-8163-F429AA6F2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C63A-248B-4B39-8AC8-BA83C8B0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0097CE"/>
                </a:solidFill>
                <a:latin typeface="Ancizar Sans Black" panose="020B0A02040300000003" pitchFamily="34" charset="0"/>
              </a:rPr>
              <a:t>Medidas de dispersión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2915-24E8-4BD1-830B-B720DA038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7260"/>
          </a:xfrm>
        </p:spPr>
        <p:txBody>
          <a:bodyPr/>
          <a:lstStyle/>
          <a:p>
            <a:r>
              <a:rPr lang="es-CO" dirty="0"/>
              <a:t>Así como su nombre lo indica, nos estamos refiriendo a como los datos se encuentran juntos o separados en la data.</a:t>
            </a:r>
          </a:p>
          <a:p>
            <a:r>
              <a:rPr lang="es-CO" dirty="0"/>
              <a:t>Hay diferentes formas de analizar las medidas de dispersión. 	</a:t>
            </a:r>
          </a:p>
          <a:p>
            <a:pPr lvl="1"/>
            <a:r>
              <a:rPr lang="es-CO" dirty="0"/>
              <a:t>Varianza: indica que tanto puede se puede mover(variar) cada elemento del data set en su plano cartesiano. </a:t>
            </a:r>
          </a:p>
          <a:p>
            <a:pPr lvl="1"/>
            <a:r>
              <a:rPr lang="es-CO" dirty="0"/>
              <a:t>Desviación estándar: es la distancia de cada elemento del data set respecto a la media.</a:t>
            </a:r>
          </a:p>
          <a:p>
            <a:pPr lvl="1"/>
            <a:r>
              <a:rPr lang="es-CO" dirty="0"/>
              <a:t>Cuantiles: parte la data en cuatro(4) partes iguales.</a:t>
            </a:r>
          </a:p>
          <a:p>
            <a:pPr lvl="1"/>
            <a:r>
              <a:rPr lang="es-CO" dirty="0"/>
              <a:t>Inter cuantiles(IQR): es la distancia entre el percentil 25 y 75.</a:t>
            </a:r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B2D65ADC-859A-4C77-8163-F429AA6F2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3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D607-BE26-4BDE-8699-BA92E9C4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97CE"/>
                </a:solidFill>
                <a:latin typeface="Ancizar Sans Black" panose="020B0A02040300000003" pitchFamily="34" charset="0"/>
              </a:rPr>
              <a:t>Datos</a:t>
            </a:r>
            <a:r>
              <a:rPr lang="en-US" b="1" dirty="0">
                <a:solidFill>
                  <a:srgbClr val="0097CE"/>
                </a:solidFill>
                <a:latin typeface="Ancizar Sans Black" panose="020B0A02040300000003" pitchFamily="34" charset="0"/>
              </a:rPr>
              <a:t> </a:t>
            </a:r>
            <a:r>
              <a:rPr lang="en-US" b="1" dirty="0" err="1">
                <a:solidFill>
                  <a:srgbClr val="0097CE"/>
                </a:solidFill>
                <a:latin typeface="Ancizar Sans Black" panose="020B0A02040300000003" pitchFamily="34" charset="0"/>
              </a:rPr>
              <a:t>atipicos</a:t>
            </a:r>
            <a:endParaRPr lang="es-CO" b="1" dirty="0">
              <a:solidFill>
                <a:srgbClr val="0097CE"/>
              </a:solidFill>
              <a:latin typeface="Ancizar Sans Black" panose="020B0A0204030000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DD28-A2FC-40A6-B1E5-EAFE2686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Los datos atípicos son en esencia diferente a los demás.</a:t>
            </a:r>
          </a:p>
          <a:p>
            <a:pPr marL="0" indent="0">
              <a:buNone/>
            </a:pPr>
            <a:r>
              <a:rPr lang="es-CO" dirty="0"/>
              <a:t>¿Como sabemos si un dato es atípico?</a:t>
            </a:r>
          </a:p>
          <a:p>
            <a:pPr marL="0" indent="0">
              <a:buNone/>
            </a:pPr>
            <a:r>
              <a:rPr lang="es-CO" dirty="0"/>
              <a:t>Es atípico si se encuentra en</a:t>
            </a:r>
            <a:r>
              <a:rPr lang="en-US" dirty="0"/>
              <a:t>: </a:t>
            </a:r>
          </a:p>
          <a:p>
            <a:r>
              <a:rPr lang="en-US" b="1" dirty="0"/>
              <a:t>data &lt; Q1 – 1.5 x IQR o</a:t>
            </a:r>
          </a:p>
          <a:p>
            <a:r>
              <a:rPr lang="en-US" b="1" dirty="0"/>
              <a:t>data &gt; Q3 + 1.5 x IQR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s-CO" dirty="0"/>
              <a:t>Encontremos los datos atípicos utilizando el peso en nuestro </a:t>
            </a:r>
            <a:r>
              <a:rPr lang="es-CO" dirty="0" err="1"/>
              <a:t>dataset</a:t>
            </a:r>
            <a:r>
              <a:rPr lang="es-CO" dirty="0"/>
              <a:t>. </a:t>
            </a:r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B7779527-2C9B-408C-8863-4F78E8A72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86" t="74659" r="14071" b="15333"/>
          <a:stretch/>
        </p:blipFill>
        <p:spPr>
          <a:xfrm>
            <a:off x="0" y="5942885"/>
            <a:ext cx="12192000" cy="9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1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882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Ancizar Sans</vt:lpstr>
      <vt:lpstr>Ancizar Sans Black</vt:lpstr>
      <vt:lpstr>Arial</vt:lpstr>
      <vt:lpstr>Calibri</vt:lpstr>
      <vt:lpstr>Calibri Light</vt:lpstr>
      <vt:lpstr>Cambria Math</vt:lpstr>
      <vt:lpstr>Office Theme</vt:lpstr>
      <vt:lpstr>PowerPoint Presentation</vt:lpstr>
      <vt:lpstr>Introducción al análisis estadístico en R</vt:lpstr>
      <vt:lpstr>Tipos de estadística </vt:lpstr>
      <vt:lpstr>Tipos de datos</vt:lpstr>
      <vt:lpstr>Importancia del tipo de datos</vt:lpstr>
      <vt:lpstr>Medidas de Centralidad</vt:lpstr>
      <vt:lpstr>Media, mediana y moda.</vt:lpstr>
      <vt:lpstr>Medidas de dispersión</vt:lpstr>
      <vt:lpstr>Datos atipicos</vt:lpstr>
      <vt:lpstr>Probabilidad</vt:lpstr>
      <vt:lpstr>Asignar una semilla</vt:lpstr>
      <vt:lpstr>Independencia de los eventos</vt:lpstr>
      <vt:lpstr>Distribuciones discretas</vt:lpstr>
      <vt:lpstr>Distribuciones continuas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tres</dc:creator>
  <cp:lastModifiedBy>tres</cp:lastModifiedBy>
  <cp:revision>1</cp:revision>
  <dcterms:created xsi:type="dcterms:W3CDTF">2020-10-27T13:06:29Z</dcterms:created>
  <dcterms:modified xsi:type="dcterms:W3CDTF">2020-10-27T13:07:48Z</dcterms:modified>
</cp:coreProperties>
</file>