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1" r:id="rId5"/>
    <p:sldId id="256" r:id="rId6"/>
    <p:sldId id="260" r:id="rId7"/>
    <p:sldId id="259" r:id="rId8"/>
    <p:sldId id="263" r:id="rId9"/>
    <p:sldId id="275" r:id="rId10"/>
    <p:sldId id="257" r:id="rId11"/>
    <p:sldId id="264" r:id="rId12"/>
    <p:sldId id="274" r:id="rId13"/>
    <p:sldId id="258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29DA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18"/>
    <p:restoredTop sz="94694"/>
  </p:normalViewPr>
  <p:slideViewPr>
    <p:cSldViewPr snapToGrid="0">
      <p:cViewPr varScale="1">
        <p:scale>
          <a:sx n="59" d="100"/>
          <a:sy n="59" d="100"/>
        </p:scale>
        <p:origin x="6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68B6F-DA9A-1680-4214-54F99C8B9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BDC87D-4637-9C8E-696F-1EB9F466B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B00F3-EEF6-1CF5-FBE2-23B046F9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8B1F-04D8-AC48-AFC3-8CB37CE905F2}" type="datetimeFigureOut">
              <a:rPr lang="es-CO" smtClean="0"/>
              <a:t>2/10/2025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CC1FD-0CCA-2595-26B9-5CB21EF5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833F4-4F5B-5E6D-99B5-FC7D0136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CDFC-C0B4-994B-A54D-2B4CDB1100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25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C4BD7-2DA4-ACC2-B1B9-79E18F68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F0D73C-E274-023C-B4A7-ECEED7147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4C3617-1D37-A3F8-0351-DB84E8E0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8B1F-04D8-AC48-AFC3-8CB37CE905F2}" type="datetimeFigureOut">
              <a:rPr lang="es-CO" smtClean="0"/>
              <a:t>2/10/2025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AA057-4FFE-7A88-F641-3A961F86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922F4D-3397-9C97-91AA-04E30918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CDFC-C0B4-994B-A54D-2B4CDB1100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412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ABC629-E2DC-BED1-9C7E-14994D98D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1BD45D-648C-220A-856A-DA595D553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38678-BAF6-A52B-FB2A-ACC663C1F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8B1F-04D8-AC48-AFC3-8CB37CE905F2}" type="datetimeFigureOut">
              <a:rPr lang="es-CO" smtClean="0"/>
              <a:t>2/10/2025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846C21-D293-A163-738C-16EDDB41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D3ACBA-22A3-B33C-1C8C-5FFA4619B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CDFC-C0B4-994B-A54D-2B4CDB1100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127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D820E-CB3B-6B56-135C-C17540FD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C1567-ED1A-DA6E-09A7-2BE98257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C3997-B327-A960-E15C-DEA1516C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8B1F-04D8-AC48-AFC3-8CB37CE905F2}" type="datetimeFigureOut">
              <a:rPr lang="es-CO" smtClean="0"/>
              <a:t>2/10/2025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14398-6F90-9702-04D7-ACF98CC2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AC9CB7-741D-6F17-E120-EBC6F51C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CDFC-C0B4-994B-A54D-2B4CDB1100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931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7DE29-3F41-3265-BE63-C4D73301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D8C2A2-FFF4-C1C7-E6B2-25A544F36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110853-8FFA-747D-E3ED-34849080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8B1F-04D8-AC48-AFC3-8CB37CE905F2}" type="datetimeFigureOut">
              <a:rPr lang="es-CO" smtClean="0"/>
              <a:t>2/10/2025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72CAAA-251F-9A79-FE6D-4FF78153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12621B-232D-099A-1312-11BE688E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CDFC-C0B4-994B-A54D-2B4CDB1100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474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E82AC-CAA8-1B75-4C2D-4D7CDBF5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AFD87-B6C9-2DCD-CC64-958EAA98E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EF52F2-8090-A8A4-0673-2EA4210C5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150C39-D571-6AB1-D7FF-8F099B45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8B1F-04D8-AC48-AFC3-8CB37CE905F2}" type="datetimeFigureOut">
              <a:rPr lang="es-CO" smtClean="0"/>
              <a:t>2/10/2025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7E83D-A272-40BD-4D2B-A12EA8BB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B89626-310B-094C-586E-99A9A897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CDFC-C0B4-994B-A54D-2B4CDB1100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016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9327D-49E9-CB2D-EE5A-D3D90500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B5735D-452D-E596-709E-1BD94D64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A41B18-4140-97CA-09AC-118BD94CC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EAE5CD-AC5E-22E2-4722-DF11DFE8F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FA5487-2204-1478-9866-9341FC7F6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7444FA-B330-5107-885A-2B42F4EF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8B1F-04D8-AC48-AFC3-8CB37CE905F2}" type="datetimeFigureOut">
              <a:rPr lang="es-CO" smtClean="0"/>
              <a:t>2/10/2025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370E86-D556-51DD-608E-51F05D97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71DDF0-0AA9-262F-8DF3-B12300B9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CDFC-C0B4-994B-A54D-2B4CDB1100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446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08537-2108-20C5-F24F-D328727A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60AD6B-9619-9553-7BFE-BED42BB7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8B1F-04D8-AC48-AFC3-8CB37CE905F2}" type="datetimeFigureOut">
              <a:rPr lang="es-CO" smtClean="0"/>
              <a:t>2/10/2025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440818-AD44-C958-B06D-07911AA9F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D65412-F07A-6822-B91D-480BF019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CDFC-C0B4-994B-A54D-2B4CDB1100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732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205F78E-E4BD-DFA1-17F3-3E410DDC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8B1F-04D8-AC48-AFC3-8CB37CE905F2}" type="datetimeFigureOut">
              <a:rPr lang="es-CO" smtClean="0"/>
              <a:t>2/10/2025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E95B16-47EB-A574-81F4-68B97E16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DB2E8D-5EBE-4CFA-AC08-5013D960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CDFC-C0B4-994B-A54D-2B4CDB1100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985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0139A-4A54-8E50-8533-CD2812B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95CF4-9A9B-23D4-8489-F4D7C76DC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EB2F4B-80EC-41A4-95DA-EFA8B7734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D09D3D-3079-E0C6-3C83-3DA6A49DF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8B1F-04D8-AC48-AFC3-8CB37CE905F2}" type="datetimeFigureOut">
              <a:rPr lang="es-CO" smtClean="0"/>
              <a:t>2/10/2025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326BC3-9088-C5EF-B336-E6BEBC22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31E9F6-E85D-4EAF-1168-775AFFD1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CDFC-C0B4-994B-A54D-2B4CDB1100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673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EC331-E0E1-EBB4-B31C-C1DD3786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3C277C-8E2B-A7F3-AB63-C78F17F4B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8DE5A3-67A7-3C36-2C96-72CB973F6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EE348D-4150-3F7C-02AB-491DFAE3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8B1F-04D8-AC48-AFC3-8CB37CE905F2}" type="datetimeFigureOut">
              <a:rPr lang="es-CO" smtClean="0"/>
              <a:t>2/10/2025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CEA9DE-C6D8-6178-8502-9C9A6AC5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3B4A0C-7159-0DD0-23A8-9A184DC3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CDFC-C0B4-994B-A54D-2B4CDB1100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145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B38FB2-79C0-E8EE-BDFE-7E0B0952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388900-C056-371A-F34C-5E3FD4B19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39FCE-C326-D7C6-0A86-D7D1054C6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48B1F-04D8-AC48-AFC3-8CB37CE905F2}" type="datetimeFigureOut">
              <a:rPr lang="es-CO" smtClean="0"/>
              <a:t>2/10/2025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259499-3285-CDF0-B697-64DD612BA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66E7A-62D7-F96E-50E7-DD2DF2365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6CDFC-C0B4-994B-A54D-2B4CDB11002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583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9D40FE-B43F-7B8A-C608-FD0BD5E31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CDA81E9-47DD-B035-E8FF-FB5DF3EA7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B61B7FF-E82D-2E82-2617-21CD6A4E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1CFDF-190E-33B0-A636-129A338B6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CCCC977D-F7E4-AD14-1F13-E3D874D1FD69}"/>
              </a:ext>
            </a:extLst>
          </p:cNvPr>
          <p:cNvGrpSpPr/>
          <p:nvPr/>
        </p:nvGrpSpPr>
        <p:grpSpPr>
          <a:xfrm>
            <a:off x="-40694" y="0"/>
            <a:ext cx="12232694" cy="6858000"/>
            <a:chOff x="-40694" y="0"/>
            <a:chExt cx="12232694" cy="685800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21CFCD70-397E-F46A-CC8A-BB4015C25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0694" y="0"/>
              <a:ext cx="12232694" cy="6858000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8C3AE9B-0894-6CD1-7113-09FF2DB7DF1E}"/>
                </a:ext>
              </a:extLst>
            </p:cNvPr>
            <p:cNvSpPr/>
            <p:nvPr/>
          </p:nvSpPr>
          <p:spPr>
            <a:xfrm>
              <a:off x="357051" y="1889760"/>
              <a:ext cx="3718560" cy="2290354"/>
            </a:xfrm>
            <a:prstGeom prst="rect">
              <a:avLst/>
            </a:prstGeom>
            <a:solidFill>
              <a:srgbClr val="5329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0D4EF4D4-D20E-54CE-0315-BC9D6E88A5E2}"/>
                </a:ext>
              </a:extLst>
            </p:cNvPr>
            <p:cNvSpPr/>
            <p:nvPr/>
          </p:nvSpPr>
          <p:spPr>
            <a:xfrm>
              <a:off x="357051" y="4541520"/>
              <a:ext cx="3108960" cy="1702525"/>
            </a:xfrm>
            <a:prstGeom prst="rect">
              <a:avLst/>
            </a:prstGeom>
            <a:solidFill>
              <a:srgbClr val="5329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15395187-C683-3984-852E-BB9705380C6E}"/>
                </a:ext>
              </a:extLst>
            </p:cNvPr>
            <p:cNvSpPr/>
            <p:nvPr/>
          </p:nvSpPr>
          <p:spPr>
            <a:xfrm>
              <a:off x="4393681" y="1338943"/>
              <a:ext cx="4489062" cy="44958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C6AA1481-B2F3-F85D-8452-1C637F5F77C7}"/>
              </a:ext>
            </a:extLst>
          </p:cNvPr>
          <p:cNvSpPr txBox="1"/>
          <p:nvPr/>
        </p:nvSpPr>
        <p:spPr>
          <a:xfrm>
            <a:off x="573544" y="2250107"/>
            <a:ext cx="32855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dirty="0">
                <a:latin typeface="ADLaM Display" panose="020F0502020204030204" pitchFamily="34" charset="0"/>
                <a:cs typeface="ADLaM Display" panose="020F0502020204030204" pitchFamily="34" charset="0"/>
              </a:rPr>
              <a:t>ANALISIS EXPLORATORIO DE DATOS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04F496C-3E8F-3123-63F6-C4067DB9F601}"/>
              </a:ext>
            </a:extLst>
          </p:cNvPr>
          <p:cNvSpPr txBox="1"/>
          <p:nvPr/>
        </p:nvSpPr>
        <p:spPr>
          <a:xfrm>
            <a:off x="4279380" y="356875"/>
            <a:ext cx="79126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#Se aplicó </a:t>
            </a:r>
            <a:r>
              <a:rPr lang="es-CO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winsorización</a:t>
            </a:r>
            <a:r>
              <a:rPr lang="es-CO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para hacer recorte en los percentiles 1% y 99%.</a:t>
            </a:r>
            <a:endParaRPr lang="es-CO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198B081-8DAF-C91B-5494-60CA8392B12F}"/>
              </a:ext>
            </a:extLst>
          </p:cNvPr>
          <p:cNvSpPr txBox="1"/>
          <p:nvPr/>
        </p:nvSpPr>
        <p:spPr>
          <a:xfrm>
            <a:off x="4279381" y="0"/>
            <a:ext cx="6115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#Se reemplazaron divisiones por cero con </a:t>
            </a:r>
            <a:r>
              <a:rPr lang="es-CO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s-CO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.</a:t>
            </a:r>
            <a:endParaRPr lang="es-CO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A4CE9723-0A8F-3253-EAAC-570620BA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677" y="1627497"/>
            <a:ext cx="7336024" cy="333846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47AC353-B931-140A-2C58-BE85C68913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061" b="2355"/>
          <a:stretch/>
        </p:blipFill>
        <p:spPr>
          <a:xfrm>
            <a:off x="1949457" y="4687967"/>
            <a:ext cx="533748" cy="5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D46BF-57BA-62C8-AB1C-BBEB796FA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BDFB69EA-1236-7F0A-AB51-AD89643EBF5A}"/>
              </a:ext>
            </a:extLst>
          </p:cNvPr>
          <p:cNvGrpSpPr/>
          <p:nvPr/>
        </p:nvGrpSpPr>
        <p:grpSpPr>
          <a:xfrm>
            <a:off x="-1" y="21026"/>
            <a:ext cx="12192000" cy="6836974"/>
            <a:chOff x="0" y="0"/>
            <a:chExt cx="12192000" cy="683697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1B0B1BBF-D2BC-B888-21F8-DD8FDEAB5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36974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E79259DE-FAE5-75C1-FD49-D981C7858579}"/>
                </a:ext>
              </a:extLst>
            </p:cNvPr>
            <p:cNvSpPr/>
            <p:nvPr/>
          </p:nvSpPr>
          <p:spPr>
            <a:xfrm>
              <a:off x="155121" y="190429"/>
              <a:ext cx="11846379" cy="109952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2ADD056-D574-D1B5-7DDB-7239635AF8CE}"/>
                </a:ext>
              </a:extLst>
            </p:cNvPr>
            <p:cNvSpPr/>
            <p:nvPr/>
          </p:nvSpPr>
          <p:spPr>
            <a:xfrm>
              <a:off x="168728" y="2835657"/>
              <a:ext cx="11854543" cy="278137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00077643-F9E0-C4DF-8843-6FA5F176E2DA}"/>
              </a:ext>
            </a:extLst>
          </p:cNvPr>
          <p:cNvSpPr txBox="1"/>
          <p:nvPr/>
        </p:nvSpPr>
        <p:spPr>
          <a:xfrm>
            <a:off x="-804412" y="509217"/>
            <a:ext cx="1020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DLaM Display" panose="020F0502020204030204" pitchFamily="34" charset="0"/>
                <a:cs typeface="ADLaM Display" panose="020F0502020204030204" pitchFamily="34" charset="0"/>
              </a:rPr>
              <a:t>ANALISIS EXPLORATORIO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727463-0BCF-D493-D082-75E3187B1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805" y="514886"/>
            <a:ext cx="533750" cy="5132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AD2FC3B-6A71-E978-750B-AE9BED310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805" y="514885"/>
            <a:ext cx="533750" cy="5132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7EE4867-F152-7A21-2F56-1F772F325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806" y="509217"/>
            <a:ext cx="533749" cy="5559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C1848C-86A8-7290-5BBB-4598E723C74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061" b="2355"/>
          <a:stretch/>
        </p:blipFill>
        <p:spPr>
          <a:xfrm>
            <a:off x="11138804" y="509218"/>
            <a:ext cx="533748" cy="55598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48D9D520-A955-8A2E-F48B-88EDF0BF9FD6}"/>
              </a:ext>
            </a:extLst>
          </p:cNvPr>
          <p:cNvSpPr txBox="1"/>
          <p:nvPr/>
        </p:nvSpPr>
        <p:spPr>
          <a:xfrm>
            <a:off x="304370" y="1883507"/>
            <a:ext cx="43678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b="1" dirty="0">
                <a:solidFill>
                  <a:srgbClr val="00B0F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Liquidez General</a:t>
            </a:r>
            <a:r>
              <a:rPr lang="es-CO" sz="1600" dirty="0">
                <a:solidFill>
                  <a:srgbClr val="00B0F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(3.21, mediana 1.82)</a:t>
            </a:r>
            <a:br>
              <a:rPr lang="es-CO" sz="1600" dirty="0">
                <a:solidFill>
                  <a:srgbClr val="00B0F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</a:br>
            <a:r>
              <a:rPr lang="es-CO" sz="16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La mayoría de las empresas tienen liquidez moderada (~2), aunque algunas presentan excesos (&gt;50), señalando posibles ineficiencias.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92C77A0-44DF-755A-6CB8-AFF21CA6D67A}"/>
              </a:ext>
            </a:extLst>
          </p:cNvPr>
          <p:cNvSpPr txBox="1"/>
          <p:nvPr/>
        </p:nvSpPr>
        <p:spPr>
          <a:xfrm>
            <a:off x="3877920" y="2913987"/>
            <a:ext cx="38970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b="1" dirty="0">
                <a:solidFill>
                  <a:srgbClr val="C0000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Autonomía Financiera</a:t>
            </a:r>
            <a:r>
              <a:rPr lang="es-CO" sz="1600" dirty="0">
                <a:solidFill>
                  <a:srgbClr val="C0000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(0.45)</a:t>
            </a:r>
            <a:br>
              <a:rPr lang="es-CO" sz="1600" dirty="0">
                <a:solidFill>
                  <a:srgbClr val="C0000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</a:br>
            <a:r>
              <a:rPr lang="es-CO" sz="16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45% de los activos se financian con recursos propios, lo cual es un balance razonable.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D616FEA-69C2-8D15-B18C-B9AACE877809}"/>
              </a:ext>
            </a:extLst>
          </p:cNvPr>
          <p:cNvSpPr txBox="1"/>
          <p:nvPr/>
        </p:nvSpPr>
        <p:spPr>
          <a:xfrm>
            <a:off x="5406791" y="1656355"/>
            <a:ext cx="50373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b="1" dirty="0">
                <a:solidFill>
                  <a:srgbClr val="7030A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Razón de Endeudamiento</a:t>
            </a:r>
            <a:r>
              <a:rPr lang="es-CO" sz="1600" dirty="0">
                <a:solidFill>
                  <a:srgbClr val="7030A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(2.17, mediana 1.13)</a:t>
            </a:r>
          </a:p>
          <a:p>
            <a:pPr algn="ctr"/>
            <a:r>
              <a:rPr lang="es-CO" sz="16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La mayoría deben ~1 vez su patrimonio, pero existen casos extremos de sobreendeudamiento (máx. 33).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F685EE2-9B25-D844-8F28-35D5749132E7}"/>
              </a:ext>
            </a:extLst>
          </p:cNvPr>
          <p:cNvSpPr txBox="1"/>
          <p:nvPr/>
        </p:nvSpPr>
        <p:spPr>
          <a:xfrm>
            <a:off x="8727706" y="3007273"/>
            <a:ext cx="327370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b="1" dirty="0">
                <a:solidFill>
                  <a:srgbClr val="92D05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Apalancamiento</a:t>
            </a:r>
            <a:r>
              <a:rPr lang="es-CO" sz="1600" dirty="0">
                <a:solidFill>
                  <a:srgbClr val="92D05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(0.54)</a:t>
            </a:r>
            <a:br>
              <a:rPr lang="es-CO" sz="1600" dirty="0">
                <a:solidFill>
                  <a:srgbClr val="92D05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</a:br>
            <a:r>
              <a:rPr lang="es-CO" sz="16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En promedio, 54% de los activos se financian con deuda; nivel moderado y estable.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EE71821-80DE-4253-CFCA-AB02DB183594}"/>
              </a:ext>
            </a:extLst>
          </p:cNvPr>
          <p:cNvSpPr txBox="1"/>
          <p:nvPr/>
        </p:nvSpPr>
        <p:spPr>
          <a:xfrm>
            <a:off x="5571194" y="4114952"/>
            <a:ext cx="38970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b="1" dirty="0">
                <a:solidFill>
                  <a:srgbClr val="FF000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Margen Neto</a:t>
            </a:r>
            <a:r>
              <a:rPr lang="es-CO" sz="1600" dirty="0">
                <a:solidFill>
                  <a:srgbClr val="FF000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(0.06, mediana 0.03)</a:t>
            </a:r>
            <a:br>
              <a:rPr lang="es-CO" sz="1600" dirty="0">
                <a:solidFill>
                  <a:srgbClr val="FF000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</a:br>
            <a:r>
              <a:rPr lang="es-CO" sz="16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Empresas convierten ~6% de ingresos en utilidades; muchos operan con márgenes ajustados o negativos.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7CDA23F-F261-B165-6725-ABD18D4D9A00}"/>
              </a:ext>
            </a:extLst>
          </p:cNvPr>
          <p:cNvSpPr txBox="1"/>
          <p:nvPr/>
        </p:nvSpPr>
        <p:spPr>
          <a:xfrm>
            <a:off x="2364917" y="5391286"/>
            <a:ext cx="38970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b="1" dirty="0">
                <a:solidFill>
                  <a:srgbClr val="00206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ROE</a:t>
            </a:r>
            <a:r>
              <a:rPr lang="es-CO" sz="1600" dirty="0">
                <a:solidFill>
                  <a:srgbClr val="00206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(0.14)</a:t>
            </a:r>
            <a:br>
              <a:rPr lang="es-CO" sz="1600" dirty="0">
                <a:solidFill>
                  <a:srgbClr val="C0000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</a:br>
            <a:r>
              <a:rPr lang="es-CO" sz="16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Los accionistas obtienen ~14% de rentabilidad; mayor que el ROA por efecto del apalancamiento.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66FF58F-C6DF-B2A0-AF27-EE303D35249D}"/>
              </a:ext>
            </a:extLst>
          </p:cNvPr>
          <p:cNvSpPr txBox="1"/>
          <p:nvPr/>
        </p:nvSpPr>
        <p:spPr>
          <a:xfrm>
            <a:off x="775177" y="4062568"/>
            <a:ext cx="38970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b="1" dirty="0">
                <a:solidFill>
                  <a:srgbClr val="0070C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ROA</a:t>
            </a:r>
            <a:r>
              <a:rPr lang="es-CO" sz="1600" dirty="0">
                <a:solidFill>
                  <a:srgbClr val="0070C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(0.06)</a:t>
            </a:r>
            <a:br>
              <a:rPr lang="es-CO" sz="1600" dirty="0">
                <a:solidFill>
                  <a:srgbClr val="C0000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</a:br>
            <a:r>
              <a:rPr lang="es-CO" sz="16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Rentabilidad moderada sobre activos (~6%); la mayoría está en rangos positivos.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E3094D9-5ADE-CDE0-4BE7-56D85DF02836}"/>
              </a:ext>
            </a:extLst>
          </p:cNvPr>
          <p:cNvSpPr txBox="1"/>
          <p:nvPr/>
        </p:nvSpPr>
        <p:spPr>
          <a:xfrm>
            <a:off x="7509607" y="5414860"/>
            <a:ext cx="41915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600" b="1" dirty="0">
                <a:solidFill>
                  <a:srgbClr val="00B05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Rotación de Activos</a:t>
            </a:r>
            <a:r>
              <a:rPr lang="es-CO" sz="1600" dirty="0">
                <a:solidFill>
                  <a:srgbClr val="00B05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(1.93, mediana 1.38)</a:t>
            </a:r>
          </a:p>
          <a:p>
            <a:pPr algn="ctr"/>
            <a:r>
              <a:rPr lang="es-CO" sz="16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En promedio, los activos generan casi 2 veces su valor en ingresos; eficiencia muy variable entre sectores.</a:t>
            </a:r>
          </a:p>
        </p:txBody>
      </p:sp>
    </p:spTree>
    <p:extLst>
      <p:ext uri="{BB962C8B-B14F-4D97-AF65-F5344CB8AC3E}">
        <p14:creationId xmlns:p14="http://schemas.microsoft.com/office/powerpoint/2010/main" val="807615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000DB-6AF5-EC63-C313-93CE3D02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2D2E1753-3640-E52F-B49D-6D8E242F94E0}"/>
              </a:ext>
            </a:extLst>
          </p:cNvPr>
          <p:cNvGrpSpPr/>
          <p:nvPr/>
        </p:nvGrpSpPr>
        <p:grpSpPr>
          <a:xfrm>
            <a:off x="-1" y="21026"/>
            <a:ext cx="12192000" cy="6836974"/>
            <a:chOff x="0" y="0"/>
            <a:chExt cx="12192000" cy="683697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E2566AA0-BD45-C491-F142-DEE3BC89F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36974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BA3C65A8-F593-02A4-B37C-909042DB5707}"/>
                </a:ext>
              </a:extLst>
            </p:cNvPr>
            <p:cNvSpPr/>
            <p:nvPr/>
          </p:nvSpPr>
          <p:spPr>
            <a:xfrm>
              <a:off x="155121" y="190429"/>
              <a:ext cx="11846379" cy="109952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662B77A-9D2F-E64A-0740-837FF114DA7F}"/>
                </a:ext>
              </a:extLst>
            </p:cNvPr>
            <p:cNvSpPr/>
            <p:nvPr/>
          </p:nvSpPr>
          <p:spPr>
            <a:xfrm>
              <a:off x="168728" y="2835657"/>
              <a:ext cx="11854543" cy="278137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2B57EBC2-9DED-CF3F-0C51-6C1F55F521DA}"/>
              </a:ext>
            </a:extLst>
          </p:cNvPr>
          <p:cNvSpPr txBox="1"/>
          <p:nvPr/>
        </p:nvSpPr>
        <p:spPr>
          <a:xfrm>
            <a:off x="-804412" y="509217"/>
            <a:ext cx="1020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DLaM Display" panose="020F0502020204030204" pitchFamily="34" charset="0"/>
                <a:cs typeface="ADLaM Display" panose="020F0502020204030204" pitchFamily="34" charset="0"/>
              </a:rPr>
              <a:t>ANALISIS EXPLORATORIO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641DAF-E163-68BD-BE01-B8BD4135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805" y="514886"/>
            <a:ext cx="533750" cy="5132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254B470-B41A-D84E-61EA-B4645E417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805" y="514885"/>
            <a:ext cx="533750" cy="5132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BC6A66-978E-499D-4AD4-C33E752855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806" y="509217"/>
            <a:ext cx="533749" cy="5559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6A545CA-4EAC-EA58-FB5C-C9C2C7752EC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061" b="2355"/>
          <a:stretch/>
        </p:blipFill>
        <p:spPr>
          <a:xfrm>
            <a:off x="11138804" y="509218"/>
            <a:ext cx="533748" cy="555988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0C8FE4FC-6ED5-79F3-6A6E-0A711D39D3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8569" y="1501410"/>
            <a:ext cx="8041534" cy="53355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BA0DB59-0B02-6CC1-C1EF-6EBFDBC7956B}"/>
              </a:ext>
            </a:extLst>
          </p:cNvPr>
          <p:cNvSpPr txBox="1"/>
          <p:nvPr/>
        </p:nvSpPr>
        <p:spPr>
          <a:xfrm>
            <a:off x="155120" y="2666255"/>
            <a:ext cx="35584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-La mayoría de las empresas están en rangos financieros saludables, pero existen grupos minoritarios con alto riesgo (endeudamiento elevado, pérdidas o liquidez ineficiente), lo que justifica aplicar segmentación y predicción de insolvencia.</a:t>
            </a:r>
          </a:p>
        </p:txBody>
      </p:sp>
    </p:spTree>
    <p:extLst>
      <p:ext uri="{BB962C8B-B14F-4D97-AF65-F5344CB8AC3E}">
        <p14:creationId xmlns:p14="http://schemas.microsoft.com/office/powerpoint/2010/main" val="363023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26FF1-CCCA-4175-40D7-756D13CC5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4A42A7D7-E18E-4A64-06A2-A789F56135E0}"/>
              </a:ext>
            </a:extLst>
          </p:cNvPr>
          <p:cNvGrpSpPr/>
          <p:nvPr/>
        </p:nvGrpSpPr>
        <p:grpSpPr>
          <a:xfrm>
            <a:off x="-1" y="21026"/>
            <a:ext cx="12192000" cy="6836974"/>
            <a:chOff x="0" y="0"/>
            <a:chExt cx="12192000" cy="683697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78308600-8F1E-6C1F-91F4-D6076EF50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36974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3C6CB34-9FC3-5312-7080-E264338FC713}"/>
                </a:ext>
              </a:extLst>
            </p:cNvPr>
            <p:cNvSpPr/>
            <p:nvPr/>
          </p:nvSpPr>
          <p:spPr>
            <a:xfrm>
              <a:off x="155121" y="190429"/>
              <a:ext cx="11846379" cy="109952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68EB8081-2567-3035-0862-4FF1702D01DF}"/>
                </a:ext>
              </a:extLst>
            </p:cNvPr>
            <p:cNvSpPr/>
            <p:nvPr/>
          </p:nvSpPr>
          <p:spPr>
            <a:xfrm>
              <a:off x="168728" y="2835657"/>
              <a:ext cx="11854543" cy="278137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704CCCC0-F425-9B12-9FE5-909F789836C6}"/>
              </a:ext>
            </a:extLst>
          </p:cNvPr>
          <p:cNvSpPr txBox="1"/>
          <p:nvPr/>
        </p:nvSpPr>
        <p:spPr>
          <a:xfrm>
            <a:off x="-804412" y="509217"/>
            <a:ext cx="1020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DLaM Display" panose="020F0502020204030204" pitchFamily="34" charset="0"/>
                <a:cs typeface="ADLaM Display" panose="020F0502020204030204" pitchFamily="34" charset="0"/>
              </a:rPr>
              <a:t>ANALISIS EXPLORATORIO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93E6A9-46AE-801E-7248-64D4CD299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805" y="514886"/>
            <a:ext cx="533750" cy="5132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216CF79-B172-032B-C685-C79B7861F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805" y="514885"/>
            <a:ext cx="533750" cy="5132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6AE5AC6-88E9-3A00-CAC5-717F2F8E7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806" y="509217"/>
            <a:ext cx="533749" cy="5559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9BBDD09-A1C3-78AD-21BC-9F997DA3620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061" b="2355"/>
          <a:stretch/>
        </p:blipFill>
        <p:spPr>
          <a:xfrm>
            <a:off x="11138804" y="509218"/>
            <a:ext cx="533748" cy="5559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E7B93F8-04F9-32CC-4E91-18F2751DF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727" y="1588995"/>
            <a:ext cx="6564086" cy="510739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A43FBD1-A821-6AC0-20E8-5BA4A0AFD3EA}"/>
              </a:ext>
            </a:extLst>
          </p:cNvPr>
          <p:cNvSpPr txBox="1"/>
          <p:nvPr/>
        </p:nvSpPr>
        <p:spPr>
          <a:xfrm>
            <a:off x="6871605" y="2099332"/>
            <a:ext cx="501287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-Existe una fuerte correlación negativa (-1.0) entre Apalancamiento y Autonomía Financiera, lo que confirma que, a mayor deuda, menor independencia patrimonial.</a:t>
            </a:r>
          </a:p>
          <a:p>
            <a:endParaRPr lang="es-CO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r>
              <a:rPr lang="es-CO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-La Liquidez se asocia positivamente con la Autonomía Financiera (0.46) y con el Margen Neto (0.57), lo que sugiere que empresas más líquidas suelen ser más rentables y menos endeudadas.</a:t>
            </a:r>
          </a:p>
          <a:p>
            <a:endParaRPr lang="es-CO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r>
              <a:rPr lang="es-CO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-ROA y ROE presentan correlación positiva (0.50).</a:t>
            </a:r>
          </a:p>
        </p:txBody>
      </p:sp>
    </p:spTree>
    <p:extLst>
      <p:ext uri="{BB962C8B-B14F-4D97-AF65-F5344CB8AC3E}">
        <p14:creationId xmlns:p14="http://schemas.microsoft.com/office/powerpoint/2010/main" val="388073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39B6F-5D64-FD12-189A-1604DA73E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83A0FDF9-5DE0-B131-C523-C89F8C4F78E3}"/>
              </a:ext>
            </a:extLst>
          </p:cNvPr>
          <p:cNvGrpSpPr/>
          <p:nvPr/>
        </p:nvGrpSpPr>
        <p:grpSpPr>
          <a:xfrm>
            <a:off x="-1" y="21026"/>
            <a:ext cx="12192000" cy="6836974"/>
            <a:chOff x="0" y="0"/>
            <a:chExt cx="12192000" cy="683697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0BB15B8C-F19C-A987-C3BD-698F82EE8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36974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3E7E3D9-1F47-FD04-889E-3B017CA5E270}"/>
                </a:ext>
              </a:extLst>
            </p:cNvPr>
            <p:cNvSpPr/>
            <p:nvPr/>
          </p:nvSpPr>
          <p:spPr>
            <a:xfrm>
              <a:off x="155121" y="190429"/>
              <a:ext cx="11846379" cy="109952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1DBBB77-2F39-60D8-17BC-7306B25A86A3}"/>
                </a:ext>
              </a:extLst>
            </p:cNvPr>
            <p:cNvSpPr/>
            <p:nvPr/>
          </p:nvSpPr>
          <p:spPr>
            <a:xfrm>
              <a:off x="168728" y="2835657"/>
              <a:ext cx="11854543" cy="278137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4E44154C-4CF2-5174-2B87-979DAF5E5EA4}"/>
              </a:ext>
            </a:extLst>
          </p:cNvPr>
          <p:cNvSpPr txBox="1"/>
          <p:nvPr/>
        </p:nvSpPr>
        <p:spPr>
          <a:xfrm>
            <a:off x="-249241" y="504024"/>
            <a:ext cx="1020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DLaM Display" panose="020F0502020204030204" pitchFamily="34" charset="0"/>
                <a:cs typeface="ADLaM Display" panose="020F0502020204030204" pitchFamily="34" charset="0"/>
              </a:rPr>
              <a:t>ANALISIS DE VARIABLES NO NUMERICAS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B9185F-7FEE-6493-D43E-C4F889414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805" y="514886"/>
            <a:ext cx="533750" cy="5132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5A6D4D-ED50-D67A-7856-A43892137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805" y="514885"/>
            <a:ext cx="533750" cy="5132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24AE8DF-AA47-EEDE-413D-F7E6A94C5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806" y="509217"/>
            <a:ext cx="533749" cy="5559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6BCB054-FD30-EA8D-4D84-B5568C2045F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061" b="2355"/>
          <a:stretch/>
        </p:blipFill>
        <p:spPr>
          <a:xfrm>
            <a:off x="11138804" y="509218"/>
            <a:ext cx="533748" cy="5559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4EFA785-0BE6-63D2-C648-3DF044FAB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8800" y="504024"/>
            <a:ext cx="555987" cy="55598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D83308A-8A25-DA07-2C84-7C324D755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01" y="1603551"/>
            <a:ext cx="9899815" cy="490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12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90BD6-E060-C471-977D-1D0EE41AB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F4BA4F69-D3E2-30A9-D239-4C6C33C0C47A}"/>
              </a:ext>
            </a:extLst>
          </p:cNvPr>
          <p:cNvGrpSpPr/>
          <p:nvPr/>
        </p:nvGrpSpPr>
        <p:grpSpPr>
          <a:xfrm>
            <a:off x="-1" y="21026"/>
            <a:ext cx="12192000" cy="6836974"/>
            <a:chOff x="0" y="0"/>
            <a:chExt cx="12192000" cy="683697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5B4A2F13-D28D-5F98-7E9D-4F6271BB5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36974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875ED12A-5E89-BD19-5677-F8BA9571C5F3}"/>
                </a:ext>
              </a:extLst>
            </p:cNvPr>
            <p:cNvSpPr/>
            <p:nvPr/>
          </p:nvSpPr>
          <p:spPr>
            <a:xfrm>
              <a:off x="155121" y="190429"/>
              <a:ext cx="11846379" cy="109952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828C94D-8DAE-B2E9-4330-56648603309E}"/>
                </a:ext>
              </a:extLst>
            </p:cNvPr>
            <p:cNvSpPr/>
            <p:nvPr/>
          </p:nvSpPr>
          <p:spPr>
            <a:xfrm>
              <a:off x="168728" y="2835657"/>
              <a:ext cx="11854543" cy="278137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819C5F45-8A02-0F80-9F5D-7F5AB521F9E8}"/>
              </a:ext>
            </a:extLst>
          </p:cNvPr>
          <p:cNvSpPr txBox="1"/>
          <p:nvPr/>
        </p:nvSpPr>
        <p:spPr>
          <a:xfrm>
            <a:off x="-249241" y="504024"/>
            <a:ext cx="1020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DLaM Display" panose="020F0502020204030204" pitchFamily="34" charset="0"/>
                <a:cs typeface="ADLaM Display" panose="020F0502020204030204" pitchFamily="34" charset="0"/>
              </a:rPr>
              <a:t>ANALISIS DE VARIABLES NO NUMERICAS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1C659B-1FF4-10DC-9C97-F379E581D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805" y="514886"/>
            <a:ext cx="533750" cy="5132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04EE105-F9D1-C205-F3CE-11BE10C75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805" y="514885"/>
            <a:ext cx="533750" cy="5132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25F2AE7-54C0-59B5-0761-05AA74E62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806" y="509217"/>
            <a:ext cx="533749" cy="5559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F9F4C7E-BCC5-3A72-6FE6-1BDD0A2D99C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061" b="2355"/>
          <a:stretch/>
        </p:blipFill>
        <p:spPr>
          <a:xfrm>
            <a:off x="11138804" y="509218"/>
            <a:ext cx="533748" cy="5559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F451190-D6FA-789F-D721-6A52E7D9D9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8800" y="504024"/>
            <a:ext cx="555987" cy="55598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B538334D-D913-711C-39AC-A92DD505F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4" y="1717835"/>
            <a:ext cx="5074062" cy="489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F1FF67E-E9C3-9C44-86C7-737A385B8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425" y="2130820"/>
            <a:ext cx="6379937" cy="394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45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F0AAD-6995-78DE-8716-C89BC8C16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19FD186A-FA97-629F-DD81-CC6616038AD2}"/>
              </a:ext>
            </a:extLst>
          </p:cNvPr>
          <p:cNvGrpSpPr/>
          <p:nvPr/>
        </p:nvGrpSpPr>
        <p:grpSpPr>
          <a:xfrm>
            <a:off x="0" y="21026"/>
            <a:ext cx="12192000" cy="6836974"/>
            <a:chOff x="0" y="0"/>
            <a:chExt cx="12192000" cy="683697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DA9559E3-9990-52E0-7B57-234142FF7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36974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6C24EDC-3884-16F8-E78D-649A493AAE1B}"/>
                </a:ext>
              </a:extLst>
            </p:cNvPr>
            <p:cNvSpPr/>
            <p:nvPr/>
          </p:nvSpPr>
          <p:spPr>
            <a:xfrm>
              <a:off x="155121" y="190429"/>
              <a:ext cx="11846379" cy="109952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9DF00EA-2E42-7E52-5D0B-592D18EADA26}"/>
                </a:ext>
              </a:extLst>
            </p:cNvPr>
            <p:cNvSpPr/>
            <p:nvPr/>
          </p:nvSpPr>
          <p:spPr>
            <a:xfrm>
              <a:off x="168728" y="2835657"/>
              <a:ext cx="11854543" cy="278137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365D0CA9-EF7E-EE4F-0EC9-CE207F0BD13A}"/>
              </a:ext>
            </a:extLst>
          </p:cNvPr>
          <p:cNvSpPr txBox="1"/>
          <p:nvPr/>
        </p:nvSpPr>
        <p:spPr>
          <a:xfrm>
            <a:off x="-249241" y="504024"/>
            <a:ext cx="1020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DLaM Display" panose="020F0502020204030204" pitchFamily="34" charset="0"/>
                <a:cs typeface="ADLaM Display" panose="020F0502020204030204" pitchFamily="34" charset="0"/>
              </a:rPr>
              <a:t>ANALISIS DE VARIABLES NO NUMERICAS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E6B936-CC38-58DC-4EDB-8F3C5C464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805" y="514886"/>
            <a:ext cx="533750" cy="5132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871E8AB-0873-BE56-5C3C-1DA5A1FFB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805" y="514885"/>
            <a:ext cx="533750" cy="5132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EF8C324-FB2E-146E-BB93-186C71061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806" y="509217"/>
            <a:ext cx="533749" cy="5559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AF0C4E0-EA7B-0DC7-88FC-E11400030D6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061" b="2355"/>
          <a:stretch/>
        </p:blipFill>
        <p:spPr>
          <a:xfrm>
            <a:off x="11138804" y="509218"/>
            <a:ext cx="533748" cy="5559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86F2071-2BF5-4511-A225-2D942C6358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8800" y="504024"/>
            <a:ext cx="555987" cy="555987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9B6570F6-E32D-34DF-02D7-558219AD5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28" y="2142882"/>
            <a:ext cx="5656474" cy="349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28BC234D-1FE0-9948-EA75-1F652C700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02" y="1633353"/>
            <a:ext cx="6020998" cy="480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84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44208-B016-83C1-AECA-2B2D16808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4135432B-78A8-F92F-A255-C67EDD8F3F21}"/>
              </a:ext>
            </a:extLst>
          </p:cNvPr>
          <p:cNvGrpSpPr/>
          <p:nvPr/>
        </p:nvGrpSpPr>
        <p:grpSpPr>
          <a:xfrm>
            <a:off x="0" y="21026"/>
            <a:ext cx="12192000" cy="6836974"/>
            <a:chOff x="0" y="0"/>
            <a:chExt cx="12192000" cy="683697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F7D25D1D-D00F-1BE3-F904-068845455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36974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A2D5AE6-BB9E-C7EC-FF47-5C08FCD7A4DE}"/>
                </a:ext>
              </a:extLst>
            </p:cNvPr>
            <p:cNvSpPr/>
            <p:nvPr/>
          </p:nvSpPr>
          <p:spPr>
            <a:xfrm>
              <a:off x="155121" y="190429"/>
              <a:ext cx="11846379" cy="109952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4340599-E630-4232-2A40-0E496ADCCFB2}"/>
                </a:ext>
              </a:extLst>
            </p:cNvPr>
            <p:cNvSpPr/>
            <p:nvPr/>
          </p:nvSpPr>
          <p:spPr>
            <a:xfrm>
              <a:off x="168728" y="2835657"/>
              <a:ext cx="11854543" cy="278137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9CA13480-E25F-D46F-B8CB-2A5ADDA07AFA}"/>
              </a:ext>
            </a:extLst>
          </p:cNvPr>
          <p:cNvSpPr txBox="1"/>
          <p:nvPr/>
        </p:nvSpPr>
        <p:spPr>
          <a:xfrm>
            <a:off x="-249241" y="504024"/>
            <a:ext cx="1020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DLaM Display" panose="020F0502020204030204" pitchFamily="34" charset="0"/>
                <a:cs typeface="ADLaM Display" panose="020F0502020204030204" pitchFamily="34" charset="0"/>
              </a:rPr>
              <a:t>ANALISIS DE VARIABLES NO NUMERICAS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5EB360C-666C-EFD0-2923-71ECA4C5A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805" y="514886"/>
            <a:ext cx="533750" cy="5132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EC158BF-CA59-DF30-DD4A-71CD58910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805" y="514885"/>
            <a:ext cx="533750" cy="5132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1F9BF4-C895-CD65-D153-F8FB56968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806" y="509217"/>
            <a:ext cx="533749" cy="5559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3290E20-ACC2-2581-29DE-049EC9B0051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061" b="2355"/>
          <a:stretch/>
        </p:blipFill>
        <p:spPr>
          <a:xfrm>
            <a:off x="11138804" y="509218"/>
            <a:ext cx="533748" cy="5559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0A3DF1E-51D9-249D-2268-98C3F0AB40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8800" y="504024"/>
            <a:ext cx="555987" cy="555987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7E0FFB93-6095-EA8F-861F-D7A54203D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763" y="1555079"/>
            <a:ext cx="6638471" cy="53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62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C5B0B-8F21-C0FA-31C7-86143E089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01BA4F78-9F68-FBF0-B327-7A6221F940A2}"/>
              </a:ext>
            </a:extLst>
          </p:cNvPr>
          <p:cNvGrpSpPr/>
          <p:nvPr/>
        </p:nvGrpSpPr>
        <p:grpSpPr>
          <a:xfrm>
            <a:off x="0" y="21026"/>
            <a:ext cx="12192000" cy="6836974"/>
            <a:chOff x="0" y="0"/>
            <a:chExt cx="12192000" cy="683697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291465F5-4611-47A3-569C-04FF7C012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36974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BEFFEC5-45B2-DA7B-A9D8-3E8BEBC13A31}"/>
                </a:ext>
              </a:extLst>
            </p:cNvPr>
            <p:cNvSpPr/>
            <p:nvPr/>
          </p:nvSpPr>
          <p:spPr>
            <a:xfrm>
              <a:off x="155121" y="190429"/>
              <a:ext cx="11846379" cy="109952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0D414EA-42CD-B511-7C78-D721EE3BACA3}"/>
                </a:ext>
              </a:extLst>
            </p:cNvPr>
            <p:cNvSpPr/>
            <p:nvPr/>
          </p:nvSpPr>
          <p:spPr>
            <a:xfrm>
              <a:off x="168728" y="2835657"/>
              <a:ext cx="11854543" cy="278137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80BBE15C-6B9F-C627-A98C-BA7C53DABA3D}"/>
              </a:ext>
            </a:extLst>
          </p:cNvPr>
          <p:cNvSpPr txBox="1"/>
          <p:nvPr/>
        </p:nvSpPr>
        <p:spPr>
          <a:xfrm>
            <a:off x="974270" y="1533244"/>
            <a:ext cx="10208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DLaM Display" panose="020F0502020204030204" pitchFamily="34" charset="0"/>
                <a:cs typeface="ADLaM Display" panose="020F0502020204030204" pitchFamily="34" charset="0"/>
              </a:rPr>
              <a:t>¡</a:t>
            </a:r>
            <a:r>
              <a:rPr lang="es-CO" sz="8000" dirty="0">
                <a:latin typeface="ADLaM Display" panose="020F0502020204030204" pitchFamily="34" charset="0"/>
                <a:cs typeface="ADLaM Display" panose="020F0502020204030204" pitchFamily="34" charset="0"/>
              </a:rPr>
              <a:t>GRACIAS</a:t>
            </a:r>
            <a:r>
              <a:rPr lang="es-CO" sz="3600" dirty="0">
                <a:latin typeface="ADLaM Display" panose="020F0502020204030204" pitchFamily="34" charset="0"/>
                <a:cs typeface="ADLaM Display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051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D75CF19-6A38-A926-6225-03B484C2F6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3684"/>
          <a:stretch>
            <a:fillRect/>
          </a:stretch>
        </p:blipFill>
        <p:spPr>
          <a:xfrm>
            <a:off x="0" y="0"/>
            <a:ext cx="4427621" cy="6857429"/>
          </a:xfrm>
          <a:prstGeom prst="rect">
            <a:avLst/>
          </a:prstGeom>
        </p:spPr>
      </p:pic>
      <p:pic>
        <p:nvPicPr>
          <p:cNvPr id="7" name="Imagen 6" descr="Interfaz de usuario gráfica, Aplicación, Sitio web&#10;&#10;El contenido generado por IA puede ser incorrecto.">
            <a:extLst>
              <a:ext uri="{FF2B5EF4-FFF2-40B4-BE49-F238E27FC236}">
                <a16:creationId xmlns:a16="http://schemas.microsoft.com/office/drawing/2014/main" id="{0ED4B2BA-C254-49A2-727E-861388293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043" y="258107"/>
            <a:ext cx="7338836" cy="634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8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B327F-884B-CE2F-9777-890C0F9C3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8D6B014-7995-EBA4-E514-970816A586FF}"/>
              </a:ext>
            </a:extLst>
          </p:cNvPr>
          <p:cNvGrpSpPr/>
          <p:nvPr/>
        </p:nvGrpSpPr>
        <p:grpSpPr>
          <a:xfrm>
            <a:off x="0" y="10814"/>
            <a:ext cx="12192000" cy="6847186"/>
            <a:chOff x="0" y="0"/>
            <a:chExt cx="12192000" cy="6847186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E0BBAB6B-6540-9E65-8279-9F45CE9B3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47186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0C288E0F-F14F-1E98-10D0-FDED0EE50DC1}"/>
                </a:ext>
              </a:extLst>
            </p:cNvPr>
            <p:cNvSpPr/>
            <p:nvPr/>
          </p:nvSpPr>
          <p:spPr>
            <a:xfrm>
              <a:off x="337457" y="4539343"/>
              <a:ext cx="11854543" cy="1763485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0C1BEA44-BE05-5FAB-E7DC-4CF31F63B438}"/>
              </a:ext>
            </a:extLst>
          </p:cNvPr>
          <p:cNvSpPr txBox="1"/>
          <p:nvPr/>
        </p:nvSpPr>
        <p:spPr>
          <a:xfrm>
            <a:off x="337457" y="4785568"/>
            <a:ext cx="207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DLaM Display" panose="020F0502020204030204" pitchFamily="34" charset="0"/>
                <a:cs typeface="ADLaM Display" panose="020F0502020204030204" pitchFamily="34" charset="0"/>
              </a:rPr>
              <a:t>IMPORTACIÓN DE DATOS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107F19-7E3E-1EDB-0085-45A20EB4A385}"/>
              </a:ext>
            </a:extLst>
          </p:cNvPr>
          <p:cNvSpPr txBox="1"/>
          <p:nvPr/>
        </p:nvSpPr>
        <p:spPr>
          <a:xfrm>
            <a:off x="2552698" y="4786865"/>
            <a:ext cx="2476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DLaM Display" panose="020F0502020204030204" pitchFamily="34" charset="0"/>
                <a:cs typeface="ADLaM Display" panose="020F0502020204030204" pitchFamily="34" charset="0"/>
              </a:rPr>
              <a:t>PREPARACIÓN Y LIMPIEZA DE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5E42C6-2641-B579-22B6-C7446D30E51C}"/>
              </a:ext>
            </a:extLst>
          </p:cNvPr>
          <p:cNvSpPr txBox="1"/>
          <p:nvPr/>
        </p:nvSpPr>
        <p:spPr>
          <a:xfrm>
            <a:off x="4893128" y="4785568"/>
            <a:ext cx="2476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DLaM Display" panose="020F0502020204030204" pitchFamily="34" charset="0"/>
                <a:cs typeface="ADLaM Display" panose="020F0502020204030204" pitchFamily="34" charset="0"/>
              </a:rPr>
              <a:t>CREACIÓN DE RATIOS FINANCIEROS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DE56C96-FA73-4F36-48C0-10542D70DB1B}"/>
              </a:ext>
            </a:extLst>
          </p:cNvPr>
          <p:cNvSpPr txBox="1"/>
          <p:nvPr/>
        </p:nvSpPr>
        <p:spPr>
          <a:xfrm>
            <a:off x="7265531" y="4790928"/>
            <a:ext cx="2476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DLaM Display" panose="020F0502020204030204" pitchFamily="34" charset="0"/>
                <a:cs typeface="ADLaM Display" panose="020F0502020204030204" pitchFamily="34" charset="0"/>
              </a:rPr>
              <a:t>ANALISIS EXPLORATORIO DE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C17BBD-87B4-9EFF-585C-02C081A29109}"/>
              </a:ext>
            </a:extLst>
          </p:cNvPr>
          <p:cNvSpPr txBox="1"/>
          <p:nvPr/>
        </p:nvSpPr>
        <p:spPr>
          <a:xfrm>
            <a:off x="9639302" y="4785568"/>
            <a:ext cx="2476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ADLaM Display" panose="020F0502020204030204" pitchFamily="34" charset="0"/>
                <a:cs typeface="ADLaM Display" panose="020F0502020204030204" pitchFamily="34" charset="0"/>
              </a:rPr>
              <a:t>ANALISIS DE VARIABLES NO NUMERICAS</a:t>
            </a:r>
          </a:p>
        </p:txBody>
      </p:sp>
    </p:spTree>
    <p:extLst>
      <p:ext uri="{BB962C8B-B14F-4D97-AF65-F5344CB8AC3E}">
        <p14:creationId xmlns:p14="http://schemas.microsoft.com/office/powerpoint/2010/main" val="357487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8BC09-4031-59A3-0A48-9EDF17FEE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EF53A168-D54C-A910-FFE1-537E0DE67C70}"/>
              </a:ext>
            </a:extLst>
          </p:cNvPr>
          <p:cNvGrpSpPr/>
          <p:nvPr/>
        </p:nvGrpSpPr>
        <p:grpSpPr>
          <a:xfrm>
            <a:off x="-1" y="21026"/>
            <a:ext cx="12192000" cy="6836974"/>
            <a:chOff x="0" y="0"/>
            <a:chExt cx="12192000" cy="683697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88314D2F-D1F9-EB37-622C-AB5E1058C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36974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AED72C72-A46A-DC63-1C7D-4637D98E8EC8}"/>
                </a:ext>
              </a:extLst>
            </p:cNvPr>
            <p:cNvSpPr/>
            <p:nvPr/>
          </p:nvSpPr>
          <p:spPr>
            <a:xfrm>
              <a:off x="155121" y="190429"/>
              <a:ext cx="11846379" cy="109952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DE4C0FC4-323D-4FE8-EF30-158F8A86AD1D}"/>
                </a:ext>
              </a:extLst>
            </p:cNvPr>
            <p:cNvSpPr/>
            <p:nvPr/>
          </p:nvSpPr>
          <p:spPr>
            <a:xfrm>
              <a:off x="168728" y="2835657"/>
              <a:ext cx="11854543" cy="278137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C6C00E86-2129-9FE5-E9A9-012C15C0F220}"/>
              </a:ext>
            </a:extLst>
          </p:cNvPr>
          <p:cNvSpPr txBox="1"/>
          <p:nvPr/>
        </p:nvSpPr>
        <p:spPr>
          <a:xfrm>
            <a:off x="356506" y="448332"/>
            <a:ext cx="573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DLaM Display" panose="020F0502020204030204" pitchFamily="34" charset="0"/>
                <a:cs typeface="ADLaM Display" panose="020F0502020204030204" pitchFamily="34" charset="0"/>
              </a:rPr>
              <a:t>IMPORTACIÓN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99C123D-57FC-471C-715F-BB7779D7C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805" y="514886"/>
            <a:ext cx="533750" cy="51322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B17224E-6EA2-E793-E190-854DD705E5A0}"/>
              </a:ext>
            </a:extLst>
          </p:cNvPr>
          <p:cNvSpPr txBox="1"/>
          <p:nvPr/>
        </p:nvSpPr>
        <p:spPr>
          <a:xfrm>
            <a:off x="350520" y="2856683"/>
            <a:ext cx="44127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-Se cargaron las bases de </a:t>
            </a:r>
            <a:r>
              <a:rPr lang="es-CO" b="1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1000 y 9000 empresas</a:t>
            </a:r>
            <a:r>
              <a:rPr lang="es-CO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.</a:t>
            </a:r>
          </a:p>
          <a:p>
            <a:endParaRPr lang="es-CO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r>
              <a:rPr lang="es-CO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-Se unieron en un solo dataset de </a:t>
            </a:r>
            <a:r>
              <a:rPr lang="es-CO" b="1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10.000 empresas</a:t>
            </a:r>
            <a:r>
              <a:rPr lang="es-CO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.</a:t>
            </a:r>
          </a:p>
          <a:p>
            <a:endParaRPr lang="es-CO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r>
              <a:rPr lang="es-CO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-Dimensiones de la tabla (10.000 x 20)</a:t>
            </a:r>
          </a:p>
          <a:p>
            <a:endParaRPr lang="es-CO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46290CC-8910-1785-8340-FEAD48231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314" y="1922901"/>
            <a:ext cx="6031959" cy="395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7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A4E2F-02BE-491A-BC2E-521142C9E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73430E3C-5B20-389E-57B1-765FCED549AF}"/>
              </a:ext>
            </a:extLst>
          </p:cNvPr>
          <p:cNvGrpSpPr/>
          <p:nvPr/>
        </p:nvGrpSpPr>
        <p:grpSpPr>
          <a:xfrm>
            <a:off x="-1" y="21026"/>
            <a:ext cx="12192000" cy="6836974"/>
            <a:chOff x="0" y="0"/>
            <a:chExt cx="12192000" cy="683697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97FF775C-5F4F-89BD-666F-A8C0CD2DA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36974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71573919-040F-A148-4E2B-66E4DEF380C8}"/>
                </a:ext>
              </a:extLst>
            </p:cNvPr>
            <p:cNvSpPr/>
            <p:nvPr/>
          </p:nvSpPr>
          <p:spPr>
            <a:xfrm>
              <a:off x="155121" y="190429"/>
              <a:ext cx="11846379" cy="109952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C7222BC-B6EA-D19E-574B-3727D809B32E}"/>
                </a:ext>
              </a:extLst>
            </p:cNvPr>
            <p:cNvSpPr/>
            <p:nvPr/>
          </p:nvSpPr>
          <p:spPr>
            <a:xfrm>
              <a:off x="168728" y="2835657"/>
              <a:ext cx="11854543" cy="278137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674D9EA0-AA09-F7C1-BAE0-03121B9E061B}"/>
              </a:ext>
            </a:extLst>
          </p:cNvPr>
          <p:cNvSpPr txBox="1"/>
          <p:nvPr/>
        </p:nvSpPr>
        <p:spPr>
          <a:xfrm>
            <a:off x="273274" y="486514"/>
            <a:ext cx="1020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DLaM Display" panose="020F0502020204030204" pitchFamily="34" charset="0"/>
                <a:cs typeface="ADLaM Display" panose="020F0502020204030204" pitchFamily="34" charset="0"/>
              </a:rPr>
              <a:t>PREPARACIÓN, UNIÓN Y LIMPIEZA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CA660C-A1D5-FAFD-DC61-B4A890E96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805" y="514886"/>
            <a:ext cx="533750" cy="5132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A5B8EFC-4281-94AD-9AE1-65E31C2F1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805" y="514885"/>
            <a:ext cx="533750" cy="51322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B0BE439-9D72-8845-4388-72C4C401C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767" y="1981165"/>
            <a:ext cx="9787084" cy="376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3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5F20B-B0B5-8E00-CD4D-98A1BC254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4570C7F8-3AF4-455C-4825-6358CD24571A}"/>
              </a:ext>
            </a:extLst>
          </p:cNvPr>
          <p:cNvGrpSpPr/>
          <p:nvPr/>
        </p:nvGrpSpPr>
        <p:grpSpPr>
          <a:xfrm>
            <a:off x="-1" y="21026"/>
            <a:ext cx="12192000" cy="6836974"/>
            <a:chOff x="0" y="0"/>
            <a:chExt cx="12192000" cy="683697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47F4E674-8916-5BF6-5008-D6C4608FD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36974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312CD49-E783-5E0D-0CE3-8F6465085EAE}"/>
                </a:ext>
              </a:extLst>
            </p:cNvPr>
            <p:cNvSpPr/>
            <p:nvPr/>
          </p:nvSpPr>
          <p:spPr>
            <a:xfrm>
              <a:off x="155121" y="190429"/>
              <a:ext cx="11846379" cy="109952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02B069B-BF47-B85C-C8DE-27340DF9943E}"/>
                </a:ext>
              </a:extLst>
            </p:cNvPr>
            <p:cNvSpPr/>
            <p:nvPr/>
          </p:nvSpPr>
          <p:spPr>
            <a:xfrm>
              <a:off x="168728" y="2835657"/>
              <a:ext cx="11854543" cy="278137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C5F56192-50D8-30EA-E043-9FDABB950DED}"/>
              </a:ext>
            </a:extLst>
          </p:cNvPr>
          <p:cNvSpPr txBox="1"/>
          <p:nvPr/>
        </p:nvSpPr>
        <p:spPr>
          <a:xfrm>
            <a:off x="273274" y="486514"/>
            <a:ext cx="1020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DLaM Display" panose="020F0502020204030204" pitchFamily="34" charset="0"/>
                <a:cs typeface="ADLaM Display" panose="020F0502020204030204" pitchFamily="34" charset="0"/>
              </a:rPr>
              <a:t>PREPARACIÓN, UNIÓN Y LIMPIEZA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ED62AFE-6CB9-937F-02FD-E02910CE2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805" y="514886"/>
            <a:ext cx="533750" cy="5132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BCA6CBE-A123-A047-9343-B82A883B1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805" y="514885"/>
            <a:ext cx="533750" cy="51322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F3B7E3E-1311-C204-FE5F-48149280028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31"/>
          <a:stretch>
            <a:fillRect/>
          </a:stretch>
        </p:blipFill>
        <p:spPr>
          <a:xfrm>
            <a:off x="3880772" y="2757382"/>
            <a:ext cx="2993083" cy="38891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9175E9D-9948-E2F2-D7E1-39505525D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54" y="1619009"/>
            <a:ext cx="11145805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84050-BFCF-38D9-69F2-6BEB0A6B6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29E974-890B-9A42-B986-EFF48C37678F}"/>
              </a:ext>
            </a:extLst>
          </p:cNvPr>
          <p:cNvSpPr txBox="1"/>
          <p:nvPr/>
        </p:nvSpPr>
        <p:spPr>
          <a:xfrm>
            <a:off x="-510268" y="2525876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latin typeface="ADLaM Display" panose="020F0502020204030204" pitchFamily="34" charset="0"/>
                <a:cs typeface="ADLaM Display" panose="020F0502020204030204" pitchFamily="34" charset="0"/>
              </a:rPr>
              <a:t>CREACIÓN DE RATIOS FINANCIEROS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1B0621F-050D-D796-1CF2-897A2762FB56}"/>
              </a:ext>
            </a:extLst>
          </p:cNvPr>
          <p:cNvGrpSpPr/>
          <p:nvPr/>
        </p:nvGrpSpPr>
        <p:grpSpPr>
          <a:xfrm>
            <a:off x="0" y="11934"/>
            <a:ext cx="12192000" cy="6846066"/>
            <a:chOff x="-172810" y="11934"/>
            <a:chExt cx="12192000" cy="684606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E6F2B7C-461A-DBE5-AA17-FC0683F49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72810" y="11934"/>
              <a:ext cx="12192000" cy="6846066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DD74407-D777-3639-9FD4-DA7F5D9FD0BE}"/>
                </a:ext>
              </a:extLst>
            </p:cNvPr>
            <p:cNvSpPr/>
            <p:nvPr/>
          </p:nvSpPr>
          <p:spPr>
            <a:xfrm>
              <a:off x="0" y="228787"/>
              <a:ext cx="4889047" cy="1698046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B0F0FE6-B5AE-4942-8AB0-284323192C44}"/>
                </a:ext>
              </a:extLst>
            </p:cNvPr>
            <p:cNvSpPr/>
            <p:nvPr/>
          </p:nvSpPr>
          <p:spPr>
            <a:xfrm>
              <a:off x="6580412" y="887835"/>
              <a:ext cx="3445331" cy="1469446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633F72F2-B356-8B84-FED8-EB066BFF152F}"/>
                </a:ext>
              </a:extLst>
            </p:cNvPr>
            <p:cNvSpPr/>
            <p:nvPr/>
          </p:nvSpPr>
          <p:spPr>
            <a:xfrm>
              <a:off x="4136569" y="3233182"/>
              <a:ext cx="3897088" cy="1469446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E5EA6D0-A449-E1D5-9864-1E15FCE53F87}"/>
                </a:ext>
              </a:extLst>
            </p:cNvPr>
            <p:cNvSpPr/>
            <p:nvPr/>
          </p:nvSpPr>
          <p:spPr>
            <a:xfrm>
              <a:off x="3592283" y="5082831"/>
              <a:ext cx="3314701" cy="1469446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396F380-F516-88DF-F2F0-99A34C9AF180}"/>
              </a:ext>
            </a:extLst>
          </p:cNvPr>
          <p:cNvSpPr txBox="1"/>
          <p:nvPr/>
        </p:nvSpPr>
        <p:spPr>
          <a:xfrm>
            <a:off x="336096" y="292980"/>
            <a:ext cx="33147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dirty="0">
                <a:latin typeface="ADLaM Display" panose="020F0502020204030204" pitchFamily="34" charset="0"/>
                <a:cs typeface="ADLaM Display" panose="020F0502020204030204" pitchFamily="34" charset="0"/>
              </a:rPr>
              <a:t>CREACIÓN DE RATIOS FINANCIEROS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E091AB9-FA4D-6C79-6010-ACA441D59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730" y="788575"/>
            <a:ext cx="533749" cy="555989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6E83D26-112A-2316-47F8-E0D8F58D8099}"/>
              </a:ext>
            </a:extLst>
          </p:cNvPr>
          <p:cNvSpPr txBox="1"/>
          <p:nvPr/>
        </p:nvSpPr>
        <p:spPr>
          <a:xfrm>
            <a:off x="334052" y="2270586"/>
            <a:ext cx="63518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Liquidez General</a:t>
            </a:r>
            <a:r>
              <a:rPr lang="es-CO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= Activos / Pasivos</a:t>
            </a:r>
          </a:p>
          <a:p>
            <a:endParaRPr lang="es-CO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r>
              <a:rPr lang="es-CO" b="1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Apalancamiento</a:t>
            </a:r>
            <a:r>
              <a:rPr lang="es-CO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= Pasivos / Activos</a:t>
            </a:r>
          </a:p>
          <a:p>
            <a:endParaRPr lang="es-CO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r>
              <a:rPr lang="es-CO" b="1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Razón de Endeudamiento</a:t>
            </a:r>
            <a:r>
              <a:rPr lang="es-CO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= Pasivos / Patrimonio</a:t>
            </a:r>
          </a:p>
          <a:p>
            <a:endParaRPr lang="es-CO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r>
              <a:rPr lang="es-CO" b="1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Autonomía Financiera</a:t>
            </a:r>
            <a:r>
              <a:rPr lang="es-CO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= Patrimonio / Activos</a:t>
            </a:r>
          </a:p>
          <a:p>
            <a:endParaRPr lang="es-CO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r>
              <a:rPr lang="es-CO" b="1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ROA</a:t>
            </a:r>
            <a:r>
              <a:rPr lang="es-CO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= Utilidad / Activos</a:t>
            </a:r>
          </a:p>
          <a:p>
            <a:endParaRPr lang="es-CO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r>
              <a:rPr lang="es-CO" b="1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ROE</a:t>
            </a:r>
            <a:r>
              <a:rPr lang="es-CO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= Utilidad / Patrimonio</a:t>
            </a:r>
          </a:p>
          <a:p>
            <a:endParaRPr lang="es-CO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r>
              <a:rPr lang="es-CO" b="1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Margen Neto</a:t>
            </a:r>
            <a:r>
              <a:rPr lang="es-CO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= Utilidad / Ingresos</a:t>
            </a:r>
          </a:p>
          <a:p>
            <a:endParaRPr lang="es-CO" dirty="0"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  <a:p>
            <a:r>
              <a:rPr lang="es-CO" b="1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Rotación de Activos</a:t>
            </a:r>
            <a:r>
              <a:rPr lang="es-CO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= Ingresos / Activos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F811AE5-6FF6-CA5A-D833-C2EDA17D87D6}"/>
              </a:ext>
            </a:extLst>
          </p:cNvPr>
          <p:cNvSpPr txBox="1"/>
          <p:nvPr/>
        </p:nvSpPr>
        <p:spPr>
          <a:xfrm>
            <a:off x="4760453" y="2222164"/>
            <a:ext cx="30391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Mide la capacidad de la empresa para pagar sus deudas de corto plazo.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5C61A20-321A-C083-7C20-61B50839F9AF}"/>
              </a:ext>
            </a:extLst>
          </p:cNvPr>
          <p:cNvSpPr txBox="1"/>
          <p:nvPr/>
        </p:nvSpPr>
        <p:spPr>
          <a:xfrm>
            <a:off x="4748548" y="2776550"/>
            <a:ext cx="2668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Muestra qué proporción de los activos está financiada con deuda.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C65EB1F-C6DA-A428-5FCB-C24A91592876}"/>
              </a:ext>
            </a:extLst>
          </p:cNvPr>
          <p:cNvSpPr txBox="1"/>
          <p:nvPr/>
        </p:nvSpPr>
        <p:spPr>
          <a:xfrm>
            <a:off x="5888318" y="3345356"/>
            <a:ext cx="3057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Indica qué tan endeudada está la empresa respecto a sus recursos propios.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754807E-75CF-BE1F-6012-42A37EDB661D}"/>
              </a:ext>
            </a:extLst>
          </p:cNvPr>
          <p:cNvSpPr txBox="1"/>
          <p:nvPr/>
        </p:nvSpPr>
        <p:spPr>
          <a:xfrm>
            <a:off x="5522795" y="3868323"/>
            <a:ext cx="3057188" cy="470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Refleja la independencia financiera; qué tanto depende de sus propios recursos.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DF1C806D-B1EC-1DB0-60C9-0DF01C38FB73}"/>
              </a:ext>
            </a:extLst>
          </p:cNvPr>
          <p:cNvSpPr txBox="1"/>
          <p:nvPr/>
        </p:nvSpPr>
        <p:spPr>
          <a:xfrm>
            <a:off x="3207883" y="4450156"/>
            <a:ext cx="28748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Mide la rentabilidad que generan los activos de la empresa.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804628-E661-1086-03E6-10A9FBC7334B}"/>
              </a:ext>
            </a:extLst>
          </p:cNvPr>
          <p:cNvSpPr txBox="1"/>
          <p:nvPr/>
        </p:nvSpPr>
        <p:spPr>
          <a:xfrm>
            <a:off x="3549763" y="5007919"/>
            <a:ext cx="3024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Indica la rentabilidad para los accionistas o dueños.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B2B2F47-3098-F230-8FB2-CD3B5BB60D47}"/>
              </a:ext>
            </a:extLst>
          </p:cNvPr>
          <p:cNvSpPr txBox="1"/>
          <p:nvPr/>
        </p:nvSpPr>
        <p:spPr>
          <a:xfrm>
            <a:off x="4255798" y="5565682"/>
            <a:ext cx="2594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Muestra qué porcentaje de las ventas se convierte en ganancia.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2A8E823-65B7-75B3-2DC7-D37C67927903}"/>
              </a:ext>
            </a:extLst>
          </p:cNvPr>
          <p:cNvSpPr txBox="1"/>
          <p:nvPr/>
        </p:nvSpPr>
        <p:spPr>
          <a:xfrm>
            <a:off x="5021712" y="6090541"/>
            <a:ext cx="2594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Mide qué tan eficientemente la empresa usa sus activos para generar ventas.</a:t>
            </a:r>
          </a:p>
        </p:txBody>
      </p:sp>
    </p:spTree>
    <p:extLst>
      <p:ext uri="{BB962C8B-B14F-4D97-AF65-F5344CB8AC3E}">
        <p14:creationId xmlns:p14="http://schemas.microsoft.com/office/powerpoint/2010/main" val="368287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96DDB-7A7D-10E7-D724-1FBB2B3EC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919A25A8-A20C-6B19-A9DB-A805838A175E}"/>
              </a:ext>
            </a:extLst>
          </p:cNvPr>
          <p:cNvGrpSpPr/>
          <p:nvPr/>
        </p:nvGrpSpPr>
        <p:grpSpPr>
          <a:xfrm>
            <a:off x="-1" y="21026"/>
            <a:ext cx="12192000" cy="6836974"/>
            <a:chOff x="0" y="0"/>
            <a:chExt cx="12192000" cy="6836974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02A04702-09F6-01E6-33DD-83FEDF3AF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36974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F069B75-8CF0-73F5-E613-E9FD0BAACF9D}"/>
                </a:ext>
              </a:extLst>
            </p:cNvPr>
            <p:cNvSpPr/>
            <p:nvPr/>
          </p:nvSpPr>
          <p:spPr>
            <a:xfrm>
              <a:off x="155121" y="190429"/>
              <a:ext cx="11846379" cy="1099527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6588A30-7F7E-4D4B-0031-420021C231F4}"/>
                </a:ext>
              </a:extLst>
            </p:cNvPr>
            <p:cNvSpPr/>
            <p:nvPr/>
          </p:nvSpPr>
          <p:spPr>
            <a:xfrm>
              <a:off x="168728" y="2835657"/>
              <a:ext cx="11854543" cy="2781372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B73FDD89-EC8F-B293-F0E6-A0337081354D}"/>
              </a:ext>
            </a:extLst>
          </p:cNvPr>
          <p:cNvSpPr txBox="1"/>
          <p:nvPr/>
        </p:nvSpPr>
        <p:spPr>
          <a:xfrm>
            <a:off x="-804412" y="464047"/>
            <a:ext cx="1020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DLaM Display" panose="020F0502020204030204" pitchFamily="34" charset="0"/>
                <a:cs typeface="ADLaM Display" panose="020F0502020204030204" pitchFamily="34" charset="0"/>
              </a:rPr>
              <a:t>CREACIÓN DE RATIOS FINANCIEROS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0EB142-C113-B542-8E28-0201CC709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805" y="514886"/>
            <a:ext cx="533750" cy="5132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D257F2F-CCB5-9395-7F17-DD8B34F0A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805" y="514885"/>
            <a:ext cx="533750" cy="5132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4BF7229-27C1-2F03-2DA3-769E72E9C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806" y="509217"/>
            <a:ext cx="533749" cy="5559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72EE88A-7B7B-D03D-DFED-C5BFFC7EF4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5596" y="1563574"/>
            <a:ext cx="7140803" cy="502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6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ED4F9-C01B-8324-1900-E1749E8B8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27CAA759-BB6A-6FAA-9E90-50E4E871AC25}"/>
              </a:ext>
            </a:extLst>
          </p:cNvPr>
          <p:cNvGrpSpPr/>
          <p:nvPr/>
        </p:nvGrpSpPr>
        <p:grpSpPr>
          <a:xfrm>
            <a:off x="-40694" y="0"/>
            <a:ext cx="12232694" cy="6858000"/>
            <a:chOff x="-40694" y="0"/>
            <a:chExt cx="12232694" cy="685800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B0B44E8B-4676-E5D1-DEB4-5E4C6A310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40694" y="0"/>
              <a:ext cx="12232694" cy="6858000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6FCBCAF8-B474-B9F0-8CCB-AB6DE3C9E7A9}"/>
                </a:ext>
              </a:extLst>
            </p:cNvPr>
            <p:cNvSpPr/>
            <p:nvPr/>
          </p:nvSpPr>
          <p:spPr>
            <a:xfrm>
              <a:off x="357051" y="1889760"/>
              <a:ext cx="3718560" cy="2290354"/>
            </a:xfrm>
            <a:prstGeom prst="rect">
              <a:avLst/>
            </a:prstGeom>
            <a:solidFill>
              <a:srgbClr val="5329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EC6726C-A78B-9FE4-8577-E3E49088D83E}"/>
                </a:ext>
              </a:extLst>
            </p:cNvPr>
            <p:cNvSpPr/>
            <p:nvPr/>
          </p:nvSpPr>
          <p:spPr>
            <a:xfrm>
              <a:off x="357051" y="4541520"/>
              <a:ext cx="3108960" cy="1702525"/>
            </a:xfrm>
            <a:prstGeom prst="rect">
              <a:avLst/>
            </a:prstGeom>
            <a:solidFill>
              <a:srgbClr val="5329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DE08C3B3-0981-EE59-0E4F-15F1DBD8C704}"/>
                </a:ext>
              </a:extLst>
            </p:cNvPr>
            <p:cNvSpPr/>
            <p:nvPr/>
          </p:nvSpPr>
          <p:spPr>
            <a:xfrm>
              <a:off x="4393681" y="1338943"/>
              <a:ext cx="4489062" cy="44958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E6FD26CE-069D-7B40-0329-5D9D83C52AC7}"/>
              </a:ext>
            </a:extLst>
          </p:cNvPr>
          <p:cNvSpPr txBox="1"/>
          <p:nvPr/>
        </p:nvSpPr>
        <p:spPr>
          <a:xfrm>
            <a:off x="573544" y="2250107"/>
            <a:ext cx="32855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200" dirty="0">
                <a:latin typeface="ADLaM Display" panose="020F0502020204030204" pitchFamily="34" charset="0"/>
                <a:cs typeface="ADLaM Display" panose="020F0502020204030204" pitchFamily="34" charset="0"/>
              </a:rPr>
              <a:t>ANALISIS EXPLORATORIO DE DATOS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1AE3F3D-FFB7-C7B0-9B9F-731658440909}"/>
              </a:ext>
            </a:extLst>
          </p:cNvPr>
          <p:cNvSpPr txBox="1"/>
          <p:nvPr/>
        </p:nvSpPr>
        <p:spPr>
          <a:xfrm>
            <a:off x="4279381" y="0"/>
            <a:ext cx="6115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Exploración Inicial del </a:t>
            </a:r>
            <a:r>
              <a:rPr lang="es-CO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Dataset</a:t>
            </a:r>
            <a:endParaRPr lang="es-CO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826E621E-5AB6-F424-0588-71BF0C9B3B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61" b="2355"/>
          <a:stretch/>
        </p:blipFill>
        <p:spPr>
          <a:xfrm>
            <a:off x="1949457" y="4687967"/>
            <a:ext cx="533748" cy="5559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49507A0-1640-311F-1928-EEF6D976F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6" y="684306"/>
            <a:ext cx="5283974" cy="59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60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2B33AB3CB454785CB352B851A4BBE" ma:contentTypeVersion="14" ma:contentTypeDescription="Create a new document." ma:contentTypeScope="" ma:versionID="3b9c871fbc050b6bcdbed0acf70f270a">
  <xsd:schema xmlns:xsd="http://www.w3.org/2001/XMLSchema" xmlns:xs="http://www.w3.org/2001/XMLSchema" xmlns:p="http://schemas.microsoft.com/office/2006/metadata/properties" xmlns:ns3="dea05057-010a-41cd-8fb4-066cc7d9ad7a" xmlns:ns4="61c31143-655e-48d0-baea-e922a6b74c4d" targetNamespace="http://schemas.microsoft.com/office/2006/metadata/properties" ma:root="true" ma:fieldsID="a1aec9445327197ddfb9e03875576207" ns3:_="" ns4:_="">
    <xsd:import namespace="dea05057-010a-41cd-8fb4-066cc7d9ad7a"/>
    <xsd:import namespace="61c31143-655e-48d0-baea-e922a6b74c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05057-010a-41cd-8fb4-066cc7d9ad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c31143-655e-48d0-baea-e922a6b74c4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a05057-010a-41cd-8fb4-066cc7d9ad7a" xsi:nil="true"/>
  </documentManagement>
</p:properties>
</file>

<file path=customXml/itemProps1.xml><?xml version="1.0" encoding="utf-8"?>
<ds:datastoreItem xmlns:ds="http://schemas.openxmlformats.org/officeDocument/2006/customXml" ds:itemID="{FB7B9086-FA95-44F2-AEE2-6E6E6C4BFE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DC56A5-25E4-45C5-A92C-DF786677F2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a05057-010a-41cd-8fb4-066cc7d9ad7a"/>
    <ds:schemaRef ds:uri="61c31143-655e-48d0-baea-e922a6b74c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61111E-BCD9-4CCE-AE4E-4D886AB2B097}">
  <ds:schemaRefs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61c31143-655e-48d0-baea-e922a6b74c4d"/>
    <ds:schemaRef ds:uri="dea05057-010a-41cd-8fb4-066cc7d9ad7a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613</Words>
  <Application>Microsoft Office PowerPoint</Application>
  <PresentationFormat>Panorámica</PresentationFormat>
  <Paragraphs>68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ADLaM Display</vt:lpstr>
      <vt:lpstr>Aptos</vt:lpstr>
      <vt:lpstr>Aptos Display</vt:lpstr>
      <vt:lpstr>Arial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Yepes Florez</dc:creator>
  <cp:lastModifiedBy>Carlos Andres Jimenez Sanchez</cp:lastModifiedBy>
  <cp:revision>3</cp:revision>
  <dcterms:created xsi:type="dcterms:W3CDTF">2025-08-26T10:10:53Z</dcterms:created>
  <dcterms:modified xsi:type="dcterms:W3CDTF">2025-10-02T13:52:03Z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0x0101007832B33AB3CB454785CB352B851A4BBE</vt:lpwstr>
  </property>
</Properties>
</file>