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83" r:id="rId2"/>
    <p:sldId id="282" r:id="rId3"/>
    <p:sldId id="274" r:id="rId4"/>
    <p:sldId id="284" r:id="rId5"/>
    <p:sldId id="285" r:id="rId6"/>
    <p:sldId id="286" r:id="rId7"/>
    <p:sldId id="287" r:id="rId8"/>
    <p:sldId id="288" r:id="rId9"/>
    <p:sldId id="271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gYoauMmuPSv5OnBRW4fsEx10Hw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>
          <a:extLst>
            <a:ext uri="{FF2B5EF4-FFF2-40B4-BE49-F238E27FC236}">
              <a16:creationId xmlns:a16="http://schemas.microsoft.com/office/drawing/2014/main" id="{C547FC6B-657E-BDE0-A501-70B9E08E7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>
            <a:extLst>
              <a:ext uri="{FF2B5EF4-FFF2-40B4-BE49-F238E27FC236}">
                <a16:creationId xmlns:a16="http://schemas.microsoft.com/office/drawing/2014/main" id="{341B539E-8D76-8DDF-887D-5FD24172BC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2" name="Google Shape;92;p1:notes">
            <a:extLst>
              <a:ext uri="{FF2B5EF4-FFF2-40B4-BE49-F238E27FC236}">
                <a16:creationId xmlns:a16="http://schemas.microsoft.com/office/drawing/2014/main" id="{3F1CAB36-DDB7-AF6D-DDFC-B2B824970A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53809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>
          <a:extLst>
            <a:ext uri="{FF2B5EF4-FFF2-40B4-BE49-F238E27FC236}">
              <a16:creationId xmlns:a16="http://schemas.microsoft.com/office/drawing/2014/main" id="{95A148FB-697A-D062-C981-30977A398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dcce1cb4b9_1_9:notes">
            <a:extLst>
              <a:ext uri="{FF2B5EF4-FFF2-40B4-BE49-F238E27FC236}">
                <a16:creationId xmlns:a16="http://schemas.microsoft.com/office/drawing/2014/main" id="{1F52B6FD-8735-4987-52B2-433A662D44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" name="Google Shape;160;g2dcce1cb4b9_1_9:notes">
            <a:extLst>
              <a:ext uri="{FF2B5EF4-FFF2-40B4-BE49-F238E27FC236}">
                <a16:creationId xmlns:a16="http://schemas.microsoft.com/office/drawing/2014/main" id="{1B06AAED-D442-9DDF-BA08-E94E7F2A90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10789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>
          <a:extLst>
            <a:ext uri="{FF2B5EF4-FFF2-40B4-BE49-F238E27FC236}">
              <a16:creationId xmlns:a16="http://schemas.microsoft.com/office/drawing/2014/main" id="{7B6ED2A9-82EA-8F11-AA1C-BA0E63F41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dcce1cb4b9_1_9:notes">
            <a:extLst>
              <a:ext uri="{FF2B5EF4-FFF2-40B4-BE49-F238E27FC236}">
                <a16:creationId xmlns:a16="http://schemas.microsoft.com/office/drawing/2014/main" id="{2B622C72-9EA1-377C-4CED-4B03BCEDE2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" name="Google Shape;160;g2dcce1cb4b9_1_9:notes">
            <a:extLst>
              <a:ext uri="{FF2B5EF4-FFF2-40B4-BE49-F238E27FC236}">
                <a16:creationId xmlns:a16="http://schemas.microsoft.com/office/drawing/2014/main" id="{6FC7E5D9-BE67-5CC3-EBA9-C2174EA998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02548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>
          <a:extLst>
            <a:ext uri="{FF2B5EF4-FFF2-40B4-BE49-F238E27FC236}">
              <a16:creationId xmlns:a16="http://schemas.microsoft.com/office/drawing/2014/main" id="{02D7354A-D6C0-D66B-EEBE-EF3BCCB10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dcce1cb4b9_1_9:notes">
            <a:extLst>
              <a:ext uri="{FF2B5EF4-FFF2-40B4-BE49-F238E27FC236}">
                <a16:creationId xmlns:a16="http://schemas.microsoft.com/office/drawing/2014/main" id="{72FEDD34-9C91-6389-BFEF-A29957B2E9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" name="Google Shape;160;g2dcce1cb4b9_1_9:notes">
            <a:extLst>
              <a:ext uri="{FF2B5EF4-FFF2-40B4-BE49-F238E27FC236}">
                <a16:creationId xmlns:a16="http://schemas.microsoft.com/office/drawing/2014/main" id="{C0BAFB5D-FB37-7CB0-DB01-412A6E383A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85326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>
          <a:extLst>
            <a:ext uri="{FF2B5EF4-FFF2-40B4-BE49-F238E27FC236}">
              <a16:creationId xmlns:a16="http://schemas.microsoft.com/office/drawing/2014/main" id="{C7168004-A0D5-D9AA-8FEA-7DB37E577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dcce1cb4b9_1_9:notes">
            <a:extLst>
              <a:ext uri="{FF2B5EF4-FFF2-40B4-BE49-F238E27FC236}">
                <a16:creationId xmlns:a16="http://schemas.microsoft.com/office/drawing/2014/main" id="{F829D606-1746-60EE-04AB-6352D08F34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" name="Google Shape;160;g2dcce1cb4b9_1_9:notes">
            <a:extLst>
              <a:ext uri="{FF2B5EF4-FFF2-40B4-BE49-F238E27FC236}">
                <a16:creationId xmlns:a16="http://schemas.microsoft.com/office/drawing/2014/main" id="{3DA609F1-7572-9D0B-6A74-923C9F65B9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11518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>
          <a:extLst>
            <a:ext uri="{FF2B5EF4-FFF2-40B4-BE49-F238E27FC236}">
              <a16:creationId xmlns:a16="http://schemas.microsoft.com/office/drawing/2014/main" id="{84219864-8DD7-362D-0C69-69A4CFA46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dcce1cb4b9_1_9:notes">
            <a:extLst>
              <a:ext uri="{FF2B5EF4-FFF2-40B4-BE49-F238E27FC236}">
                <a16:creationId xmlns:a16="http://schemas.microsoft.com/office/drawing/2014/main" id="{102698D4-B602-AC85-A2BF-5CD11DD99F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" name="Google Shape;160;g2dcce1cb4b9_1_9:notes">
            <a:extLst>
              <a:ext uri="{FF2B5EF4-FFF2-40B4-BE49-F238E27FC236}">
                <a16:creationId xmlns:a16="http://schemas.microsoft.com/office/drawing/2014/main" id="{3BB63D18-7546-FE43-7E2A-4C6AD2E610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09391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>
          <a:extLst>
            <a:ext uri="{FF2B5EF4-FFF2-40B4-BE49-F238E27FC236}">
              <a16:creationId xmlns:a16="http://schemas.microsoft.com/office/drawing/2014/main" id="{06DC54E4-F1C1-EB1F-DBD2-80DD1C64B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dcce1cb4b9_1_9:notes">
            <a:extLst>
              <a:ext uri="{FF2B5EF4-FFF2-40B4-BE49-F238E27FC236}">
                <a16:creationId xmlns:a16="http://schemas.microsoft.com/office/drawing/2014/main" id="{B533D9DD-3912-F7BA-1570-3F574D2041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" name="Google Shape;160;g2dcce1cb4b9_1_9:notes">
            <a:extLst>
              <a:ext uri="{FF2B5EF4-FFF2-40B4-BE49-F238E27FC236}">
                <a16:creationId xmlns:a16="http://schemas.microsoft.com/office/drawing/2014/main" id="{7D9C5BC3-8B26-74E2-9097-EC87A8BED0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09968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>
          <a:extLst>
            <a:ext uri="{FF2B5EF4-FFF2-40B4-BE49-F238E27FC236}">
              <a16:creationId xmlns:a16="http://schemas.microsoft.com/office/drawing/2014/main" id="{746430E6-F2AB-D3DE-EDA5-621CE9D83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dcce1cb4b9_1_9:notes">
            <a:extLst>
              <a:ext uri="{FF2B5EF4-FFF2-40B4-BE49-F238E27FC236}">
                <a16:creationId xmlns:a16="http://schemas.microsoft.com/office/drawing/2014/main" id="{68EB6EA6-225C-E856-7494-3A8AB1F486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" name="Google Shape;160;g2dcce1cb4b9_1_9:notes">
            <a:extLst>
              <a:ext uri="{FF2B5EF4-FFF2-40B4-BE49-F238E27FC236}">
                <a16:creationId xmlns:a16="http://schemas.microsoft.com/office/drawing/2014/main" id="{A3BF8A26-B8DB-2F56-19CE-2EDEE16977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05734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7" name="Google Shape;3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hyperlink" Target="https://cactus-pv.eu/" TargetMode="External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2" Type="http://schemas.openxmlformats.org/officeDocument/2006/relationships/hyperlink" Target="https://www.linkedin.com/company/cactus-p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jp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_CoverOption1">
  <p:cSld name="01_CoverOption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ENHANCED SOLAR PHOTOVOLTAIC PERFORMANCE THROUGH IMPROVED RESEARCH INFRASTRUCTURE FOR ADAPTED CLIMATE CONDITION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7"/>
          <p:cNvSpPr txBox="1">
            <a:spLocks noGrp="1"/>
          </p:cNvSpPr>
          <p:nvPr>
            <p:ph type="body" idx="1"/>
          </p:nvPr>
        </p:nvSpPr>
        <p:spPr>
          <a:xfrm>
            <a:off x="5613722" y="4713776"/>
            <a:ext cx="5854378" cy="925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body" idx="2"/>
          </p:nvPr>
        </p:nvSpPr>
        <p:spPr>
          <a:xfrm>
            <a:off x="5613722" y="5677368"/>
            <a:ext cx="5854378" cy="592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marL="914400" lvl="1" indent="-3429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429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429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2" name="Google Shape;22;p7" descr="A solar panels in a field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47312" r="8043"/>
          <a:stretch/>
        </p:blipFill>
        <p:spPr>
          <a:xfrm>
            <a:off x="1111170" y="0"/>
            <a:ext cx="408207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7"/>
          <p:cNvSpPr/>
          <p:nvPr/>
        </p:nvSpPr>
        <p:spPr>
          <a:xfrm>
            <a:off x="690694" y="2940017"/>
            <a:ext cx="4082076" cy="1751013"/>
          </a:xfrm>
          <a:prstGeom prst="rect">
            <a:avLst/>
          </a:prstGeom>
          <a:solidFill>
            <a:srgbClr val="003C25"/>
          </a:solidFill>
          <a:ln w="12700" cap="flat" cmpd="sng">
            <a:solidFill>
              <a:srgbClr val="003C2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" name="Google Shape;24;p7" descr="A logo with a cactus and su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5505" t="32424" r="24192" b="30814"/>
          <a:stretch/>
        </p:blipFill>
        <p:spPr>
          <a:xfrm>
            <a:off x="6580086" y="74063"/>
            <a:ext cx="3921649" cy="2865954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7"/>
          <p:cNvSpPr txBox="1"/>
          <p:nvPr/>
        </p:nvSpPr>
        <p:spPr>
          <a:xfrm>
            <a:off x="789559" y="3153803"/>
            <a:ext cx="3839887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1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Enhanced solar photovoltaic performance through improved research infrastructure for adapted climate conditions</a:t>
            </a:r>
            <a:endParaRPr sz="2000" b="1" i="1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3"/>
          </p:nvPr>
        </p:nvSpPr>
        <p:spPr>
          <a:xfrm>
            <a:off x="5613722" y="2940017"/>
            <a:ext cx="5854378" cy="175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C25"/>
              </a:buClr>
              <a:buSzPts val="4400"/>
              <a:buNone/>
              <a:defRPr sz="4400" b="1">
                <a:solidFill>
                  <a:srgbClr val="003C25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_TitleAndContent_Watermark">
  <p:cSld name="05_TitleAndContent_Watermar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body" idx="1"/>
          </p:nvPr>
        </p:nvSpPr>
        <p:spPr>
          <a:xfrm>
            <a:off x="511173" y="1097281"/>
            <a:ext cx="10960823" cy="4956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511173" y="178813"/>
            <a:ext cx="10347327" cy="704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2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0_EndSlide_Option1">
  <p:cSld name="20_EndSlide_Option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/>
          <p:nvPr/>
        </p:nvSpPr>
        <p:spPr>
          <a:xfrm>
            <a:off x="-106534" y="-3"/>
            <a:ext cx="12327110" cy="681440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1"/>
          <p:cNvSpPr/>
          <p:nvPr/>
        </p:nvSpPr>
        <p:spPr>
          <a:xfrm>
            <a:off x="-106534" y="6408766"/>
            <a:ext cx="12327110" cy="46432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1"/>
          <p:cNvSpPr txBox="1">
            <a:spLocks noGrp="1"/>
          </p:cNvSpPr>
          <p:nvPr>
            <p:ph type="body" idx="1"/>
          </p:nvPr>
        </p:nvSpPr>
        <p:spPr>
          <a:xfrm>
            <a:off x="5561259" y="1391002"/>
            <a:ext cx="6187652" cy="120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 b="1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body" idx="2"/>
          </p:nvPr>
        </p:nvSpPr>
        <p:spPr>
          <a:xfrm>
            <a:off x="5561259" y="2803546"/>
            <a:ext cx="3188011" cy="1857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5" name="Google Shape;35;p11"/>
          <p:cNvGrpSpPr/>
          <p:nvPr/>
        </p:nvGrpSpPr>
        <p:grpSpPr>
          <a:xfrm>
            <a:off x="7617285" y="6445071"/>
            <a:ext cx="3116445" cy="369332"/>
            <a:chOff x="6691162" y="5800235"/>
            <a:chExt cx="3116445" cy="369332"/>
          </a:xfrm>
        </p:grpSpPr>
        <p:sp>
          <p:nvSpPr>
            <p:cNvPr id="36" name="Google Shape;36;p11">
              <a:hlinkClick r:id="rId2"/>
            </p:cNvPr>
            <p:cNvSpPr/>
            <p:nvPr/>
          </p:nvSpPr>
          <p:spPr>
            <a:xfrm>
              <a:off x="9573607" y="5867900"/>
              <a:ext cx="234000" cy="234000"/>
            </a:xfrm>
            <a:custGeom>
              <a:avLst/>
              <a:gdLst/>
              <a:ahLst/>
              <a:cxnLst/>
              <a:rect l="l" t="t" r="r" b="b"/>
              <a:pathLst>
                <a:path w="571500" h="571500" extrusionOk="0">
                  <a:moveTo>
                    <a:pt x="571500" y="330518"/>
                  </a:moveTo>
                  <a:lnTo>
                    <a:pt x="571500" y="571500"/>
                  </a:lnTo>
                  <a:lnTo>
                    <a:pt x="454342" y="571500"/>
                  </a:lnTo>
                  <a:lnTo>
                    <a:pt x="454342" y="371475"/>
                  </a:lnTo>
                  <a:cubicBezTo>
                    <a:pt x="454342" y="316230"/>
                    <a:pt x="433388" y="285750"/>
                    <a:pt x="390525" y="285750"/>
                  </a:cubicBezTo>
                  <a:cubicBezTo>
                    <a:pt x="342900" y="285750"/>
                    <a:pt x="319088" y="318135"/>
                    <a:pt x="319088" y="371475"/>
                  </a:cubicBezTo>
                  <a:lnTo>
                    <a:pt x="319088" y="571500"/>
                  </a:lnTo>
                  <a:lnTo>
                    <a:pt x="204788" y="571500"/>
                  </a:lnTo>
                  <a:lnTo>
                    <a:pt x="204788" y="190500"/>
                  </a:lnTo>
                  <a:lnTo>
                    <a:pt x="318135" y="190500"/>
                  </a:lnTo>
                  <a:lnTo>
                    <a:pt x="318135" y="241935"/>
                  </a:lnTo>
                  <a:cubicBezTo>
                    <a:pt x="318135" y="241935"/>
                    <a:pt x="352425" y="179070"/>
                    <a:pt x="433388" y="179070"/>
                  </a:cubicBezTo>
                  <a:cubicBezTo>
                    <a:pt x="513398" y="179070"/>
                    <a:pt x="571500" y="228600"/>
                    <a:pt x="571500" y="330518"/>
                  </a:cubicBezTo>
                  <a:close/>
                  <a:moveTo>
                    <a:pt x="11430" y="190500"/>
                  </a:moveTo>
                  <a:lnTo>
                    <a:pt x="11430" y="571500"/>
                  </a:lnTo>
                  <a:lnTo>
                    <a:pt x="129540" y="571500"/>
                  </a:lnTo>
                  <a:lnTo>
                    <a:pt x="129540" y="190500"/>
                  </a:lnTo>
                  <a:lnTo>
                    <a:pt x="11430" y="190500"/>
                  </a:lnTo>
                  <a:close/>
                  <a:moveTo>
                    <a:pt x="69532" y="0"/>
                  </a:moveTo>
                  <a:cubicBezTo>
                    <a:pt x="31432" y="0"/>
                    <a:pt x="0" y="31432"/>
                    <a:pt x="0" y="70485"/>
                  </a:cubicBezTo>
                  <a:cubicBezTo>
                    <a:pt x="0" y="109538"/>
                    <a:pt x="31432" y="140970"/>
                    <a:pt x="69532" y="140970"/>
                  </a:cubicBezTo>
                  <a:cubicBezTo>
                    <a:pt x="107632" y="140970"/>
                    <a:pt x="139065" y="109538"/>
                    <a:pt x="139065" y="70485"/>
                  </a:cubicBezTo>
                  <a:cubicBezTo>
                    <a:pt x="139065" y="31432"/>
                    <a:pt x="108585" y="0"/>
                    <a:pt x="695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" name="Google Shape;37;p11"/>
            <p:cNvGrpSpPr/>
            <p:nvPr/>
          </p:nvGrpSpPr>
          <p:grpSpPr>
            <a:xfrm>
              <a:off x="9163998" y="5867901"/>
              <a:ext cx="233805" cy="233999"/>
              <a:chOff x="5810488" y="3143013"/>
              <a:chExt cx="571261" cy="571736"/>
            </a:xfrm>
          </p:grpSpPr>
          <p:sp>
            <p:nvSpPr>
              <p:cNvPr id="38" name="Google Shape;38;p11">
                <a:hlinkClick r:id="rId3"/>
              </p:cNvPr>
              <p:cNvSpPr/>
              <p:nvPr/>
            </p:nvSpPr>
            <p:spPr>
              <a:xfrm>
                <a:off x="5995035" y="3143013"/>
                <a:ext cx="386714" cy="431721"/>
              </a:xfrm>
              <a:custGeom>
                <a:avLst/>
                <a:gdLst/>
                <a:ahLst/>
                <a:cxnLst/>
                <a:rect l="l" t="t" r="r" b="b"/>
                <a:pathLst>
                  <a:path w="386714" h="431720" extrusionOk="0">
                    <a:moveTo>
                      <a:pt x="340995" y="268843"/>
                    </a:moveTo>
                    <a:lnTo>
                      <a:pt x="222885" y="386001"/>
                    </a:lnTo>
                    <a:cubicBezTo>
                      <a:pt x="192405" y="416481"/>
                      <a:pt x="151447" y="431721"/>
                      <a:pt x="111442" y="431721"/>
                    </a:cubicBezTo>
                    <a:cubicBezTo>
                      <a:pt x="71438" y="431721"/>
                      <a:pt x="30480" y="416481"/>
                      <a:pt x="0" y="386001"/>
                    </a:cubicBezTo>
                    <a:lnTo>
                      <a:pt x="63817" y="322183"/>
                    </a:lnTo>
                    <a:cubicBezTo>
                      <a:pt x="90488" y="348853"/>
                      <a:pt x="133350" y="348853"/>
                      <a:pt x="160020" y="322183"/>
                    </a:cubicBezTo>
                    <a:lnTo>
                      <a:pt x="277178" y="205026"/>
                    </a:lnTo>
                    <a:cubicBezTo>
                      <a:pt x="303848" y="178356"/>
                      <a:pt x="303848" y="135493"/>
                      <a:pt x="277178" y="108823"/>
                    </a:cubicBezTo>
                    <a:cubicBezTo>
                      <a:pt x="251460" y="83106"/>
                      <a:pt x="206692" y="83106"/>
                      <a:pt x="180975" y="108823"/>
                    </a:cubicBezTo>
                    <a:lnTo>
                      <a:pt x="117157" y="45006"/>
                    </a:lnTo>
                    <a:cubicBezTo>
                      <a:pt x="177165" y="-15002"/>
                      <a:pt x="280988" y="-15002"/>
                      <a:pt x="340995" y="45006"/>
                    </a:cubicBezTo>
                    <a:cubicBezTo>
                      <a:pt x="401955" y="106918"/>
                      <a:pt x="401955" y="207883"/>
                      <a:pt x="340995" y="26884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39;p11"/>
              <p:cNvSpPr/>
              <p:nvPr/>
            </p:nvSpPr>
            <p:spPr>
              <a:xfrm>
                <a:off x="5810488" y="3281362"/>
                <a:ext cx="386476" cy="433387"/>
              </a:xfrm>
              <a:custGeom>
                <a:avLst/>
                <a:gdLst/>
                <a:ahLst/>
                <a:cxnLst/>
                <a:rect l="l" t="t" r="r" b="b"/>
                <a:pathLst>
                  <a:path w="386476" h="433387" extrusionOk="0">
                    <a:moveTo>
                      <a:pt x="386477" y="45720"/>
                    </a:moveTo>
                    <a:lnTo>
                      <a:pt x="322659" y="109538"/>
                    </a:lnTo>
                    <a:cubicBezTo>
                      <a:pt x="310277" y="96202"/>
                      <a:pt x="293132" y="89535"/>
                      <a:pt x="275034" y="89535"/>
                    </a:cubicBezTo>
                    <a:cubicBezTo>
                      <a:pt x="256937" y="89535"/>
                      <a:pt x="239792" y="96202"/>
                      <a:pt x="227409" y="109538"/>
                    </a:cubicBezTo>
                    <a:lnTo>
                      <a:pt x="109299" y="226695"/>
                    </a:lnTo>
                    <a:cubicBezTo>
                      <a:pt x="82629" y="253365"/>
                      <a:pt x="82629" y="296228"/>
                      <a:pt x="109299" y="322898"/>
                    </a:cubicBezTo>
                    <a:cubicBezTo>
                      <a:pt x="135969" y="349567"/>
                      <a:pt x="178832" y="349567"/>
                      <a:pt x="205502" y="322898"/>
                    </a:cubicBezTo>
                    <a:lnTo>
                      <a:pt x="269319" y="386715"/>
                    </a:lnTo>
                    <a:cubicBezTo>
                      <a:pt x="238839" y="417195"/>
                      <a:pt x="197882" y="433388"/>
                      <a:pt x="157877" y="433388"/>
                    </a:cubicBezTo>
                    <a:cubicBezTo>
                      <a:pt x="117872" y="433388"/>
                      <a:pt x="76914" y="418148"/>
                      <a:pt x="46434" y="386715"/>
                    </a:cubicBezTo>
                    <a:cubicBezTo>
                      <a:pt x="-15478" y="324803"/>
                      <a:pt x="-15478" y="224790"/>
                      <a:pt x="46434" y="163830"/>
                    </a:cubicBezTo>
                    <a:lnTo>
                      <a:pt x="163592" y="46673"/>
                    </a:lnTo>
                    <a:cubicBezTo>
                      <a:pt x="193119" y="17145"/>
                      <a:pt x="233124" y="0"/>
                      <a:pt x="275034" y="0"/>
                    </a:cubicBezTo>
                    <a:cubicBezTo>
                      <a:pt x="295989" y="0"/>
                      <a:pt x="316944" y="3810"/>
                      <a:pt x="335994" y="12382"/>
                    </a:cubicBezTo>
                    <a:cubicBezTo>
                      <a:pt x="354092" y="19050"/>
                      <a:pt x="372189" y="30480"/>
                      <a:pt x="386477" y="4572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0" name="Google Shape;40;p11"/>
            <p:cNvSpPr txBox="1"/>
            <p:nvPr/>
          </p:nvSpPr>
          <p:spPr>
            <a:xfrm>
              <a:off x="6691162" y="5800235"/>
              <a:ext cx="254875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GB" sz="1800" b="1" i="0" u="none" strike="noStrike" cap="none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rPr>
                <a:t>Follow our Journey!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1" name="Google Shape;41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8954" y="5625782"/>
            <a:ext cx="740887" cy="604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11" descr="Consortium – Nexogenesi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71672" y="5738251"/>
            <a:ext cx="1109663" cy="402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-58662" y="6454695"/>
            <a:ext cx="1792344" cy="37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11" descr="A logo on a blue background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512232" y="5564240"/>
            <a:ext cx="740887" cy="650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11" descr="A logo with blue dots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 l="17484" r="17589"/>
          <a:stretch/>
        </p:blipFill>
        <p:spPr>
          <a:xfrm>
            <a:off x="1117912" y="5512731"/>
            <a:ext cx="718808" cy="853662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1"/>
          <p:cNvSpPr txBox="1"/>
          <p:nvPr/>
        </p:nvSpPr>
        <p:spPr>
          <a:xfrm>
            <a:off x="158583" y="5182242"/>
            <a:ext cx="18362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1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Project Partners </a:t>
            </a:r>
            <a:endParaRPr sz="1800" b="1" i="0" u="none" strike="noStrike" cap="non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" name="Google Shape;47;p11" descr="A blue and black logo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994792" y="5589776"/>
            <a:ext cx="718808" cy="625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11" descr="A screen shot of a video game&#10;&#10;Description automatically generated"/>
          <p:cNvPicPr preferRelativeResize="0"/>
          <p:nvPr/>
        </p:nvPicPr>
        <p:blipFill rotWithShape="1">
          <a:blip r:embed="rId10">
            <a:alphaModFix/>
          </a:blip>
          <a:srcRect l="16389" t="24728" r="15787" b="22808"/>
          <a:stretch/>
        </p:blipFill>
        <p:spPr>
          <a:xfrm>
            <a:off x="4191952" y="5695992"/>
            <a:ext cx="1109663" cy="483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11" descr="A logo with text on it&#10;&#10;Description automatically generated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463736" y="5521928"/>
            <a:ext cx="885037" cy="733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11" descr="A black and orange text&#10;&#10;Description automatically generated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522684" y="5695992"/>
            <a:ext cx="1225443" cy="464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11" descr="A green circle with white letters&#10;&#10;Description automatically generated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922038" y="5532051"/>
            <a:ext cx="761888" cy="761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1" descr="A logo with a cactus and sun&#10;&#10;Description automatically generated"/>
          <p:cNvPicPr preferRelativeResize="0"/>
          <p:nvPr/>
        </p:nvPicPr>
        <p:blipFill rotWithShape="1">
          <a:blip r:embed="rId14">
            <a:alphaModFix/>
          </a:blip>
          <a:srcRect l="25505" t="32424" r="24192" b="30814"/>
          <a:stretch/>
        </p:blipFill>
        <p:spPr>
          <a:xfrm>
            <a:off x="418224" y="1306426"/>
            <a:ext cx="4590752" cy="3354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6_4ImagesHighlight1">
  <p:cSld name="06_4ImagesHighlight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dt" idx="10"/>
          </p:nvPr>
        </p:nvSpPr>
        <p:spPr>
          <a:xfrm>
            <a:off x="8853085" y="639444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9"/>
          <p:cNvSpPr>
            <a:spLocks noGrp="1"/>
          </p:cNvSpPr>
          <p:nvPr>
            <p:ph type="pic" idx="2"/>
          </p:nvPr>
        </p:nvSpPr>
        <p:spPr>
          <a:xfrm>
            <a:off x="3746251" y="2211856"/>
            <a:ext cx="2349749" cy="2987721"/>
          </a:xfrm>
          <a:prstGeom prst="rect">
            <a:avLst/>
          </a:prstGeom>
          <a:gradFill>
            <a:gsLst>
              <a:gs pos="0">
                <a:srgbClr val="9C98AF"/>
              </a:gs>
              <a:gs pos="50000">
                <a:srgbClr val="C2C0CD"/>
              </a:gs>
              <a:gs pos="100000">
                <a:srgbClr val="E1E1E5"/>
              </a:gs>
            </a:gsLst>
            <a:lin ang="2700000" scaled="0"/>
          </a:gradFill>
          <a:ln>
            <a:noFill/>
          </a:ln>
        </p:spPr>
      </p:sp>
      <p:sp>
        <p:nvSpPr>
          <p:cNvPr id="56" name="Google Shape;56;p9"/>
          <p:cNvSpPr>
            <a:spLocks noGrp="1"/>
          </p:cNvSpPr>
          <p:nvPr>
            <p:ph type="pic" idx="3"/>
          </p:nvPr>
        </p:nvSpPr>
        <p:spPr>
          <a:xfrm>
            <a:off x="6096000" y="2211856"/>
            <a:ext cx="2349749" cy="2987721"/>
          </a:xfrm>
          <a:prstGeom prst="rect">
            <a:avLst/>
          </a:prstGeom>
          <a:gradFill>
            <a:gsLst>
              <a:gs pos="0">
                <a:srgbClr val="9C98AF"/>
              </a:gs>
              <a:gs pos="50000">
                <a:srgbClr val="C2C0CD"/>
              </a:gs>
              <a:gs pos="100000">
                <a:srgbClr val="E1E1E5"/>
              </a:gs>
            </a:gsLst>
            <a:lin ang="2700000" scaled="0"/>
          </a:gradFill>
          <a:ln>
            <a:noFill/>
          </a:ln>
        </p:spPr>
      </p:sp>
      <p:sp>
        <p:nvSpPr>
          <p:cNvPr id="57" name="Google Shape;57;p9"/>
          <p:cNvSpPr>
            <a:spLocks noGrp="1"/>
          </p:cNvSpPr>
          <p:nvPr>
            <p:ph type="pic" idx="4"/>
          </p:nvPr>
        </p:nvSpPr>
        <p:spPr>
          <a:xfrm>
            <a:off x="1124212" y="1965156"/>
            <a:ext cx="2622039" cy="348112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762000" dist="254000" dir="5400000" algn="t" rotWithShape="0">
              <a:srgbClr val="000000">
                <a:alpha val="28627"/>
              </a:srgbClr>
            </a:outerShdw>
          </a:effectLst>
        </p:spPr>
      </p:sp>
      <p:sp>
        <p:nvSpPr>
          <p:cNvPr id="58" name="Google Shape;58;p9"/>
          <p:cNvSpPr>
            <a:spLocks noGrp="1"/>
          </p:cNvSpPr>
          <p:nvPr>
            <p:ph type="pic" idx="5"/>
          </p:nvPr>
        </p:nvSpPr>
        <p:spPr>
          <a:xfrm>
            <a:off x="8445749" y="2211856"/>
            <a:ext cx="2349749" cy="2987721"/>
          </a:xfrm>
          <a:prstGeom prst="rect">
            <a:avLst/>
          </a:prstGeom>
          <a:gradFill>
            <a:gsLst>
              <a:gs pos="0">
                <a:srgbClr val="9C98AF"/>
              </a:gs>
              <a:gs pos="50000">
                <a:srgbClr val="C2C0CD"/>
              </a:gs>
              <a:gs pos="100000">
                <a:srgbClr val="E1E1E5"/>
              </a:gs>
            </a:gsLst>
            <a:lin ang="2700000" scaled="0"/>
          </a:gradFill>
          <a:ln>
            <a:noFill/>
          </a:ln>
        </p:spPr>
      </p:sp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511173" y="178813"/>
            <a:ext cx="10347327" cy="704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2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TitleContentAndLargeImageOnSide">
  <p:cSld name="12_TitleContentAndLargeImageOnS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511173" y="1144988"/>
            <a:ext cx="7804152" cy="46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>
            <a:spLocks noGrp="1"/>
          </p:cNvSpPr>
          <p:nvPr>
            <p:ph type="pic" idx="2"/>
          </p:nvPr>
        </p:nvSpPr>
        <p:spPr>
          <a:xfrm>
            <a:off x="8466000" y="1144988"/>
            <a:ext cx="3583125" cy="4660501"/>
          </a:xfrm>
          <a:prstGeom prst="rect">
            <a:avLst/>
          </a:prstGeom>
          <a:gradFill>
            <a:gsLst>
              <a:gs pos="0">
                <a:srgbClr val="9C98AF"/>
              </a:gs>
              <a:gs pos="50000">
                <a:srgbClr val="C2C0CD"/>
              </a:gs>
              <a:gs pos="100000">
                <a:srgbClr val="E1E1E5"/>
              </a:gs>
            </a:gsLst>
            <a:lin ang="2700000" scaled="0"/>
          </a:gradFill>
          <a:ln>
            <a:noFill/>
          </a:ln>
        </p:spPr>
      </p:sp>
      <p:sp>
        <p:nvSpPr>
          <p:cNvPr id="63" name="Google Shape;63;p10"/>
          <p:cNvSpPr txBox="1">
            <a:spLocks noGrp="1"/>
          </p:cNvSpPr>
          <p:nvPr>
            <p:ph type="dt" idx="10"/>
          </p:nvPr>
        </p:nvSpPr>
        <p:spPr>
          <a:xfrm>
            <a:off x="8728798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511173" y="178813"/>
            <a:ext cx="10347327" cy="704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2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LargeImageWithEUDIsclaimer">
  <p:cSld name="10_LargeImageWithEUDIsclaim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>
            <a:spLocks noGrp="1"/>
          </p:cNvSpPr>
          <p:nvPr>
            <p:ph type="pic" idx="2"/>
          </p:nvPr>
        </p:nvSpPr>
        <p:spPr>
          <a:xfrm>
            <a:off x="511173" y="1121134"/>
            <a:ext cx="11086023" cy="5003441"/>
          </a:xfrm>
          <a:prstGeom prst="rect">
            <a:avLst/>
          </a:prstGeom>
          <a:gradFill>
            <a:gsLst>
              <a:gs pos="0">
                <a:srgbClr val="9C98AF"/>
              </a:gs>
              <a:gs pos="50000">
                <a:srgbClr val="C2C0CD"/>
              </a:gs>
              <a:gs pos="100000">
                <a:srgbClr val="E1E1E5"/>
              </a:gs>
            </a:gsLst>
            <a:lin ang="2700000" scaled="0"/>
          </a:gradFill>
          <a:ln>
            <a:noFill/>
          </a:ln>
        </p:spPr>
      </p:sp>
      <p:sp>
        <p:nvSpPr>
          <p:cNvPr id="67" name="Google Shape;67;p12"/>
          <p:cNvSpPr txBox="1">
            <a:spLocks noGrp="1"/>
          </p:cNvSpPr>
          <p:nvPr>
            <p:ph type="dt" idx="10"/>
          </p:nvPr>
        </p:nvSpPr>
        <p:spPr>
          <a:xfrm>
            <a:off x="8728798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title"/>
          </p:nvPr>
        </p:nvSpPr>
        <p:spPr>
          <a:xfrm>
            <a:off x="511173" y="178813"/>
            <a:ext cx="10347327" cy="704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2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TitleContentAndLargeImageOnSide">
  <p:cSld name="13_TitleContentAndLargeImageOnSid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>
            <a:off x="511173" y="1009816"/>
            <a:ext cx="6003926" cy="4843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>
            <a:spLocks noGrp="1"/>
          </p:cNvSpPr>
          <p:nvPr>
            <p:ph type="pic" idx="2"/>
          </p:nvPr>
        </p:nvSpPr>
        <p:spPr>
          <a:xfrm>
            <a:off x="6515100" y="1009816"/>
            <a:ext cx="5362576" cy="4843297"/>
          </a:xfrm>
          <a:prstGeom prst="rect">
            <a:avLst/>
          </a:prstGeom>
          <a:gradFill>
            <a:gsLst>
              <a:gs pos="0">
                <a:srgbClr val="9C98AF"/>
              </a:gs>
              <a:gs pos="50000">
                <a:srgbClr val="C2C0CD"/>
              </a:gs>
              <a:gs pos="100000">
                <a:srgbClr val="E1E1E5"/>
              </a:gs>
            </a:gsLst>
            <a:lin ang="2700000" scaled="0"/>
          </a:gradFill>
          <a:ln>
            <a:noFill/>
          </a:ln>
        </p:spPr>
      </p:sp>
      <p:sp>
        <p:nvSpPr>
          <p:cNvPr id="72" name="Google Shape;72;p13"/>
          <p:cNvSpPr txBox="1">
            <a:spLocks noGrp="1"/>
          </p:cNvSpPr>
          <p:nvPr>
            <p:ph type="dt" idx="10"/>
          </p:nvPr>
        </p:nvSpPr>
        <p:spPr>
          <a:xfrm>
            <a:off x="8728798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/>
          <p:nvPr/>
        </p:nvSpPr>
        <p:spPr>
          <a:xfrm>
            <a:off x="511173" y="178813"/>
            <a:ext cx="10347327" cy="704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25"/>
              </a:buClr>
              <a:buSzPts val="3600"/>
              <a:buFont typeface="Calibri"/>
              <a:buNone/>
            </a:pPr>
            <a:r>
              <a:rPr lang="en-GB" sz="3600" b="1" i="0" u="none" strike="noStrike" cap="none">
                <a:solidFill>
                  <a:srgbClr val="003C25"/>
                </a:solidFill>
                <a:latin typeface="Calibri"/>
                <a:ea typeface="Calibri"/>
                <a:cs typeface="Calibri"/>
                <a:sym typeface="Calibri"/>
              </a:rPr>
              <a:t>Modifiez le style du titre</a:t>
            </a:r>
            <a:endParaRPr sz="3600" b="1" i="0" u="none" strike="noStrike" cap="none">
              <a:solidFill>
                <a:srgbClr val="003C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TitleContentAndBoxes_TopHighlight">
  <p:cSld name="14_TitleContentAndBoxes_TopHighligh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511172" y="1081377"/>
            <a:ext cx="5584827" cy="4838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dt" idx="10"/>
          </p:nvPr>
        </p:nvSpPr>
        <p:spPr>
          <a:xfrm>
            <a:off x="8728798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6395053" y="3202387"/>
            <a:ext cx="5076220" cy="1203694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spcFirstLastPara="1" wrap="square" lIns="360000" tIns="0" rIns="2160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6395055" y="3203893"/>
            <a:ext cx="68400" cy="12026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6395776" y="1761057"/>
            <a:ext cx="5076220" cy="120369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62000" dist="254000" dir="5400000" algn="t" rotWithShape="0">
              <a:srgbClr val="000000">
                <a:alpha val="28627"/>
              </a:srgbClr>
            </a:outerShdw>
          </a:effectLst>
        </p:spPr>
        <p:txBody>
          <a:bodyPr spcFirstLastPara="1" wrap="square" lIns="360000" tIns="0" rIns="2160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35424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6395778" y="1761057"/>
            <a:ext cx="68400" cy="12026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6395776" y="4645330"/>
            <a:ext cx="5076220" cy="12036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360000" tIns="0" rIns="2160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6395778" y="4646836"/>
            <a:ext cx="68400" cy="12026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4"/>
          <p:cNvSpPr txBox="1">
            <a:spLocks noGrp="1"/>
          </p:cNvSpPr>
          <p:nvPr>
            <p:ph type="body" idx="2"/>
          </p:nvPr>
        </p:nvSpPr>
        <p:spPr>
          <a:xfrm>
            <a:off x="6464298" y="1758673"/>
            <a:ext cx="5006975" cy="1202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3"/>
          </p:nvPr>
        </p:nvSpPr>
        <p:spPr>
          <a:xfrm>
            <a:off x="6464298" y="3200280"/>
            <a:ext cx="5006975" cy="120263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body" idx="4"/>
          </p:nvPr>
        </p:nvSpPr>
        <p:spPr>
          <a:xfrm>
            <a:off x="6464298" y="4651724"/>
            <a:ext cx="5006975" cy="12054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>
            <a:off x="511173" y="178813"/>
            <a:ext cx="10347327" cy="704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2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Title">
  <p:cSld name="17_Title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dt" idx="10"/>
          </p:nvPr>
        </p:nvSpPr>
        <p:spPr>
          <a:xfrm>
            <a:off x="8853085" y="639444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511173" y="178813"/>
            <a:ext cx="10347327" cy="704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2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/>
          <p:nvPr/>
        </p:nvSpPr>
        <p:spPr>
          <a:xfrm>
            <a:off x="8599990" y="6275056"/>
            <a:ext cx="3592010" cy="582944"/>
          </a:xfrm>
          <a:prstGeom prst="rect">
            <a:avLst/>
          </a:prstGeom>
          <a:solidFill>
            <a:srgbClr val="003C25"/>
          </a:solidFill>
          <a:ln w="12700" cap="flat" cmpd="sng">
            <a:solidFill>
              <a:srgbClr val="003C2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511173" y="178813"/>
            <a:ext cx="10347327" cy="704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25"/>
              </a:buClr>
              <a:buSzPts val="3600"/>
              <a:buFont typeface="Calibri"/>
              <a:buNone/>
              <a:defRPr sz="3600" b="1" i="0" u="none" strike="noStrike" cap="none">
                <a:solidFill>
                  <a:srgbClr val="003C2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body" idx="1"/>
          </p:nvPr>
        </p:nvSpPr>
        <p:spPr>
          <a:xfrm>
            <a:off x="511173" y="1129085"/>
            <a:ext cx="10960823" cy="492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/>
          <p:nvPr/>
        </p:nvSpPr>
        <p:spPr>
          <a:xfrm>
            <a:off x="11510466" y="6430374"/>
            <a:ext cx="720002" cy="378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Google Shape;14;p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11173" y="6303162"/>
            <a:ext cx="1792344" cy="37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6"/>
          <p:cNvSpPr txBox="1"/>
          <p:nvPr/>
        </p:nvSpPr>
        <p:spPr>
          <a:xfrm>
            <a:off x="2265047" y="6307841"/>
            <a:ext cx="38309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Calibri"/>
              <a:buNone/>
            </a:pPr>
            <a:r>
              <a:rPr lang="en-GB" sz="900" b="0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This project has received funding from the European Union’s Horizon Europe research and innovation programme under grant agreement No. 101132182.</a:t>
            </a:r>
            <a:endParaRPr sz="900" b="0" i="0" u="none" strike="noStrike" cap="non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Google Shape;16;p6" descr="A logo with a cactus and sun&#10;&#10;Description automatically generated"/>
          <p:cNvPicPr preferRelativeResize="0"/>
          <p:nvPr/>
        </p:nvPicPr>
        <p:blipFill rotWithShape="1">
          <a:blip r:embed="rId12">
            <a:alphaModFix/>
          </a:blip>
          <a:srcRect l="25505" t="32424" r="24192" b="30814"/>
          <a:stretch/>
        </p:blipFill>
        <p:spPr>
          <a:xfrm>
            <a:off x="10904176" y="54200"/>
            <a:ext cx="1212580" cy="88615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6"/>
          <p:cNvSpPr txBox="1"/>
          <p:nvPr/>
        </p:nvSpPr>
        <p:spPr>
          <a:xfrm>
            <a:off x="9492121" y="6444186"/>
            <a:ext cx="197987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DD/MM/YYYY</a:t>
            </a:r>
            <a:endParaRPr sz="1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>
          <a:extLst>
            <a:ext uri="{FF2B5EF4-FFF2-40B4-BE49-F238E27FC236}">
              <a16:creationId xmlns:a16="http://schemas.microsoft.com/office/drawing/2014/main" id="{4A1FC37D-C0DB-CE51-7869-9EA9398496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>
            <a:extLst>
              <a:ext uri="{FF2B5EF4-FFF2-40B4-BE49-F238E27FC236}">
                <a16:creationId xmlns:a16="http://schemas.microsoft.com/office/drawing/2014/main" id="{7E1304D9-68AE-45C0-CF99-B3D2E24FE72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766122" y="2940017"/>
            <a:ext cx="5854500" cy="17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25"/>
              </a:buClr>
              <a:buSzPts val="4400"/>
              <a:buNone/>
            </a:pPr>
            <a:r>
              <a:rPr lang="es-CO" noProof="0" dirty="0"/>
              <a:t>Clase 3 </a:t>
            </a:r>
          </a:p>
          <a:p>
            <a:r>
              <a:rPr lang="es-MX" dirty="0"/>
              <a:t>Integración de Python y Bases de Datos</a:t>
            </a:r>
          </a:p>
        </p:txBody>
      </p:sp>
      <p:sp>
        <p:nvSpPr>
          <p:cNvPr id="95" name="Google Shape;95;p1">
            <a:extLst>
              <a:ext uri="{FF2B5EF4-FFF2-40B4-BE49-F238E27FC236}">
                <a16:creationId xmlns:a16="http://schemas.microsoft.com/office/drawing/2014/main" id="{B50C94FF-498E-F68C-4248-6140C61F91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766125" y="4713775"/>
            <a:ext cx="58545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CO" noProof="0" dirty="0"/>
              <a:t>2025</a:t>
            </a:r>
          </a:p>
        </p:txBody>
      </p:sp>
      <p:sp>
        <p:nvSpPr>
          <p:cNvPr id="96" name="Google Shape;96;p1">
            <a:extLst>
              <a:ext uri="{FF2B5EF4-FFF2-40B4-BE49-F238E27FC236}">
                <a16:creationId xmlns:a16="http://schemas.microsoft.com/office/drawing/2014/main" id="{8127C4FB-A68A-7786-3241-8BEB031405C9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766122" y="5677368"/>
            <a:ext cx="58545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s-CO" sz="2000" b="1" noProof="0" dirty="0"/>
              <a:t>Carlos Camilo Caro Mora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s-CO" sz="2000" b="1" noProof="0" dirty="0"/>
              <a:t>German Darío Rueda Carvajal</a:t>
            </a:r>
          </a:p>
        </p:txBody>
      </p:sp>
      <p:sp>
        <p:nvSpPr>
          <p:cNvPr id="97" name="Google Shape;97;p1">
            <a:extLst>
              <a:ext uri="{FF2B5EF4-FFF2-40B4-BE49-F238E27FC236}">
                <a16:creationId xmlns:a16="http://schemas.microsoft.com/office/drawing/2014/main" id="{7876C219-D527-7533-511D-4268AC5364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33213" y="5041750"/>
            <a:ext cx="23202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CO" sz="2000" dirty="0"/>
              <a:t>05</a:t>
            </a:r>
            <a:r>
              <a:rPr lang="es-CO" sz="2000" noProof="0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838034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>
          <a:extLst>
            <a:ext uri="{FF2B5EF4-FFF2-40B4-BE49-F238E27FC236}">
              <a16:creationId xmlns:a16="http://schemas.microsoft.com/office/drawing/2014/main" id="{DF161380-FA5C-24A8-6FB0-8B1B58FC4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cce1cb4b9_1_9">
            <a:extLst>
              <a:ext uri="{FF2B5EF4-FFF2-40B4-BE49-F238E27FC236}">
                <a16:creationId xmlns:a16="http://schemas.microsoft.com/office/drawing/2014/main" id="{BC7D22DB-C2F2-DB56-32AD-ABEBAED184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31111" y="304450"/>
            <a:ext cx="103473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25"/>
              </a:buClr>
              <a:buSzPts val="3600"/>
              <a:buFont typeface="Calibri"/>
              <a:buNone/>
            </a:pPr>
            <a:r>
              <a:rPr lang="es-MX" sz="4400" noProof="0" dirty="0"/>
              <a:t>Contenido del curso</a:t>
            </a:r>
            <a:endParaRPr lang="es-CO" sz="4400" noProof="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7608F85-4486-CE93-502B-DC25195AF024}"/>
              </a:ext>
            </a:extLst>
          </p:cNvPr>
          <p:cNvSpPr txBox="1"/>
          <p:nvPr/>
        </p:nvSpPr>
        <p:spPr>
          <a:xfrm>
            <a:off x="983056" y="1450979"/>
            <a:ext cx="5606044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Sesión 1: Introducción a la Energía FV y Fundamentos de Python</a:t>
            </a:r>
          </a:p>
          <a:p>
            <a:endParaRPr lang="es-MX" dirty="0"/>
          </a:p>
          <a:p>
            <a:r>
              <a:rPr lang="es-MX" dirty="0"/>
              <a:t>Sesión 2: Introducción a Bases de Datos y SQL</a:t>
            </a:r>
          </a:p>
          <a:p>
            <a:endParaRPr lang="es-MX" dirty="0"/>
          </a:p>
          <a:p>
            <a:r>
              <a:rPr lang="es-MX" dirty="0"/>
              <a:t>Sesión 3:Integracion de Python y Bases de Datos</a:t>
            </a:r>
          </a:p>
          <a:p>
            <a:endParaRPr lang="es-MX" dirty="0"/>
          </a:p>
          <a:p>
            <a:r>
              <a:rPr lang="es-MX" dirty="0"/>
              <a:t>Sesión 4: Procesamiento y Limpieza de Datos con Python</a:t>
            </a:r>
          </a:p>
          <a:p>
            <a:endParaRPr lang="es-MX" dirty="0"/>
          </a:p>
          <a:p>
            <a:r>
              <a:rPr lang="es-MX" dirty="0"/>
              <a:t>Sesión 5: Modbus y MQTT (Extracción de Datos desde Inversores)</a:t>
            </a:r>
          </a:p>
          <a:p>
            <a:endParaRPr lang="es-MX" dirty="0"/>
          </a:p>
          <a:p>
            <a:r>
              <a:rPr lang="es-MX" dirty="0"/>
              <a:t>Sesión 6:  Charla con Experto en Ciencia de Datos y Energía</a:t>
            </a:r>
          </a:p>
          <a:p>
            <a:endParaRPr lang="es-MX" dirty="0"/>
          </a:p>
          <a:p>
            <a:r>
              <a:rPr lang="es-MX" dirty="0"/>
              <a:t>Sesión 7: Visualización de Datos en Python (</a:t>
            </a:r>
            <a:r>
              <a:rPr lang="es-MX" dirty="0" err="1"/>
              <a:t>Matplotlib</a:t>
            </a:r>
            <a:r>
              <a:rPr lang="es-MX" dirty="0"/>
              <a:t> y </a:t>
            </a:r>
            <a:r>
              <a:rPr lang="es-MX" dirty="0" err="1"/>
              <a:t>Seaborn</a:t>
            </a:r>
            <a:r>
              <a:rPr lang="es-MX" dirty="0"/>
              <a:t>)</a:t>
            </a:r>
          </a:p>
          <a:p>
            <a:endParaRPr lang="es-MX" dirty="0"/>
          </a:p>
          <a:p>
            <a:r>
              <a:rPr lang="es-MX" dirty="0"/>
              <a:t>Sesión 8: Visualización de Datos en </a:t>
            </a:r>
            <a:r>
              <a:rPr lang="es-MX" dirty="0" err="1"/>
              <a:t>Power</a:t>
            </a:r>
            <a:r>
              <a:rPr lang="es-MX" dirty="0"/>
              <a:t> BI</a:t>
            </a:r>
          </a:p>
          <a:p>
            <a:endParaRPr lang="es-MX" dirty="0"/>
          </a:p>
          <a:p>
            <a:r>
              <a:rPr lang="es-MX" dirty="0"/>
              <a:t>Sesión 9: Presentación del Proyecto Final</a:t>
            </a:r>
            <a:endParaRPr lang="es-CO" dirty="0"/>
          </a:p>
        </p:txBody>
      </p:sp>
      <p:pic>
        <p:nvPicPr>
          <p:cNvPr id="5" name="Imagen 4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959F13DD-B444-EEA8-9046-68E516F9C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246" y="1009150"/>
            <a:ext cx="4907018" cy="490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614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>
          <a:extLst>
            <a:ext uri="{FF2B5EF4-FFF2-40B4-BE49-F238E27FC236}">
              <a16:creationId xmlns:a16="http://schemas.microsoft.com/office/drawing/2014/main" id="{0AECFDA8-688B-F5AB-A58F-368A8857A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dcce1cb4b9_1_9">
            <a:extLst>
              <a:ext uri="{FF2B5EF4-FFF2-40B4-BE49-F238E27FC236}">
                <a16:creationId xmlns:a16="http://schemas.microsoft.com/office/drawing/2014/main" id="{D2090685-EA89-FD05-E521-D2CD1547935C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853085" y="639444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O" sz="1800" b="0" i="0" u="none" strike="noStrike" cap="none" noProof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15/05/2024</a:t>
            </a:r>
          </a:p>
        </p:txBody>
      </p:sp>
      <p:sp>
        <p:nvSpPr>
          <p:cNvPr id="163" name="Google Shape;163;g2dcce1cb4b9_1_9">
            <a:extLst>
              <a:ext uri="{FF2B5EF4-FFF2-40B4-BE49-F238E27FC236}">
                <a16:creationId xmlns:a16="http://schemas.microsoft.com/office/drawing/2014/main" id="{0CF6E3AC-D5A5-4380-1921-B1B6E1AEFB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0406" y="624914"/>
            <a:ext cx="103473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C25"/>
              </a:buClr>
              <a:buSzPts val="3600"/>
              <a:buFont typeface="Calibri"/>
              <a:buNone/>
            </a:pPr>
            <a:r>
              <a:rPr lang="es-CO" sz="4400" noProof="0" dirty="0"/>
              <a:t>Un Poco de Historia y Contexto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B941594-F2B9-51EF-83EB-3383D6193224}"/>
              </a:ext>
            </a:extLst>
          </p:cNvPr>
          <p:cNvSpPr txBox="1"/>
          <p:nvPr/>
        </p:nvSpPr>
        <p:spPr>
          <a:xfrm>
            <a:off x="640559" y="1859339"/>
            <a:ext cx="78816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dirty="0"/>
              <a:t>Las bases de datos son sistemas diseñados para </a:t>
            </a:r>
            <a:r>
              <a:rPr lang="es-MX" sz="1800" b="1" dirty="0"/>
              <a:t>almacenar, organizar y gestionar información</a:t>
            </a:r>
            <a:r>
              <a:rPr lang="es-MX" sz="1800" dirty="0"/>
              <a:t> de forma estructurada.</a:t>
            </a:r>
          </a:p>
          <a:p>
            <a:br>
              <a:rPr lang="es-MX" sz="1800" dirty="0"/>
            </a:br>
            <a:r>
              <a:rPr lang="es-MX" sz="1800" dirty="0"/>
              <a:t>En el contexto de </a:t>
            </a:r>
            <a:r>
              <a:rPr lang="es-MX" sz="1800" b="1" dirty="0"/>
              <a:t>SQL (</a:t>
            </a:r>
            <a:r>
              <a:rPr lang="es-MX" sz="1800" b="1" dirty="0" err="1"/>
              <a:t>Structured</a:t>
            </a:r>
            <a:r>
              <a:rPr lang="es-MX" sz="1800" b="1" dirty="0"/>
              <a:t> </a:t>
            </a:r>
            <a:r>
              <a:rPr lang="es-MX" sz="1800" b="1" dirty="0" err="1"/>
              <a:t>Query</a:t>
            </a:r>
            <a:r>
              <a:rPr lang="es-MX" sz="1800" b="1" dirty="0"/>
              <a:t> </a:t>
            </a:r>
            <a:r>
              <a:rPr lang="es-MX" sz="1800" b="1" dirty="0" err="1"/>
              <a:t>Language</a:t>
            </a:r>
            <a:r>
              <a:rPr lang="es-MX" sz="1800" b="1" dirty="0"/>
              <a:t>)</a:t>
            </a:r>
            <a:r>
              <a:rPr lang="es-MX" sz="1800" dirty="0"/>
              <a:t>, los datos se organizan en </a:t>
            </a:r>
            <a:r>
              <a:rPr lang="es-MX" sz="1800" b="1" dirty="0"/>
              <a:t>tablas</a:t>
            </a:r>
            <a:r>
              <a:rPr lang="es-MX" sz="1800" dirty="0"/>
              <a:t> compuestas por </a:t>
            </a:r>
            <a:r>
              <a:rPr lang="es-MX" sz="1800" b="1" dirty="0"/>
              <a:t>filas (registros)</a:t>
            </a:r>
            <a:r>
              <a:rPr lang="es-MX" sz="1800" dirty="0"/>
              <a:t> y </a:t>
            </a:r>
            <a:r>
              <a:rPr lang="es-MX" sz="1800" b="1" dirty="0"/>
              <a:t>columnas (campos)</a:t>
            </a:r>
            <a:r>
              <a:rPr lang="es-MX" sz="1800" dirty="0"/>
              <a:t>.</a:t>
            </a:r>
          </a:p>
          <a:p>
            <a:br>
              <a:rPr lang="es-MX" sz="1800" dirty="0"/>
            </a:br>
            <a:r>
              <a:rPr lang="es-MX" sz="1800" dirty="0"/>
              <a:t>SQL es el lenguaje estándar para: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/>
              <a:t>Crear y modificar estructuras de datos (tablas, vistas, índices).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/>
              <a:t>Insertar, consultar, actualizar y eliminar registros.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/>
              <a:t>Gestionar usuarios y permisos.</a:t>
            </a:r>
          </a:p>
        </p:txBody>
      </p:sp>
    </p:spTree>
    <p:extLst>
      <p:ext uri="{BB962C8B-B14F-4D97-AF65-F5344CB8AC3E}">
        <p14:creationId xmlns:p14="http://schemas.microsoft.com/office/powerpoint/2010/main" val="3365750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>
          <a:extLst>
            <a:ext uri="{FF2B5EF4-FFF2-40B4-BE49-F238E27FC236}">
              <a16:creationId xmlns:a16="http://schemas.microsoft.com/office/drawing/2014/main" id="{B6B83197-C8B7-8F3C-7911-E14DEE8AC5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dcce1cb4b9_1_9">
            <a:extLst>
              <a:ext uri="{FF2B5EF4-FFF2-40B4-BE49-F238E27FC236}">
                <a16:creationId xmlns:a16="http://schemas.microsoft.com/office/drawing/2014/main" id="{8C3E893F-E4E5-E644-E4BB-305E3435A21E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853085" y="639444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O" sz="1800" b="0" i="0" u="none" strike="noStrike" cap="none" noProof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15/05/2024</a:t>
            </a:r>
          </a:p>
        </p:txBody>
      </p:sp>
      <p:sp>
        <p:nvSpPr>
          <p:cNvPr id="163" name="Google Shape;163;g2dcce1cb4b9_1_9">
            <a:extLst>
              <a:ext uri="{FF2B5EF4-FFF2-40B4-BE49-F238E27FC236}">
                <a16:creationId xmlns:a16="http://schemas.microsoft.com/office/drawing/2014/main" id="{0683E389-0B79-4F46-A29D-9FDE931EF8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9536" y="692082"/>
            <a:ext cx="1088136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s-MX" sz="4400" dirty="0"/>
              <a:t>💾 SQLite: una base de datos ligera</a:t>
            </a:r>
            <a:endParaRPr lang="es-CO" sz="4400" noProof="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8B0B4D2-8753-0152-4792-8F7744AA2FBE}"/>
              </a:ext>
            </a:extLst>
          </p:cNvPr>
          <p:cNvSpPr txBox="1"/>
          <p:nvPr/>
        </p:nvSpPr>
        <p:spPr>
          <a:xfrm>
            <a:off x="640559" y="1859339"/>
            <a:ext cx="78816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dirty="0"/>
              <a:t>Es una base de datos </a:t>
            </a:r>
            <a:r>
              <a:rPr lang="es-MX" sz="1800" b="1" dirty="0"/>
              <a:t>ligera, rápida y sin servidor</a:t>
            </a:r>
            <a:r>
              <a:rPr lang="es-MX" sz="1800" dirty="0"/>
              <a:t>, ideal para proyectos pequeños, pruebas y aplicaciones locales.</a:t>
            </a:r>
          </a:p>
          <a:p>
            <a:endParaRPr lang="es-MX" sz="1800" dirty="0"/>
          </a:p>
          <a:p>
            <a:r>
              <a:rPr lang="es-MX" sz="1800" b="1" dirty="0"/>
              <a:t>Características principales:</a:t>
            </a:r>
            <a:endParaRPr lang="es-MX" sz="1800" dirty="0"/>
          </a:p>
          <a:p>
            <a:pPr lvl="2"/>
            <a:r>
              <a:rPr lang="es-MX" sz="1800" dirty="0"/>
              <a:t>No requiere instalación ni configuración: la base se guarda en un solo archivo </a:t>
            </a:r>
            <a:r>
              <a:rPr lang="es-MX" dirty="0"/>
              <a:t>.</a:t>
            </a:r>
            <a:r>
              <a:rPr lang="es-MX" dirty="0" err="1"/>
              <a:t>db</a:t>
            </a:r>
            <a:r>
              <a:rPr lang="es-MX" sz="1800" dirty="0"/>
              <a:t> o </a:t>
            </a:r>
            <a:r>
              <a:rPr lang="es-MX" dirty="0"/>
              <a:t>.</a:t>
            </a:r>
            <a:r>
              <a:rPr lang="es-MX" dirty="0" err="1"/>
              <a:t>sqlite</a:t>
            </a:r>
            <a:r>
              <a:rPr lang="es-MX" sz="1800" dirty="0"/>
              <a:t>.</a:t>
            </a:r>
          </a:p>
          <a:p>
            <a:pPr lvl="2"/>
            <a:r>
              <a:rPr lang="es-MX" sz="1800" dirty="0"/>
              <a:t>Excelente para desarrollo rápido y pruebas.</a:t>
            </a:r>
          </a:p>
          <a:p>
            <a:pPr lvl="2"/>
            <a:r>
              <a:rPr lang="es-MX" sz="1800" dirty="0"/>
              <a:t>Soporta casi todo el estándar SQL.</a:t>
            </a:r>
          </a:p>
          <a:p>
            <a:pPr lvl="2"/>
            <a:r>
              <a:rPr lang="es-MX" sz="1800" b="1" dirty="0"/>
              <a:t>Ventajas:</a:t>
            </a:r>
            <a:endParaRPr lang="es-MX" sz="1800" dirty="0"/>
          </a:p>
          <a:p>
            <a:pPr lvl="2"/>
            <a:r>
              <a:rPr lang="es-MX" sz="1800" dirty="0"/>
              <a:t>Fácil integración con Python (librería </a:t>
            </a:r>
            <a:r>
              <a:rPr lang="es-MX" dirty="0"/>
              <a:t>sqlite3</a:t>
            </a:r>
            <a:r>
              <a:rPr lang="es-MX" sz="1800" dirty="0"/>
              <a:t> viene incluida).</a:t>
            </a:r>
          </a:p>
          <a:p>
            <a:pPr lvl="2"/>
            <a:r>
              <a:rPr lang="es-MX" sz="1800" dirty="0"/>
              <a:t>Ideal para proyectos personales o prototipos.</a:t>
            </a:r>
          </a:p>
          <a:p>
            <a:pPr lvl="2"/>
            <a:r>
              <a:rPr lang="es-MX" sz="1800" b="1" dirty="0"/>
              <a:t>Desventajas:</a:t>
            </a:r>
            <a:endParaRPr lang="es-MX" sz="1800" dirty="0"/>
          </a:p>
          <a:p>
            <a:pPr lvl="2"/>
            <a:r>
              <a:rPr lang="es-MX" sz="1800" dirty="0"/>
              <a:t>No es ideal para entornos multiusuario o de gran escala.</a:t>
            </a:r>
          </a:p>
          <a:p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1855033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>
          <a:extLst>
            <a:ext uri="{FF2B5EF4-FFF2-40B4-BE49-F238E27FC236}">
              <a16:creationId xmlns:a16="http://schemas.microsoft.com/office/drawing/2014/main" id="{7E4651CA-ED63-5777-4D9E-EC09F6BA2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dcce1cb4b9_1_9">
            <a:extLst>
              <a:ext uri="{FF2B5EF4-FFF2-40B4-BE49-F238E27FC236}">
                <a16:creationId xmlns:a16="http://schemas.microsoft.com/office/drawing/2014/main" id="{810C6991-98AF-FD80-1C0F-98CE1E1C8249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853085" y="639444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O" sz="1800" b="0" i="0" u="none" strike="noStrike" cap="none" noProof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15/05/2024</a:t>
            </a:r>
          </a:p>
        </p:txBody>
      </p:sp>
      <p:sp>
        <p:nvSpPr>
          <p:cNvPr id="163" name="Google Shape;163;g2dcce1cb4b9_1_9">
            <a:extLst>
              <a:ext uri="{FF2B5EF4-FFF2-40B4-BE49-F238E27FC236}">
                <a16:creationId xmlns:a16="http://schemas.microsoft.com/office/drawing/2014/main" id="{1DF3642F-F876-C075-6CBE-14F10A0FAC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9536" y="692082"/>
            <a:ext cx="11058442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s-MX" sz="4400" dirty="0"/>
              <a:t>🐘 PostgreSQL: una base de datos profesional</a:t>
            </a:r>
            <a:endParaRPr lang="es-CO" sz="4400" noProof="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62C65DA-C058-1038-2EE8-0CBEA7421831}"/>
              </a:ext>
            </a:extLst>
          </p:cNvPr>
          <p:cNvSpPr txBox="1"/>
          <p:nvPr/>
        </p:nvSpPr>
        <p:spPr>
          <a:xfrm>
            <a:off x="640559" y="1859339"/>
            <a:ext cx="78816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b="1" dirty="0"/>
              <a:t>PostgreSQL</a:t>
            </a:r>
            <a:r>
              <a:rPr lang="es-MX" sz="1800" dirty="0"/>
              <a:t> es una base de datos </a:t>
            </a:r>
            <a:r>
              <a:rPr lang="es-MX" sz="1800" b="1" dirty="0"/>
              <a:t>relacional y de código abierto</a:t>
            </a:r>
            <a:r>
              <a:rPr lang="es-MX" sz="1800" dirty="0"/>
              <a:t>, reconocida por su </a:t>
            </a:r>
            <a:r>
              <a:rPr lang="es-MX" sz="1800" b="1" dirty="0"/>
              <a:t>rendimiento, estabilidad y compatibilidad con estándares SQL avanzados</a:t>
            </a:r>
            <a:r>
              <a:rPr lang="es-MX" sz="1800" dirty="0"/>
              <a:t>.</a:t>
            </a:r>
          </a:p>
          <a:p>
            <a:r>
              <a:rPr lang="es-MX" sz="1800" b="1" dirty="0"/>
              <a:t>Ventajas clave:</a:t>
            </a:r>
            <a:endParaRPr lang="es-MX" sz="1800" dirty="0"/>
          </a:p>
          <a:p>
            <a:r>
              <a:rPr lang="es-MX" sz="1800" dirty="0"/>
              <a:t>Soporta transacciones ACID (seguras y confiables).</a:t>
            </a:r>
          </a:p>
          <a:p>
            <a:r>
              <a:rPr lang="es-MX" sz="1800" dirty="0"/>
              <a:t>Permite consultas complejas, índices avanzados y funciones personalizadas.</a:t>
            </a:r>
          </a:p>
          <a:p>
            <a:r>
              <a:rPr lang="es-MX" sz="1800" dirty="0"/>
              <a:t>Ideal para aplicaciones empresariales, </a:t>
            </a:r>
            <a:r>
              <a:rPr lang="es-MX" sz="1800" dirty="0" err="1"/>
              <a:t>APIs</a:t>
            </a:r>
            <a:r>
              <a:rPr lang="es-MX" sz="1800" dirty="0"/>
              <a:t>, y análisis de datos.</a:t>
            </a:r>
          </a:p>
          <a:p>
            <a:r>
              <a:rPr lang="es-MX" sz="1800" dirty="0"/>
              <a:t>Integración sólida con </a:t>
            </a:r>
            <a:r>
              <a:rPr lang="es-MX" sz="1800" b="1" dirty="0"/>
              <a:t>Python</a:t>
            </a:r>
            <a:r>
              <a:rPr lang="es-MX" sz="1800" dirty="0"/>
              <a:t>, </a:t>
            </a:r>
            <a:r>
              <a:rPr lang="es-MX" sz="1800" b="1" dirty="0"/>
              <a:t>Django</a:t>
            </a:r>
            <a:r>
              <a:rPr lang="es-MX" sz="1800" dirty="0"/>
              <a:t>, </a:t>
            </a:r>
            <a:r>
              <a:rPr lang="es-MX" sz="1800" b="1" dirty="0" err="1"/>
              <a:t>FastAPI</a:t>
            </a:r>
            <a:r>
              <a:rPr lang="es-MX" sz="1800" dirty="0"/>
              <a:t> y </a:t>
            </a:r>
            <a:r>
              <a:rPr lang="es-MX" sz="1800" b="1" dirty="0"/>
              <a:t>Pandas</a:t>
            </a:r>
            <a:r>
              <a:rPr lang="es-MX" sz="1800" dirty="0"/>
              <a:t>.</a:t>
            </a:r>
          </a:p>
          <a:p>
            <a:r>
              <a:rPr lang="es-MX" sz="1800" b="1" dirty="0"/>
              <a:t>Por qué usar PostgreSQL:</a:t>
            </a:r>
            <a:endParaRPr lang="es-MX" sz="1800" dirty="0"/>
          </a:p>
          <a:p>
            <a:r>
              <a:rPr lang="es-MX" sz="1800" dirty="0"/>
              <a:t>Escalabilidad y rendimiento.</a:t>
            </a:r>
          </a:p>
          <a:p>
            <a:r>
              <a:rPr lang="es-MX" sz="1800" dirty="0"/>
              <a:t>Seguridad y control de acceso.</a:t>
            </a:r>
          </a:p>
          <a:p>
            <a:r>
              <a:rPr lang="es-MX" sz="1800" dirty="0"/>
              <a:t>Comunidad activa y soporte profesional.</a:t>
            </a:r>
          </a:p>
          <a:p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2940098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>
          <a:extLst>
            <a:ext uri="{FF2B5EF4-FFF2-40B4-BE49-F238E27FC236}">
              <a16:creationId xmlns:a16="http://schemas.microsoft.com/office/drawing/2014/main" id="{A5A6E773-4C9A-64FB-8658-FABEEA210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dcce1cb4b9_1_9">
            <a:extLst>
              <a:ext uri="{FF2B5EF4-FFF2-40B4-BE49-F238E27FC236}">
                <a16:creationId xmlns:a16="http://schemas.microsoft.com/office/drawing/2014/main" id="{EA3044FD-F505-96E0-924C-60843783F8D8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853085" y="639444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O" sz="1800" b="0" i="0" u="none" strike="noStrike" cap="none" noProof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15/05/2024</a:t>
            </a:r>
          </a:p>
        </p:txBody>
      </p:sp>
      <p:sp>
        <p:nvSpPr>
          <p:cNvPr id="163" name="Google Shape;163;g2dcce1cb4b9_1_9">
            <a:extLst>
              <a:ext uri="{FF2B5EF4-FFF2-40B4-BE49-F238E27FC236}">
                <a16:creationId xmlns:a16="http://schemas.microsoft.com/office/drawing/2014/main" id="{D3895AFD-D4FD-E1E9-5A04-9038F63591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9536" y="692082"/>
            <a:ext cx="11058442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s-MX" sz="4400" dirty="0"/>
              <a:t>🧩 Librerías en Python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65F3B84-F154-A11D-AD2C-25460B202293}"/>
              </a:ext>
            </a:extLst>
          </p:cNvPr>
          <p:cNvSpPr txBox="1"/>
          <p:nvPr/>
        </p:nvSpPr>
        <p:spPr>
          <a:xfrm>
            <a:off x="640559" y="1859339"/>
            <a:ext cx="7881649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dirty="0"/>
              <a:t>Una </a:t>
            </a:r>
            <a:r>
              <a:rPr lang="es-MX" sz="1800" b="1" dirty="0"/>
              <a:t>librería</a:t>
            </a:r>
            <a:r>
              <a:rPr lang="es-MX" sz="1800" dirty="0"/>
              <a:t> en Python es un conjunto de módulos predefinidos que amplían las capacidades del lenguaje.</a:t>
            </a:r>
          </a:p>
          <a:p>
            <a:br>
              <a:rPr lang="es-MX" sz="1800" dirty="0"/>
            </a:br>
            <a:r>
              <a:rPr lang="es-MX" sz="1800" dirty="0"/>
              <a:t>Permiten </a:t>
            </a:r>
            <a:r>
              <a:rPr lang="es-MX" sz="1800" b="1" dirty="0"/>
              <a:t>ahorrar tiempo</a:t>
            </a:r>
            <a:r>
              <a:rPr lang="es-MX" sz="1800" dirty="0"/>
              <a:t>, </a:t>
            </a:r>
            <a:r>
              <a:rPr lang="es-MX" sz="1800" b="1" dirty="0"/>
              <a:t>reutilizar código</a:t>
            </a:r>
            <a:r>
              <a:rPr lang="es-MX" sz="1800" dirty="0"/>
              <a:t> y </a:t>
            </a:r>
            <a:r>
              <a:rPr lang="es-MX" sz="1800" b="1" dirty="0"/>
              <a:t>conectarse fácilmente con servicios externos</a:t>
            </a:r>
            <a:r>
              <a:rPr lang="es-MX" sz="1800" dirty="0"/>
              <a:t> (como bases de datos, </a:t>
            </a:r>
            <a:r>
              <a:rPr lang="es-MX" sz="1800" dirty="0" err="1"/>
              <a:t>APIs</a:t>
            </a:r>
            <a:r>
              <a:rPr lang="es-MX" sz="1800" dirty="0"/>
              <a:t> o archivos).</a:t>
            </a:r>
          </a:p>
          <a:p>
            <a:endParaRPr lang="es-MX" sz="1800" dirty="0"/>
          </a:p>
          <a:p>
            <a:r>
              <a:rPr lang="es-MX" sz="1800" dirty="0"/>
              <a:t>Ejemplo de uso:</a:t>
            </a:r>
          </a:p>
          <a:p>
            <a:r>
              <a:rPr lang="es-MX" dirty="0" err="1"/>
              <a:t>import</a:t>
            </a:r>
            <a:r>
              <a:rPr lang="es-MX" dirty="0"/>
              <a:t> </a:t>
            </a:r>
            <a:r>
              <a:rPr lang="es-MX" dirty="0" err="1"/>
              <a:t>math</a:t>
            </a:r>
            <a:r>
              <a:rPr lang="es-MX" dirty="0"/>
              <a:t>  # Librería estándar para operaciones matemáticas</a:t>
            </a:r>
          </a:p>
          <a:p>
            <a:endParaRPr lang="es-MX" dirty="0"/>
          </a:p>
          <a:p>
            <a:r>
              <a:rPr lang="es-MX" sz="1800" dirty="0"/>
              <a:t>En esta clase trabajaremos principalmente con: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b="1" dirty="0"/>
              <a:t>pandas</a:t>
            </a:r>
            <a:endParaRPr lang="es-MX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b="1" dirty="0"/>
              <a:t>sqlite3</a:t>
            </a:r>
            <a:endParaRPr lang="es-MX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b="1" dirty="0"/>
              <a:t>psycopg2</a:t>
            </a:r>
            <a:r>
              <a:rPr lang="es-MX" sz="1800" dirty="0"/>
              <a:t> o </a:t>
            </a:r>
            <a:r>
              <a:rPr lang="es-MX" sz="1800" b="1" dirty="0" err="1"/>
              <a:t>SQLAlchemy</a:t>
            </a:r>
            <a:r>
              <a:rPr lang="es-MX" sz="1800" dirty="0"/>
              <a:t> (para conectar con PostgreSQL)</a:t>
            </a:r>
          </a:p>
          <a:p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311489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>
          <a:extLst>
            <a:ext uri="{FF2B5EF4-FFF2-40B4-BE49-F238E27FC236}">
              <a16:creationId xmlns:a16="http://schemas.microsoft.com/office/drawing/2014/main" id="{A1A49914-B09A-C34A-1FA1-6E6BEC37B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dcce1cb4b9_1_9">
            <a:extLst>
              <a:ext uri="{FF2B5EF4-FFF2-40B4-BE49-F238E27FC236}">
                <a16:creationId xmlns:a16="http://schemas.microsoft.com/office/drawing/2014/main" id="{078E1276-7CFF-0B90-1CB6-135BB1A9F73E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853085" y="639444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O" sz="1800" b="0" i="0" u="none" strike="noStrike" cap="none" noProof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15/05/2024</a:t>
            </a:r>
          </a:p>
        </p:txBody>
      </p:sp>
      <p:sp>
        <p:nvSpPr>
          <p:cNvPr id="163" name="Google Shape;163;g2dcce1cb4b9_1_9">
            <a:extLst>
              <a:ext uri="{FF2B5EF4-FFF2-40B4-BE49-F238E27FC236}">
                <a16:creationId xmlns:a16="http://schemas.microsoft.com/office/drawing/2014/main" id="{B7FB711D-393C-66BA-40C6-07011624B2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0559" y="801810"/>
            <a:ext cx="11058442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s-MX" sz="4400" dirty="0"/>
              <a:t>Librería Pandas: análisis y manipulación de datos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EF75D5F-9DAF-EDAA-7AA1-1BB0B59182FF}"/>
              </a:ext>
            </a:extLst>
          </p:cNvPr>
          <p:cNvSpPr txBox="1"/>
          <p:nvPr/>
        </p:nvSpPr>
        <p:spPr>
          <a:xfrm>
            <a:off x="786863" y="1642154"/>
            <a:ext cx="950928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b="1" dirty="0"/>
              <a:t>Pandas</a:t>
            </a:r>
            <a:r>
              <a:rPr lang="es-MX" sz="1800" dirty="0"/>
              <a:t> es una de las librerías más poderosas para el manejo de datos en Python.</a:t>
            </a:r>
          </a:p>
          <a:p>
            <a:r>
              <a:rPr lang="es-MX" sz="1800" b="1" dirty="0"/>
              <a:t>Principales estructuras:</a:t>
            </a:r>
            <a:endParaRPr lang="es-MX" sz="1800" dirty="0"/>
          </a:p>
          <a:p>
            <a:r>
              <a:rPr lang="es-MX" dirty="0"/>
              <a:t>Series</a:t>
            </a:r>
            <a:r>
              <a:rPr lang="es-MX" sz="1800" dirty="0"/>
              <a:t>: una columna o vector de datos.</a:t>
            </a:r>
          </a:p>
          <a:p>
            <a:r>
              <a:rPr lang="es-MX" dirty="0" err="1"/>
              <a:t>DataFrame</a:t>
            </a:r>
            <a:r>
              <a:rPr lang="es-MX" sz="1800" dirty="0"/>
              <a:t>: una tabla de datos similar a una hoja de cálculo o tabla SQL.</a:t>
            </a:r>
          </a:p>
          <a:p>
            <a:r>
              <a:rPr lang="es-MX" sz="1800" b="1" dirty="0"/>
              <a:t>Funciones clave:</a:t>
            </a:r>
            <a:endParaRPr lang="es-MX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/>
              <a:t>Lectura y escritura de datos (</a:t>
            </a:r>
            <a:r>
              <a:rPr lang="es-MX" dirty="0"/>
              <a:t>.</a:t>
            </a:r>
            <a:r>
              <a:rPr lang="es-MX" dirty="0" err="1"/>
              <a:t>csv</a:t>
            </a:r>
            <a:r>
              <a:rPr lang="es-MX" sz="1800" dirty="0"/>
              <a:t>, </a:t>
            </a:r>
            <a:r>
              <a:rPr lang="es-MX" dirty="0"/>
              <a:t>.xlsx</a:t>
            </a:r>
            <a:r>
              <a:rPr lang="es-MX" sz="1800" dirty="0"/>
              <a:t>, </a:t>
            </a:r>
            <a:r>
              <a:rPr lang="es-MX" dirty="0"/>
              <a:t>.</a:t>
            </a:r>
            <a:r>
              <a:rPr lang="es-MX" dirty="0" err="1"/>
              <a:t>sql</a:t>
            </a:r>
            <a:r>
              <a:rPr lang="es-MX" sz="1800" dirty="0"/>
              <a:t>, </a:t>
            </a:r>
            <a:r>
              <a:rPr lang="es-MX" dirty="0"/>
              <a:t>.</a:t>
            </a:r>
            <a:r>
              <a:rPr lang="es-MX" dirty="0" err="1"/>
              <a:t>json</a:t>
            </a:r>
            <a:r>
              <a:rPr lang="es-MX" sz="18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/>
              <a:t>Limpieza, filtrado y transformación de datos.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/>
              <a:t>Agrupación y análisis estadístico.</a:t>
            </a:r>
          </a:p>
          <a:p>
            <a:r>
              <a:rPr lang="es-MX" sz="1800" b="1" dirty="0"/>
              <a:t>Ejemplo:</a:t>
            </a:r>
            <a:endParaRPr lang="es-MX" sz="1800" dirty="0"/>
          </a:p>
          <a:p>
            <a:r>
              <a:rPr lang="es-MX" dirty="0" err="1"/>
              <a:t>import</a:t>
            </a:r>
            <a:r>
              <a:rPr lang="es-MX" dirty="0"/>
              <a:t> pandas as </a:t>
            </a:r>
            <a:r>
              <a:rPr lang="es-MX" dirty="0" err="1"/>
              <a:t>pd</a:t>
            </a:r>
            <a:endParaRPr lang="es-MX" dirty="0"/>
          </a:p>
          <a:p>
            <a:r>
              <a:rPr lang="es-MX" dirty="0" err="1"/>
              <a:t>df</a:t>
            </a:r>
            <a:r>
              <a:rPr lang="es-MX" dirty="0"/>
              <a:t> = </a:t>
            </a:r>
            <a:r>
              <a:rPr lang="es-MX" dirty="0" err="1"/>
              <a:t>pd.read_sql</a:t>
            </a:r>
            <a:r>
              <a:rPr lang="es-MX" dirty="0"/>
              <a:t>("SELECT * FROM usuarios", </a:t>
            </a:r>
            <a:r>
              <a:rPr lang="es-MX" dirty="0" err="1"/>
              <a:t>conexion</a:t>
            </a:r>
            <a:r>
              <a:rPr lang="es-MX" dirty="0"/>
              <a:t>)</a:t>
            </a:r>
          </a:p>
          <a:p>
            <a:r>
              <a:rPr lang="es-MX" dirty="0" err="1"/>
              <a:t>print</a:t>
            </a:r>
            <a:r>
              <a:rPr lang="es-MX" dirty="0"/>
              <a:t>(</a:t>
            </a:r>
            <a:r>
              <a:rPr lang="es-MX" dirty="0" err="1"/>
              <a:t>df.head</a:t>
            </a:r>
            <a:r>
              <a:rPr lang="es-MX" dirty="0"/>
              <a:t>())</a:t>
            </a:r>
          </a:p>
          <a:p>
            <a:endParaRPr lang="es-MX" dirty="0"/>
          </a:p>
          <a:p>
            <a:r>
              <a:rPr lang="es-MX" sz="1800" dirty="0"/>
              <a:t>Pandas es esencial porque permite </a:t>
            </a:r>
            <a:r>
              <a:rPr lang="es-MX" sz="1800" b="1" dirty="0"/>
              <a:t>interactuar con bases de datos</a:t>
            </a:r>
            <a:r>
              <a:rPr lang="es-MX" sz="1800" dirty="0"/>
              <a:t>, procesar la información y convertirla en </a:t>
            </a:r>
            <a:r>
              <a:rPr lang="es-MX" sz="1800" b="1" dirty="0" err="1"/>
              <a:t>datasets</a:t>
            </a:r>
            <a:r>
              <a:rPr lang="es-MX" sz="1800" b="1" dirty="0"/>
              <a:t> listos para análisis</a:t>
            </a:r>
            <a:r>
              <a:rPr lang="es-MX" sz="1800" dirty="0"/>
              <a:t> o visualización.</a:t>
            </a:r>
          </a:p>
          <a:p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3240768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>
          <a:extLst>
            <a:ext uri="{FF2B5EF4-FFF2-40B4-BE49-F238E27FC236}">
              <a16:creationId xmlns:a16="http://schemas.microsoft.com/office/drawing/2014/main" id="{8EBB3A9C-5198-4E26-F1A7-27F548266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dcce1cb4b9_1_9">
            <a:extLst>
              <a:ext uri="{FF2B5EF4-FFF2-40B4-BE49-F238E27FC236}">
                <a16:creationId xmlns:a16="http://schemas.microsoft.com/office/drawing/2014/main" id="{399AF274-3218-C9FA-7F81-141077104932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853085" y="639444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O" sz="1800" b="0" i="0" u="none" strike="noStrike" cap="none" noProof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15/05/2024</a:t>
            </a:r>
          </a:p>
        </p:txBody>
      </p:sp>
      <p:sp>
        <p:nvSpPr>
          <p:cNvPr id="163" name="Google Shape;163;g2dcce1cb4b9_1_9">
            <a:extLst>
              <a:ext uri="{FF2B5EF4-FFF2-40B4-BE49-F238E27FC236}">
                <a16:creationId xmlns:a16="http://schemas.microsoft.com/office/drawing/2014/main" id="{3BF58E71-A418-17D2-10FF-37BD4600F9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0559" y="801810"/>
            <a:ext cx="11058442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s-CO" sz="4400" dirty="0"/>
              <a:t>🔗 Conexión entre Python y Bases de Datos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3B82802-4ADD-2999-5400-15C7AA7938EB}"/>
              </a:ext>
            </a:extLst>
          </p:cNvPr>
          <p:cNvSpPr txBox="1"/>
          <p:nvPr/>
        </p:nvSpPr>
        <p:spPr>
          <a:xfrm>
            <a:off x="786863" y="1669586"/>
            <a:ext cx="95092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Para conectar Python con bases de datos, se utilizan </a:t>
            </a:r>
            <a:r>
              <a:rPr lang="es-CO" b="1" dirty="0"/>
              <a:t>librerías especializadas</a:t>
            </a:r>
            <a:r>
              <a:rPr lang="es-CO" dirty="0"/>
              <a:t> que implementan el protocolo </a:t>
            </a:r>
            <a:r>
              <a:rPr lang="es-CO" b="1" dirty="0"/>
              <a:t>DB-API 2.0</a:t>
            </a:r>
            <a:r>
              <a:rPr lang="es-CO" dirty="0"/>
              <a:t>.</a:t>
            </a:r>
          </a:p>
          <a:p>
            <a:endParaRPr lang="es-CO" dirty="0"/>
          </a:p>
          <a:p>
            <a:r>
              <a:rPr lang="es-CO" b="1" dirty="0"/>
              <a:t>🔸 SQLite:</a:t>
            </a:r>
          </a:p>
          <a:p>
            <a:r>
              <a:rPr lang="es-CO" dirty="0"/>
              <a:t>Librería estándar: sqlite3</a:t>
            </a:r>
          </a:p>
          <a:p>
            <a:r>
              <a:rPr lang="es-CO" dirty="0" err="1"/>
              <a:t>import</a:t>
            </a:r>
            <a:r>
              <a:rPr lang="es-CO" dirty="0"/>
              <a:t> sqlite3</a:t>
            </a:r>
          </a:p>
          <a:p>
            <a:r>
              <a:rPr lang="es-CO" dirty="0" err="1"/>
              <a:t>conn</a:t>
            </a:r>
            <a:r>
              <a:rPr lang="es-CO" dirty="0"/>
              <a:t> = sqlite3.connect("</a:t>
            </a:r>
            <a:r>
              <a:rPr lang="es-CO" dirty="0" err="1"/>
              <a:t>mi_base.db</a:t>
            </a:r>
            <a:r>
              <a:rPr lang="es-CO" dirty="0"/>
              <a:t>")</a:t>
            </a:r>
          </a:p>
          <a:p>
            <a:r>
              <a:rPr lang="es-CO" dirty="0"/>
              <a:t>cursor = </a:t>
            </a:r>
            <a:r>
              <a:rPr lang="es-CO" dirty="0" err="1"/>
              <a:t>conn.cursor</a:t>
            </a:r>
            <a:r>
              <a:rPr lang="es-CO" dirty="0"/>
              <a:t>()</a:t>
            </a:r>
          </a:p>
          <a:p>
            <a:r>
              <a:rPr lang="es-CO" dirty="0" err="1"/>
              <a:t>cursor.execute</a:t>
            </a:r>
            <a:r>
              <a:rPr lang="es-CO" dirty="0"/>
              <a:t>("SELECT * FROM productos")</a:t>
            </a:r>
          </a:p>
          <a:p>
            <a:endParaRPr lang="es-MX" sz="18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96D4D6C-3E32-BC42-6BB5-2AA183CBF49F}"/>
              </a:ext>
            </a:extLst>
          </p:cNvPr>
          <p:cNvSpPr txBox="1"/>
          <p:nvPr/>
        </p:nvSpPr>
        <p:spPr>
          <a:xfrm>
            <a:off x="5929884" y="2244463"/>
            <a:ext cx="576911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/>
              <a:t>🔸 PostgreSQL:</a:t>
            </a:r>
          </a:p>
          <a:p>
            <a:r>
              <a:rPr lang="es-CO" dirty="0"/>
              <a:t>Librerías más comunes:</a:t>
            </a:r>
          </a:p>
          <a:p>
            <a:pPr lvl="1"/>
            <a:r>
              <a:rPr lang="es-CO" b="1" dirty="0"/>
              <a:t>psycopg2</a:t>
            </a:r>
            <a:r>
              <a:rPr lang="es-CO" dirty="0"/>
              <a:t>: conexión directa, eficiente y estable.</a:t>
            </a:r>
          </a:p>
          <a:p>
            <a:pPr lvl="1"/>
            <a:r>
              <a:rPr lang="es-CO" b="1" dirty="0" err="1"/>
              <a:t>SQLAlchemy</a:t>
            </a:r>
            <a:r>
              <a:rPr lang="es-CO" dirty="0"/>
              <a:t>: capa ORM (permite trabajar con objetos en lugar de SQL directo).</a:t>
            </a:r>
          </a:p>
          <a:p>
            <a:r>
              <a:rPr lang="es-CO" dirty="0"/>
              <a:t>Ejemplo con psycopg2:</a:t>
            </a:r>
          </a:p>
          <a:p>
            <a:r>
              <a:rPr lang="es-CO" dirty="0" err="1"/>
              <a:t>import</a:t>
            </a:r>
            <a:r>
              <a:rPr lang="es-CO" dirty="0"/>
              <a:t> psycopg2</a:t>
            </a:r>
          </a:p>
          <a:p>
            <a:r>
              <a:rPr lang="es-CO" dirty="0" err="1"/>
              <a:t>conn</a:t>
            </a:r>
            <a:r>
              <a:rPr lang="es-CO" dirty="0"/>
              <a:t> = psycopg2.connect(</a:t>
            </a:r>
          </a:p>
          <a:p>
            <a:r>
              <a:rPr lang="es-CO" dirty="0"/>
              <a:t>    </a:t>
            </a:r>
            <a:r>
              <a:rPr lang="es-CO" dirty="0" err="1"/>
              <a:t>dbname</a:t>
            </a:r>
            <a:r>
              <a:rPr lang="es-CO" dirty="0"/>
              <a:t>="</a:t>
            </a:r>
            <a:r>
              <a:rPr lang="es-CO" dirty="0" err="1"/>
              <a:t>mi_base</a:t>
            </a:r>
            <a:r>
              <a:rPr lang="es-CO" dirty="0"/>
              <a:t>",</a:t>
            </a:r>
          </a:p>
          <a:p>
            <a:r>
              <a:rPr lang="es-CO" dirty="0"/>
              <a:t>    </a:t>
            </a:r>
            <a:r>
              <a:rPr lang="es-CO" dirty="0" err="1"/>
              <a:t>user</a:t>
            </a:r>
            <a:r>
              <a:rPr lang="es-CO" dirty="0"/>
              <a:t>="usuario",</a:t>
            </a:r>
          </a:p>
          <a:p>
            <a:r>
              <a:rPr lang="es-CO" dirty="0"/>
              <a:t>    </a:t>
            </a:r>
            <a:r>
              <a:rPr lang="es-CO" dirty="0" err="1"/>
              <a:t>password</a:t>
            </a:r>
            <a:r>
              <a:rPr lang="es-CO" dirty="0"/>
              <a:t>="clave",</a:t>
            </a:r>
          </a:p>
          <a:p>
            <a:r>
              <a:rPr lang="es-CO" dirty="0"/>
              <a:t>    host="localhost",</a:t>
            </a:r>
          </a:p>
          <a:p>
            <a:r>
              <a:rPr lang="es-CO" dirty="0"/>
              <a:t>    </a:t>
            </a:r>
            <a:r>
              <a:rPr lang="es-CO" dirty="0" err="1"/>
              <a:t>port</a:t>
            </a:r>
            <a:r>
              <a:rPr lang="es-CO" dirty="0"/>
              <a:t>="5432"</a:t>
            </a:r>
          </a:p>
          <a:p>
            <a:r>
              <a:rPr lang="es-CO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47785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"/>
          <p:cNvSpPr txBox="1">
            <a:spLocks noGrp="1"/>
          </p:cNvSpPr>
          <p:nvPr>
            <p:ph type="body" idx="1"/>
          </p:nvPr>
        </p:nvSpPr>
        <p:spPr>
          <a:xfrm>
            <a:off x="5408859" y="2509537"/>
            <a:ext cx="6187800" cy="12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s-CO" noProof="0" dirty="0"/>
              <a:t>Gracias por su atención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CACTUS theme colors">
      <a:dk1>
        <a:srgbClr val="043E27"/>
      </a:dk1>
      <a:lt1>
        <a:srgbClr val="FFFFFF"/>
      </a:lt1>
      <a:dk2>
        <a:srgbClr val="FBA715"/>
      </a:dk2>
      <a:lt2>
        <a:srgbClr val="F1F1F1"/>
      </a:lt2>
      <a:accent1>
        <a:srgbClr val="D83501"/>
      </a:accent1>
      <a:accent2>
        <a:srgbClr val="31328F"/>
      </a:accent2>
      <a:accent3>
        <a:srgbClr val="EE7107"/>
      </a:accent3>
      <a:accent4>
        <a:srgbClr val="222222"/>
      </a:accent4>
      <a:accent5>
        <a:srgbClr val="C7C7C7"/>
      </a:accent5>
      <a:accent6>
        <a:srgbClr val="A5A5A5"/>
      </a:accent6>
      <a:hlink>
        <a:srgbClr val="222222"/>
      </a:hlink>
      <a:folHlink>
        <a:srgbClr val="3132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2675</TotalTime>
  <Words>756</Words>
  <Application>Microsoft Office PowerPoint</Application>
  <PresentationFormat>Panorámica</PresentationFormat>
  <Paragraphs>109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</vt:lpstr>
      <vt:lpstr>Presentación de PowerPoint</vt:lpstr>
      <vt:lpstr>Contenido del curso</vt:lpstr>
      <vt:lpstr>Un Poco de Historia y Contexto</vt:lpstr>
      <vt:lpstr>💾 SQLite: una base de datos ligera</vt:lpstr>
      <vt:lpstr>🐘 PostgreSQL: una base de datos profesional</vt:lpstr>
      <vt:lpstr>🧩 Librerías en Python</vt:lpstr>
      <vt:lpstr>Librería Pandas: análisis y manipulación de datos</vt:lpstr>
      <vt:lpstr>🔗 Conexión entre Python y Bases de Datos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Delinke Demeter - Becquerel Institute</dc:creator>
  <cp:lastModifiedBy>Carlos Camilo Caro Mora</cp:lastModifiedBy>
  <cp:revision>12</cp:revision>
  <dcterms:created xsi:type="dcterms:W3CDTF">2022-08-19T13:14:30Z</dcterms:created>
  <dcterms:modified xsi:type="dcterms:W3CDTF">2025-10-06T23:43:37Z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0x0101005C965C2F21900B4294C82408762941D3</vt:lpwstr>
  </property>
  <property fmtid="{D5CDD505-2E9C-101B-9397-08002B2CF9AE}" pid="3" name="MediaServiceImageTags">
    <vt:lpwstr/>
  </property>
</Properties>
</file>