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28"/>
  </p:notesMasterIdLst>
  <p:sldIdLst>
    <p:sldId id="265" r:id="rId2"/>
    <p:sldId id="268" r:id="rId3"/>
    <p:sldId id="340" r:id="rId4"/>
    <p:sldId id="274" r:id="rId5"/>
    <p:sldId id="324" r:id="rId6"/>
    <p:sldId id="327" r:id="rId7"/>
    <p:sldId id="362" r:id="rId8"/>
    <p:sldId id="290" r:id="rId9"/>
    <p:sldId id="363" r:id="rId10"/>
    <p:sldId id="364" r:id="rId11"/>
    <p:sldId id="341" r:id="rId12"/>
    <p:sldId id="344" r:id="rId13"/>
    <p:sldId id="358" r:id="rId14"/>
    <p:sldId id="369" r:id="rId15"/>
    <p:sldId id="370" r:id="rId16"/>
    <p:sldId id="371" r:id="rId17"/>
    <p:sldId id="349" r:id="rId18"/>
    <p:sldId id="350" r:id="rId19"/>
    <p:sldId id="351" r:id="rId20"/>
    <p:sldId id="365" r:id="rId21"/>
    <p:sldId id="366" r:id="rId22"/>
    <p:sldId id="367" r:id="rId23"/>
    <p:sldId id="368" r:id="rId24"/>
    <p:sldId id="354" r:id="rId25"/>
    <p:sldId id="359" r:id="rId26"/>
    <p:sldId id="360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8FD1"/>
    <a:srgbClr val="00FFCC"/>
    <a:srgbClr val="FF3F3F"/>
    <a:srgbClr val="D7AFFF"/>
    <a:srgbClr val="E6CDFF"/>
    <a:srgbClr val="2CB1AE"/>
    <a:srgbClr val="33CCCC"/>
    <a:srgbClr val="0099CC"/>
    <a:srgbClr val="FF5050"/>
    <a:srgbClr val="328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-1042" y="-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263C8-CAE2-452B-807D-4C703AE228A9}" type="datetimeFigureOut">
              <a:rPr lang="pt-BR" smtClean="0"/>
              <a:pPr/>
              <a:t>06/03/2018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3BFE2-2418-405B-9B82-08BB3F0ECD2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54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3BFE2-2418-405B-9B82-08BB3F0ECD25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13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B8B0D-CDBB-4942-BC3E-BDC885F34957}" type="datetime1">
              <a:rPr lang="pt-BR" smtClean="0"/>
              <a:pPr/>
              <a:t>06/03/2018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6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492A-4FA5-4A15-91D8-9462636EA097}" type="datetime1">
              <a:rPr lang="pt-BR" smtClean="0"/>
              <a:pPr/>
              <a:t>06/03/2018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16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50F9-D17F-4A3A-B336-82E9E5E36056}" type="datetime1">
              <a:rPr lang="pt-BR" smtClean="0"/>
              <a:pPr/>
              <a:t>06/03/2018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00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65B7-74A1-4119-84DA-90926486EA44}" type="datetime1">
              <a:rPr lang="pt-BR" smtClean="0"/>
              <a:pPr/>
              <a:t>06/03/2018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9"/>
            <a:ext cx="12192000" cy="24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86B5-6D8D-4EA5-8AAB-CDA8C13F810D}" type="datetime1">
              <a:rPr lang="pt-BR" smtClean="0"/>
              <a:pPr/>
              <a:t>06/03/2018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42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E735-0179-41E7-8DC3-74CED378217D}" type="datetime1">
              <a:rPr lang="pt-BR" smtClean="0"/>
              <a:pPr/>
              <a:t>06/03/2018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79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998E-87EE-4A03-B319-74F214514B6B}" type="datetime1">
              <a:rPr lang="pt-BR" smtClean="0"/>
              <a:pPr/>
              <a:t>06/03/2018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66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91FC-907C-4326-AFD0-FCF8C2FCD8C6}" type="datetime1">
              <a:rPr lang="pt-BR" smtClean="0"/>
              <a:pPr/>
              <a:t>06/03/2018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3AC6-0146-4B9A-8317-06DA962E26B3}" type="datetime1">
              <a:rPr lang="pt-BR" smtClean="0"/>
              <a:pPr/>
              <a:t>06/03/2018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23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B33-8A5F-4EB0-8265-64AD54D2922F}" type="datetime1">
              <a:rPr lang="pt-BR" smtClean="0"/>
              <a:pPr/>
              <a:t>06/03/2018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81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83328-E52B-496D-8D9B-1EB9C9BF2321}" type="datetime1">
              <a:rPr lang="pt-BR" smtClean="0"/>
              <a:pPr/>
              <a:t>06/03/2018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67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AA605-E3A0-4E4E-A893-06E068C17BFB}" type="datetime1">
              <a:rPr lang="pt-BR" smtClean="0"/>
              <a:pPr/>
              <a:t>06/03/2018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SEMINÁRIOS TÉCNICOS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976CE-6A88-4DF5-9FE0-D445D452AB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28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>
          <a:xfrm>
            <a:off x="840259" y="2416834"/>
            <a:ext cx="10317891" cy="22391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cap="all" dirty="0">
                <a:solidFill>
                  <a:srgbClr val="478FD1"/>
                </a:solidFill>
              </a:rPr>
              <a:t>ESTUDO E IMPLANTAÇÃO DE UMA ARQUITETURA de HARDWARE e SOFTWARE PARA CONTROLE E SUPERVISÃO DOS LABORATÓRIOS DO IFAM-CMDI Utilizando INTERNET DAS COISAS (</a:t>
            </a:r>
            <a:r>
              <a:rPr lang="pt-BR" sz="3200" b="1" cap="all" dirty="0" err="1">
                <a:solidFill>
                  <a:srgbClr val="478FD1"/>
                </a:solidFill>
              </a:rPr>
              <a:t>iot</a:t>
            </a:r>
            <a:r>
              <a:rPr lang="pt-BR" sz="3200" b="1" cap="all" dirty="0">
                <a:solidFill>
                  <a:srgbClr val="478FD1"/>
                </a:solidFill>
              </a:rPr>
              <a:t>)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693849" y="4839629"/>
            <a:ext cx="5630587" cy="6202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Carlos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Kenneton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 Rocha de Almeida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66670" y="1854558"/>
            <a:ext cx="11050073" cy="443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3830569" y="1358899"/>
            <a:ext cx="4291200" cy="9364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 smtClean="0">
                <a:latin typeface="Rockwell Condensed" panose="02060603050405020104" pitchFamily="18" charset="0"/>
              </a:rPr>
              <a:t>Trabalho de Conclusão de Curso</a:t>
            </a:r>
            <a:endParaRPr lang="pt-BR" sz="3600" dirty="0">
              <a:latin typeface="Rockwell Condensed" panose="02060603050405020104" pitchFamily="18" charset="0"/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93849" y="5547265"/>
            <a:ext cx="5630588" cy="62027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Prof.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Msc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Hillermann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 Ferreira </a:t>
            </a:r>
            <a:r>
              <a:rPr lang="pt-BR" sz="2000" b="1" dirty="0" err="1" smtClean="0">
                <a:latin typeface="Arial" pitchFamily="34" charset="0"/>
                <a:cs typeface="Arial" pitchFamily="34" charset="0"/>
              </a:rPr>
              <a:t>Osmídio</a:t>
            </a: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 Lima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70357" y="5149514"/>
            <a:ext cx="4423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latin typeface="Arial" pitchFamily="34" charset="0"/>
                <a:cs typeface="Arial" pitchFamily="34" charset="0"/>
              </a:rPr>
              <a:t>Curso de Engenharia de Controle e Automação</a:t>
            </a:r>
            <a:endParaRPr lang="pt-BR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9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10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27909"/>
            <a:ext cx="4291200" cy="953588"/>
          </a:xfrm>
          <a:prstGeom prst="flowChartAlternateProcess">
            <a:avLst/>
          </a:prstGeom>
          <a:solidFill>
            <a:srgbClr val="D7AFFF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5977" y="2314572"/>
            <a:ext cx="102616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Rockwell Condensed" panose="02060603050405020104" pitchFamily="18" charset="0"/>
                <a:cs typeface="Times New Roman" pitchFamily="18" charset="0"/>
              </a:rPr>
              <a:t>Fabricação 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das placas </a:t>
            </a:r>
            <a:r>
              <a:rPr lang="pt-BR" sz="2800" dirty="0">
                <a:latin typeface="Rockwell Condensed" panose="02060603050405020104" pitchFamily="18" charset="0"/>
                <a:cs typeface="Times New Roman" pitchFamily="18" charset="0"/>
              </a:rPr>
              <a:t>de circuito impresso em uma </a:t>
            </a:r>
            <a:r>
              <a:rPr lang="pt-BR" sz="2800" dirty="0" err="1">
                <a:latin typeface="Rockwell Condensed" panose="02060603050405020104" pitchFamily="18" charset="0"/>
                <a:cs typeface="Times New Roman" pitchFamily="18" charset="0"/>
              </a:rPr>
              <a:t>prototipadora</a:t>
            </a:r>
            <a:r>
              <a:rPr lang="pt-BR" sz="2800" dirty="0">
                <a:latin typeface="Rockwell Condensed" panose="02060603050405020104" pitchFamily="18" charset="0"/>
                <a:cs typeface="Times New Roman" pitchFamily="18" charset="0"/>
              </a:rPr>
              <a:t> LPKF;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Realização de teste em todo o sistema.</a:t>
            </a: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11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7494655" y="5090542"/>
            <a:ext cx="3543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12 - </a:t>
            </a:r>
            <a:r>
              <a:rPr lang="pt-BR" sz="1400" dirty="0"/>
              <a:t>Esquema elétrico da placa de </a:t>
            </a:r>
            <a:r>
              <a:rPr lang="pt-BR" sz="1400" dirty="0" smtClean="0"/>
              <a:t>controle de acesso.</a:t>
            </a:r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Autor.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156363" y="5777167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11 - Logo do </a:t>
            </a:r>
            <a:r>
              <a:rPr lang="pt-BR" sz="1400" dirty="0" err="1" smtClean="0"/>
              <a:t>Proteus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[10].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37126" y="5546226"/>
            <a:ext cx="33192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10 – Esquema elétrico da placa de cadastro de usuários.</a:t>
            </a:r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Autor.</a:t>
            </a:r>
            <a:endParaRPr lang="pt-BR" dirty="0"/>
          </a:p>
        </p:txBody>
      </p:sp>
      <p:pic>
        <p:nvPicPr>
          <p:cNvPr id="3074" name="Picture 2" descr="placa men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13" y="2176284"/>
            <a:ext cx="3486150" cy="3369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placa mai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676" y="2176284"/>
            <a:ext cx="5598067" cy="2914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837127" y="2176284"/>
            <a:ext cx="99900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Circuito Eletrônico</a:t>
            </a: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3730222" y="1240972"/>
            <a:ext cx="4291200" cy="935312"/>
          </a:xfrm>
          <a:prstGeom prst="flowChartAlternateProcess">
            <a:avLst/>
          </a:prstGeom>
          <a:solidFill>
            <a:srgbClr val="D7AFFF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8" t="20439" r="25543" b="60304"/>
          <a:stretch/>
        </p:blipFill>
        <p:spPr bwMode="auto">
          <a:xfrm>
            <a:off x="4311395" y="5124007"/>
            <a:ext cx="2730843" cy="56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43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12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40972"/>
            <a:ext cx="4291200" cy="935312"/>
          </a:xfrm>
          <a:prstGeom prst="flowChartAlternateProcess">
            <a:avLst/>
          </a:prstGeom>
          <a:solidFill>
            <a:srgbClr val="D7AFFF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37127" y="2176284"/>
            <a:ext cx="9990085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Comunicação entre o sistema web e a </a:t>
            </a:r>
            <a:r>
              <a:rPr lang="pt-BR" sz="3200" dirty="0" err="1" smtClean="0">
                <a:solidFill>
                  <a:srgbClr val="FF0000"/>
                </a:solidFill>
                <a:latin typeface="Rockwell Condensed" panose="02060603050405020104" pitchFamily="18" charset="0"/>
              </a:rPr>
              <a:t>NodeMCU</a:t>
            </a:r>
            <a:endParaRPr lang="pt-BR" sz="32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2800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Requisições HTTPS – Requisições POST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Arquivos JSON;</a:t>
            </a:r>
          </a:p>
          <a:p>
            <a:pPr marL="109728" algn="just"/>
            <a:endParaRPr lang="pt-BR" sz="2800" dirty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800" dirty="0" smtClean="0">
                <a:latin typeface="Rockwell Condensed" panose="02060603050405020104" pitchFamily="18" charset="0"/>
              </a:rPr>
              <a:t> 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24128" lvl="1" indent="-457200" algn="just">
              <a:buFont typeface="Arial" pitchFamily="34" charset="0"/>
              <a:buChar char="•"/>
            </a:pPr>
            <a:endParaRPr lang="pt-BR" sz="2800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733878" y="4904983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13 - Formato de um arquivo JSON</a:t>
            </a:r>
          </a:p>
          <a:p>
            <a:pPr algn="ctr"/>
            <a:r>
              <a:rPr lang="pt-BR" sz="1400" dirty="0" smtClean="0"/>
              <a:t>Fonte: Autor.</a:t>
            </a:r>
            <a:endParaRPr lang="pt-BR" dirty="0"/>
          </a:p>
        </p:txBody>
      </p:sp>
      <p:pic>
        <p:nvPicPr>
          <p:cNvPr id="4098" name="Picture 2" descr="j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0"/>
          <a:stretch>
            <a:fillRect/>
          </a:stretch>
        </p:blipFill>
        <p:spPr bwMode="auto">
          <a:xfrm>
            <a:off x="7284786" y="3122040"/>
            <a:ext cx="389255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9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13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27910"/>
            <a:ext cx="4291200" cy="948374"/>
          </a:xfrm>
          <a:prstGeom prst="flowChartAlternateProcess">
            <a:avLst/>
          </a:prstGeom>
          <a:solidFill>
            <a:srgbClr val="D7AFFF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74120" y="2176284"/>
            <a:ext cx="99900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algn="ctr"/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Fechadura Utilizada para testes</a:t>
            </a:r>
            <a:endParaRPr lang="pt-BR" sz="32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algn="ctr"/>
            <a:endParaRPr lang="pt-BR" sz="32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655002" y="5667484"/>
            <a:ext cx="47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14 - Fechadura utilizada para testes.</a:t>
            </a:r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Autor.</a:t>
            </a:r>
          </a:p>
        </p:txBody>
      </p:sp>
      <p:pic>
        <p:nvPicPr>
          <p:cNvPr id="5122" name="Picture 2" descr="IMG_20180220_00360549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448" y="2690745"/>
            <a:ext cx="4751387" cy="297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71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14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69" y="1694328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27910"/>
            <a:ext cx="4291200" cy="948374"/>
          </a:xfrm>
          <a:prstGeom prst="flowChartAlternateProcess">
            <a:avLst/>
          </a:prstGeom>
          <a:solidFill>
            <a:srgbClr val="D7AFFF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74120" y="2176284"/>
            <a:ext cx="99900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algn="ctr"/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Fluxograma de funcionamento</a:t>
            </a:r>
            <a:endParaRPr lang="pt-BR" sz="32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algn="ctr"/>
            <a:endParaRPr lang="pt-BR" sz="32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088023" y="2643073"/>
            <a:ext cx="757253" cy="32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3362739" y="3214473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cxnSp>
        <p:nvCxnSpPr>
          <p:cNvPr id="6" name="Conector de seta reta 5"/>
          <p:cNvCxnSpPr>
            <a:stCxn id="2" idx="2"/>
            <a:endCxn id="3" idx="0"/>
          </p:cNvCxnSpPr>
          <p:nvPr/>
        </p:nvCxnSpPr>
        <p:spPr>
          <a:xfrm>
            <a:off x="3466650" y="2965191"/>
            <a:ext cx="2917" cy="249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sango 6"/>
          <p:cNvSpPr/>
          <p:nvPr/>
        </p:nvSpPr>
        <p:spPr>
          <a:xfrm>
            <a:off x="2805618" y="3673296"/>
            <a:ext cx="1327897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 </a:t>
            </a:r>
            <a:r>
              <a:rPr lang="pt-BR" dirty="0" err="1" smtClean="0"/>
              <a:t>tag</a:t>
            </a:r>
            <a:r>
              <a:rPr lang="pt-BR" dirty="0" smtClean="0"/>
              <a:t>?</a:t>
            </a:r>
            <a:endParaRPr lang="pt-BR" dirty="0"/>
          </a:p>
        </p:txBody>
      </p:sp>
      <p:cxnSp>
        <p:nvCxnSpPr>
          <p:cNvPr id="14" name="Conector de seta reta 13"/>
          <p:cNvCxnSpPr>
            <a:stCxn id="3" idx="4"/>
            <a:endCxn id="7" idx="0"/>
          </p:cNvCxnSpPr>
          <p:nvPr/>
        </p:nvCxnSpPr>
        <p:spPr>
          <a:xfrm>
            <a:off x="3469567" y="3453464"/>
            <a:ext cx="0" cy="219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133515" y="368807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23" name="Conector angulado 22"/>
          <p:cNvCxnSpPr>
            <a:stCxn id="7" idx="3"/>
            <a:endCxn id="3" idx="6"/>
          </p:cNvCxnSpPr>
          <p:nvPr/>
        </p:nvCxnSpPr>
        <p:spPr>
          <a:xfrm flipH="1" flipV="1">
            <a:off x="3576394" y="3333969"/>
            <a:ext cx="557121" cy="760850"/>
          </a:xfrm>
          <a:prstGeom prst="bentConnector3">
            <a:avLst>
              <a:gd name="adj1" fmla="val -540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3700044" y="440497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28" name="Losango 27"/>
          <p:cNvSpPr/>
          <p:nvPr/>
        </p:nvSpPr>
        <p:spPr>
          <a:xfrm>
            <a:off x="2719264" y="4699557"/>
            <a:ext cx="1494770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 rede?</a:t>
            </a:r>
            <a:endParaRPr lang="pt-BR" dirty="0"/>
          </a:p>
        </p:txBody>
      </p:sp>
      <p:cxnSp>
        <p:nvCxnSpPr>
          <p:cNvPr id="29" name="Conector de seta reta 28"/>
          <p:cNvCxnSpPr>
            <a:endCxn id="28" idx="0"/>
          </p:cNvCxnSpPr>
          <p:nvPr/>
        </p:nvCxnSpPr>
        <p:spPr>
          <a:xfrm flipH="1">
            <a:off x="3466649" y="4479725"/>
            <a:ext cx="4818" cy="219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4133515" y="5121644"/>
            <a:ext cx="333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4237213" y="469955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38" name="Losango 37"/>
          <p:cNvSpPr/>
          <p:nvPr/>
        </p:nvSpPr>
        <p:spPr>
          <a:xfrm>
            <a:off x="4467260" y="4709350"/>
            <a:ext cx="1528295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É o </a:t>
            </a:r>
            <a:r>
              <a:rPr lang="pt-BR" dirty="0" err="1" smtClean="0"/>
              <a:t>Adm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5123" name="Retângulo 5122"/>
          <p:cNvSpPr/>
          <p:nvPr/>
        </p:nvSpPr>
        <p:spPr>
          <a:xfrm>
            <a:off x="4404087" y="5829300"/>
            <a:ext cx="1687618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Modo PGM</a:t>
            </a:r>
            <a:endParaRPr lang="pt-BR" dirty="0"/>
          </a:p>
        </p:txBody>
      </p:sp>
      <p:cxnSp>
        <p:nvCxnSpPr>
          <p:cNvPr id="5125" name="Conector de seta reta 5124"/>
          <p:cNvCxnSpPr>
            <a:stCxn id="38" idx="2"/>
            <a:endCxn id="5123" idx="0"/>
          </p:cNvCxnSpPr>
          <p:nvPr/>
        </p:nvCxnSpPr>
        <p:spPr>
          <a:xfrm>
            <a:off x="5231408" y="5552395"/>
            <a:ext cx="16488" cy="276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8" name="Conector angulado 5127"/>
          <p:cNvCxnSpPr>
            <a:stCxn id="38" idx="3"/>
          </p:cNvCxnSpPr>
          <p:nvPr/>
        </p:nvCxnSpPr>
        <p:spPr>
          <a:xfrm flipV="1">
            <a:off x="5995555" y="4589641"/>
            <a:ext cx="197427" cy="5412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5390298" y="54599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46" name="Elipse 45"/>
          <p:cNvSpPr/>
          <p:nvPr/>
        </p:nvSpPr>
        <p:spPr>
          <a:xfrm>
            <a:off x="6383030" y="5855276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130" name="Conector de seta reta 5129"/>
          <p:cNvCxnSpPr>
            <a:stCxn id="5123" idx="3"/>
            <a:endCxn id="46" idx="2"/>
          </p:cNvCxnSpPr>
          <p:nvPr/>
        </p:nvCxnSpPr>
        <p:spPr>
          <a:xfrm flipV="1">
            <a:off x="6091705" y="5974772"/>
            <a:ext cx="29132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5760522" y="469955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5132" name="Conector angulado 5131"/>
          <p:cNvCxnSpPr>
            <a:stCxn id="28" idx="2"/>
          </p:cNvCxnSpPr>
          <p:nvPr/>
        </p:nvCxnSpPr>
        <p:spPr>
          <a:xfrm rot="16200000" flipH="1">
            <a:off x="3325709" y="5683542"/>
            <a:ext cx="286698" cy="48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52"/>
          <p:cNvSpPr/>
          <p:nvPr/>
        </p:nvSpPr>
        <p:spPr>
          <a:xfrm>
            <a:off x="2627658" y="5829298"/>
            <a:ext cx="1687618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Consulta banco</a:t>
            </a:r>
            <a:endParaRPr lang="pt-BR" dirty="0"/>
          </a:p>
        </p:txBody>
      </p:sp>
      <p:cxnSp>
        <p:nvCxnSpPr>
          <p:cNvPr id="5136" name="Conector angulado 5135"/>
          <p:cNvCxnSpPr>
            <a:stCxn id="53" idx="1"/>
            <a:endCxn id="60" idx="3"/>
          </p:cNvCxnSpPr>
          <p:nvPr/>
        </p:nvCxnSpPr>
        <p:spPr>
          <a:xfrm rot="10800000">
            <a:off x="2344550" y="5721281"/>
            <a:ext cx="283108" cy="2534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Losango 59"/>
          <p:cNvSpPr/>
          <p:nvPr/>
        </p:nvSpPr>
        <p:spPr>
          <a:xfrm>
            <a:off x="849780" y="5249580"/>
            <a:ext cx="1494770" cy="94340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Tag</a:t>
            </a:r>
            <a:r>
              <a:rPr lang="pt-BR" dirty="0" smtClean="0"/>
              <a:t> habilitada?</a:t>
            </a:r>
            <a:endParaRPr lang="pt-BR" dirty="0"/>
          </a:p>
        </p:txBody>
      </p:sp>
      <p:cxnSp>
        <p:nvCxnSpPr>
          <p:cNvPr id="40" name="Conector angulado 39"/>
          <p:cNvCxnSpPr>
            <a:stCxn id="60" idx="0"/>
            <a:endCxn id="81" idx="2"/>
          </p:cNvCxnSpPr>
          <p:nvPr/>
        </p:nvCxnSpPr>
        <p:spPr>
          <a:xfrm rot="5400000" flipH="1" flipV="1">
            <a:off x="1772568" y="4559711"/>
            <a:ext cx="514467" cy="8652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ângulo 80"/>
          <p:cNvSpPr/>
          <p:nvPr/>
        </p:nvSpPr>
        <p:spPr>
          <a:xfrm>
            <a:off x="1995055" y="4444168"/>
            <a:ext cx="934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libera</a:t>
            </a:r>
            <a:endParaRPr lang="pt-BR" dirty="0"/>
          </a:p>
        </p:txBody>
      </p:sp>
      <p:sp>
        <p:nvSpPr>
          <p:cNvPr id="88" name="Retângulo 87"/>
          <p:cNvSpPr/>
          <p:nvPr/>
        </p:nvSpPr>
        <p:spPr>
          <a:xfrm>
            <a:off x="693364" y="4444167"/>
            <a:ext cx="112504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bloqueia</a:t>
            </a:r>
            <a:endParaRPr lang="pt-BR" dirty="0"/>
          </a:p>
        </p:txBody>
      </p:sp>
      <p:cxnSp>
        <p:nvCxnSpPr>
          <p:cNvPr id="58" name="Conector angulado 57"/>
          <p:cNvCxnSpPr>
            <a:stCxn id="60" idx="1"/>
            <a:endCxn id="88" idx="2"/>
          </p:cNvCxnSpPr>
          <p:nvPr/>
        </p:nvCxnSpPr>
        <p:spPr>
          <a:xfrm rot="10800000" flipH="1">
            <a:off x="849779" y="4735113"/>
            <a:ext cx="406107" cy="986169"/>
          </a:xfrm>
          <a:prstGeom prst="bentConnector4">
            <a:avLst>
              <a:gd name="adj1" fmla="val -56291"/>
              <a:gd name="adj2" fmla="val 739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ixaDeTexto 93"/>
          <p:cNvSpPr txBox="1"/>
          <p:nvPr/>
        </p:nvSpPr>
        <p:spPr>
          <a:xfrm>
            <a:off x="1884569" y="505479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95" name="CaixaDeTexto 94"/>
          <p:cNvSpPr txBox="1"/>
          <p:nvPr/>
        </p:nvSpPr>
        <p:spPr>
          <a:xfrm>
            <a:off x="682906" y="524779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97" name="Elipse 96"/>
          <p:cNvSpPr/>
          <p:nvPr/>
        </p:nvSpPr>
        <p:spPr>
          <a:xfrm>
            <a:off x="1777741" y="3753241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2" name="Conector angulado 61"/>
          <p:cNvCxnSpPr>
            <a:stCxn id="81" idx="0"/>
            <a:endCxn id="97" idx="6"/>
          </p:cNvCxnSpPr>
          <p:nvPr/>
        </p:nvCxnSpPr>
        <p:spPr>
          <a:xfrm rot="16200000" flipV="1">
            <a:off x="1941202" y="3922932"/>
            <a:ext cx="571431" cy="4710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angulado 64"/>
          <p:cNvCxnSpPr>
            <a:stCxn id="88" idx="0"/>
            <a:endCxn id="97" idx="2"/>
          </p:cNvCxnSpPr>
          <p:nvPr/>
        </p:nvCxnSpPr>
        <p:spPr>
          <a:xfrm rot="5400000" flipH="1" flipV="1">
            <a:off x="1231099" y="3897525"/>
            <a:ext cx="571430" cy="5218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angulado 66"/>
          <p:cNvCxnSpPr>
            <a:stCxn id="97" idx="0"/>
            <a:endCxn id="3" idx="2"/>
          </p:cNvCxnSpPr>
          <p:nvPr/>
        </p:nvCxnSpPr>
        <p:spPr>
          <a:xfrm rot="5400000" flipH="1" flipV="1">
            <a:off x="2414018" y="2804520"/>
            <a:ext cx="419272" cy="14781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Losango 104"/>
          <p:cNvSpPr/>
          <p:nvPr/>
        </p:nvSpPr>
        <p:spPr>
          <a:xfrm>
            <a:off x="4800600" y="3760944"/>
            <a:ext cx="2660074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Tag</a:t>
            </a:r>
            <a:r>
              <a:rPr lang="pt-BR" dirty="0" smtClean="0"/>
              <a:t> cadastrada?</a:t>
            </a:r>
            <a:endParaRPr lang="pt-BR" dirty="0"/>
          </a:p>
        </p:txBody>
      </p:sp>
      <p:sp>
        <p:nvSpPr>
          <p:cNvPr id="107" name="Elipse 106"/>
          <p:cNvSpPr/>
          <p:nvPr/>
        </p:nvSpPr>
        <p:spPr>
          <a:xfrm>
            <a:off x="6032682" y="2726955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108" name="Retângulo 107"/>
          <p:cNvSpPr/>
          <p:nvPr/>
        </p:nvSpPr>
        <p:spPr>
          <a:xfrm>
            <a:off x="5672127" y="3272435"/>
            <a:ext cx="93476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libera</a:t>
            </a:r>
            <a:endParaRPr lang="pt-BR" dirty="0"/>
          </a:p>
        </p:txBody>
      </p:sp>
      <p:sp>
        <p:nvSpPr>
          <p:cNvPr id="109" name="Retângulo 108"/>
          <p:cNvSpPr/>
          <p:nvPr/>
        </p:nvSpPr>
        <p:spPr>
          <a:xfrm>
            <a:off x="7183654" y="3269024"/>
            <a:ext cx="1125045" cy="2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bloqueia</a:t>
            </a:r>
            <a:endParaRPr lang="pt-BR" dirty="0"/>
          </a:p>
        </p:txBody>
      </p:sp>
      <p:cxnSp>
        <p:nvCxnSpPr>
          <p:cNvPr id="69" name="Conector de seta reta 68"/>
          <p:cNvCxnSpPr>
            <a:stCxn id="105" idx="0"/>
            <a:endCxn id="108" idx="2"/>
          </p:cNvCxnSpPr>
          <p:nvPr/>
        </p:nvCxnSpPr>
        <p:spPr>
          <a:xfrm flipV="1">
            <a:off x="6130637" y="3563380"/>
            <a:ext cx="8873" cy="197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stCxn id="108" idx="0"/>
            <a:endCxn id="107" idx="4"/>
          </p:cNvCxnSpPr>
          <p:nvPr/>
        </p:nvCxnSpPr>
        <p:spPr>
          <a:xfrm flipV="1">
            <a:off x="6139510" y="2965946"/>
            <a:ext cx="0" cy="306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ixaDeTexto 117"/>
          <p:cNvSpPr txBox="1"/>
          <p:nvPr/>
        </p:nvSpPr>
        <p:spPr>
          <a:xfrm>
            <a:off x="5615290" y="352972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cxnSp>
        <p:nvCxnSpPr>
          <p:cNvPr id="77" name="Conector de seta reta 76"/>
          <p:cNvCxnSpPr>
            <a:stCxn id="105" idx="3"/>
            <a:endCxn id="105" idx="3"/>
          </p:cNvCxnSpPr>
          <p:nvPr/>
        </p:nvCxnSpPr>
        <p:spPr>
          <a:xfrm>
            <a:off x="7460674" y="418246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do 78"/>
          <p:cNvCxnSpPr>
            <a:stCxn id="105" idx="3"/>
            <a:endCxn id="109" idx="2"/>
          </p:cNvCxnSpPr>
          <p:nvPr/>
        </p:nvCxnSpPr>
        <p:spPr>
          <a:xfrm flipV="1">
            <a:off x="7460674" y="3559969"/>
            <a:ext cx="285503" cy="6224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do 81"/>
          <p:cNvCxnSpPr>
            <a:stCxn id="109" idx="0"/>
            <a:endCxn id="107" idx="6"/>
          </p:cNvCxnSpPr>
          <p:nvPr/>
        </p:nvCxnSpPr>
        <p:spPr>
          <a:xfrm rot="16200000" flipV="1">
            <a:off x="6784971" y="2307818"/>
            <a:ext cx="422573" cy="14998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ixaDeTexto 124"/>
          <p:cNvSpPr txBox="1"/>
          <p:nvPr/>
        </p:nvSpPr>
        <p:spPr>
          <a:xfrm>
            <a:off x="7412430" y="380494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26" name="Losango 125"/>
          <p:cNvSpPr/>
          <p:nvPr/>
        </p:nvSpPr>
        <p:spPr>
          <a:xfrm>
            <a:off x="6794753" y="5103171"/>
            <a:ext cx="1528295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 </a:t>
            </a:r>
            <a:r>
              <a:rPr lang="pt-BR" dirty="0" err="1" smtClean="0"/>
              <a:t>tag</a:t>
            </a:r>
            <a:r>
              <a:rPr lang="pt-BR" dirty="0" smtClean="0"/>
              <a:t>?</a:t>
            </a:r>
            <a:endParaRPr lang="pt-BR" dirty="0"/>
          </a:p>
        </p:txBody>
      </p:sp>
      <p:cxnSp>
        <p:nvCxnSpPr>
          <p:cNvPr id="84" name="Conector angulado 83"/>
          <p:cNvCxnSpPr>
            <a:stCxn id="46" idx="6"/>
            <a:endCxn id="126" idx="1"/>
          </p:cNvCxnSpPr>
          <p:nvPr/>
        </p:nvCxnSpPr>
        <p:spPr>
          <a:xfrm flipV="1">
            <a:off x="6596685" y="5524694"/>
            <a:ext cx="198068" cy="450078"/>
          </a:xfrm>
          <a:prstGeom prst="bentConnector3">
            <a:avLst>
              <a:gd name="adj1" fmla="val 237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do 85"/>
          <p:cNvCxnSpPr>
            <a:stCxn id="126" idx="0"/>
            <a:endCxn id="46" idx="4"/>
          </p:cNvCxnSpPr>
          <p:nvPr/>
        </p:nvCxnSpPr>
        <p:spPr>
          <a:xfrm rot="16200000" flipH="1" flipV="1">
            <a:off x="6528832" y="5064197"/>
            <a:ext cx="991096" cy="1069043"/>
          </a:xfrm>
          <a:prstGeom prst="bentConnector5">
            <a:avLst>
              <a:gd name="adj1" fmla="val 109037"/>
              <a:gd name="adj2" fmla="val 80743"/>
              <a:gd name="adj3" fmla="val 1094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Losango 131"/>
          <p:cNvSpPr/>
          <p:nvPr/>
        </p:nvSpPr>
        <p:spPr>
          <a:xfrm>
            <a:off x="8724449" y="5102656"/>
            <a:ext cx="1528295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É o </a:t>
            </a:r>
            <a:r>
              <a:rPr lang="pt-BR" dirty="0" err="1" smtClean="0"/>
              <a:t>Adm</a:t>
            </a:r>
            <a:r>
              <a:rPr lang="pt-BR" dirty="0" smtClean="0"/>
              <a:t>?</a:t>
            </a:r>
            <a:endParaRPr lang="pt-BR" dirty="0"/>
          </a:p>
        </p:txBody>
      </p:sp>
      <p:cxnSp>
        <p:nvCxnSpPr>
          <p:cNvPr id="89" name="Conector de seta reta 88"/>
          <p:cNvCxnSpPr>
            <a:stCxn id="126" idx="3"/>
            <a:endCxn id="132" idx="1"/>
          </p:cNvCxnSpPr>
          <p:nvPr/>
        </p:nvCxnSpPr>
        <p:spPr>
          <a:xfrm flipV="1">
            <a:off x="8323048" y="5524179"/>
            <a:ext cx="401401" cy="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aixaDeTexto 134"/>
          <p:cNvSpPr txBox="1"/>
          <p:nvPr/>
        </p:nvSpPr>
        <p:spPr>
          <a:xfrm>
            <a:off x="8302646" y="511219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136" name="Losango 135"/>
          <p:cNvSpPr/>
          <p:nvPr/>
        </p:nvSpPr>
        <p:spPr>
          <a:xfrm>
            <a:off x="8620679" y="4010461"/>
            <a:ext cx="1735833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Tag</a:t>
            </a:r>
            <a:r>
              <a:rPr lang="pt-BR" dirty="0" smtClean="0"/>
              <a:t> existe?</a:t>
            </a:r>
            <a:endParaRPr lang="pt-BR" dirty="0"/>
          </a:p>
        </p:txBody>
      </p:sp>
      <p:cxnSp>
        <p:nvCxnSpPr>
          <p:cNvPr id="91" name="Conector de seta reta 90"/>
          <p:cNvCxnSpPr>
            <a:stCxn id="132" idx="0"/>
            <a:endCxn id="136" idx="2"/>
          </p:cNvCxnSpPr>
          <p:nvPr/>
        </p:nvCxnSpPr>
        <p:spPr>
          <a:xfrm flipH="1" flipV="1">
            <a:off x="9488596" y="4853506"/>
            <a:ext cx="1" cy="249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ixaDeTexto 138"/>
          <p:cNvSpPr txBox="1"/>
          <p:nvPr/>
        </p:nvSpPr>
        <p:spPr>
          <a:xfrm>
            <a:off x="9081488" y="478424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46" name="CaixaDeTexto 145"/>
          <p:cNvSpPr txBox="1"/>
          <p:nvPr/>
        </p:nvSpPr>
        <p:spPr>
          <a:xfrm>
            <a:off x="6954819" y="580729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103" name="Conector de seta reta 102"/>
          <p:cNvCxnSpPr>
            <a:stCxn id="132" idx="3"/>
          </p:cNvCxnSpPr>
          <p:nvPr/>
        </p:nvCxnSpPr>
        <p:spPr>
          <a:xfrm>
            <a:off x="10252744" y="5524179"/>
            <a:ext cx="238953" cy="16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CaixaDeTexto 150"/>
          <p:cNvSpPr txBox="1"/>
          <p:nvPr/>
        </p:nvSpPr>
        <p:spPr>
          <a:xfrm>
            <a:off x="6996379" y="484074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52" name="Elipse 151"/>
          <p:cNvSpPr/>
          <p:nvPr/>
        </p:nvSpPr>
        <p:spPr>
          <a:xfrm>
            <a:off x="10491697" y="5413077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153" name="CaixaDeTexto 152"/>
          <p:cNvSpPr txBox="1"/>
          <p:nvPr/>
        </p:nvSpPr>
        <p:spPr>
          <a:xfrm>
            <a:off x="10201233" y="50906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154" name="Retângulo 153"/>
          <p:cNvSpPr/>
          <p:nvPr/>
        </p:nvSpPr>
        <p:spPr>
          <a:xfrm>
            <a:off x="10598523" y="4174274"/>
            <a:ext cx="934765" cy="48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Apaga </a:t>
            </a:r>
            <a:r>
              <a:rPr lang="pt-BR" dirty="0" err="1" smtClean="0"/>
              <a:t>tag</a:t>
            </a:r>
            <a:endParaRPr lang="pt-BR" dirty="0"/>
          </a:p>
        </p:txBody>
      </p:sp>
      <p:cxnSp>
        <p:nvCxnSpPr>
          <p:cNvPr id="110" name="Conector de seta reta 109"/>
          <p:cNvCxnSpPr>
            <a:stCxn id="136" idx="3"/>
            <a:endCxn id="154" idx="1"/>
          </p:cNvCxnSpPr>
          <p:nvPr/>
        </p:nvCxnSpPr>
        <p:spPr>
          <a:xfrm flipV="1">
            <a:off x="10356512" y="4418173"/>
            <a:ext cx="242011" cy="13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aixaDeTexto 158"/>
          <p:cNvSpPr txBox="1"/>
          <p:nvPr/>
        </p:nvSpPr>
        <p:spPr>
          <a:xfrm>
            <a:off x="10263135" y="397378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161" name="Retângulo 160"/>
          <p:cNvSpPr/>
          <p:nvPr/>
        </p:nvSpPr>
        <p:spPr>
          <a:xfrm>
            <a:off x="9021214" y="3265445"/>
            <a:ext cx="934765" cy="48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insere </a:t>
            </a:r>
            <a:r>
              <a:rPr lang="pt-BR" dirty="0" err="1" smtClean="0"/>
              <a:t>tag</a:t>
            </a:r>
            <a:endParaRPr lang="pt-BR" dirty="0"/>
          </a:p>
        </p:txBody>
      </p:sp>
      <p:sp>
        <p:nvSpPr>
          <p:cNvPr id="162" name="Elipse 161"/>
          <p:cNvSpPr/>
          <p:nvPr/>
        </p:nvSpPr>
        <p:spPr>
          <a:xfrm>
            <a:off x="10094405" y="2571941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4" name="Conector de seta reta 113"/>
          <p:cNvCxnSpPr>
            <a:stCxn id="136" idx="0"/>
            <a:endCxn id="161" idx="2"/>
          </p:cNvCxnSpPr>
          <p:nvPr/>
        </p:nvCxnSpPr>
        <p:spPr>
          <a:xfrm flipV="1">
            <a:off x="9488596" y="3753242"/>
            <a:ext cx="1" cy="257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aixaDeTexto 166"/>
          <p:cNvSpPr txBox="1"/>
          <p:nvPr/>
        </p:nvSpPr>
        <p:spPr>
          <a:xfrm>
            <a:off x="9623928" y="376094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119" name="Conector angulado 118"/>
          <p:cNvCxnSpPr>
            <a:stCxn id="161" idx="0"/>
            <a:endCxn id="162" idx="2"/>
          </p:cNvCxnSpPr>
          <p:nvPr/>
        </p:nvCxnSpPr>
        <p:spPr>
          <a:xfrm rot="5400000" flipH="1" flipV="1">
            <a:off x="9504497" y="2675537"/>
            <a:ext cx="574008" cy="6058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angulado 120"/>
          <p:cNvCxnSpPr>
            <a:stCxn id="154" idx="0"/>
            <a:endCxn id="162" idx="6"/>
          </p:cNvCxnSpPr>
          <p:nvPr/>
        </p:nvCxnSpPr>
        <p:spPr>
          <a:xfrm rot="16200000" flipV="1">
            <a:off x="9945565" y="3053933"/>
            <a:ext cx="1482837" cy="7578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>
            <a:stCxn id="162" idx="0"/>
          </p:cNvCxnSpPr>
          <p:nvPr/>
        </p:nvCxnSpPr>
        <p:spPr>
          <a:xfrm flipH="1" flipV="1">
            <a:off x="10201232" y="2265218"/>
            <a:ext cx="1" cy="30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133"/>
          <p:cNvCxnSpPr/>
          <p:nvPr/>
        </p:nvCxnSpPr>
        <p:spPr>
          <a:xfrm flipH="1">
            <a:off x="8541088" y="2265218"/>
            <a:ext cx="1660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to 140"/>
          <p:cNvCxnSpPr/>
          <p:nvPr/>
        </p:nvCxnSpPr>
        <p:spPr>
          <a:xfrm flipH="1">
            <a:off x="8523748" y="2265218"/>
            <a:ext cx="34681" cy="239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/>
          <p:cNvCxnSpPr/>
          <p:nvPr/>
        </p:nvCxnSpPr>
        <p:spPr>
          <a:xfrm flipH="1" flipV="1">
            <a:off x="6489857" y="4603989"/>
            <a:ext cx="2033891" cy="58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de seta reta 148"/>
          <p:cNvCxnSpPr>
            <a:endCxn id="46" idx="0"/>
          </p:cNvCxnSpPr>
          <p:nvPr/>
        </p:nvCxnSpPr>
        <p:spPr>
          <a:xfrm>
            <a:off x="6489857" y="4603989"/>
            <a:ext cx="1" cy="1251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/>
          <p:cNvSpPr txBox="1"/>
          <p:nvPr/>
        </p:nvSpPr>
        <p:spPr>
          <a:xfrm>
            <a:off x="3642043" y="54674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6500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15</a:t>
            </a:fld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5463451" y="2533157"/>
            <a:ext cx="757253" cy="322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5738167" y="3104557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</a:t>
            </a:r>
            <a:endParaRPr lang="pt-BR" dirty="0"/>
          </a:p>
        </p:txBody>
      </p:sp>
      <p:cxnSp>
        <p:nvCxnSpPr>
          <p:cNvPr id="6" name="Conector de seta reta 5"/>
          <p:cNvCxnSpPr>
            <a:stCxn id="2" idx="2"/>
            <a:endCxn id="3" idx="0"/>
          </p:cNvCxnSpPr>
          <p:nvPr/>
        </p:nvCxnSpPr>
        <p:spPr>
          <a:xfrm>
            <a:off x="5842078" y="2855275"/>
            <a:ext cx="2917" cy="249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sango 6"/>
          <p:cNvSpPr/>
          <p:nvPr/>
        </p:nvSpPr>
        <p:spPr>
          <a:xfrm>
            <a:off x="5181046" y="3563380"/>
            <a:ext cx="1327897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 </a:t>
            </a:r>
            <a:r>
              <a:rPr lang="pt-BR" dirty="0" err="1" smtClean="0"/>
              <a:t>tag</a:t>
            </a:r>
            <a:r>
              <a:rPr lang="pt-BR" dirty="0" smtClean="0"/>
              <a:t>?</a:t>
            </a:r>
            <a:endParaRPr lang="pt-BR" dirty="0"/>
          </a:p>
        </p:txBody>
      </p:sp>
      <p:cxnSp>
        <p:nvCxnSpPr>
          <p:cNvPr id="14" name="Conector de seta reta 13"/>
          <p:cNvCxnSpPr>
            <a:stCxn id="3" idx="4"/>
            <a:endCxn id="7" idx="0"/>
          </p:cNvCxnSpPr>
          <p:nvPr/>
        </p:nvCxnSpPr>
        <p:spPr>
          <a:xfrm>
            <a:off x="5844995" y="3343548"/>
            <a:ext cx="0" cy="219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6442730" y="357815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23" name="Conector angulado 22"/>
          <p:cNvCxnSpPr>
            <a:stCxn id="7" idx="3"/>
            <a:endCxn id="3" idx="6"/>
          </p:cNvCxnSpPr>
          <p:nvPr/>
        </p:nvCxnSpPr>
        <p:spPr>
          <a:xfrm flipH="1" flipV="1">
            <a:off x="5951822" y="3224053"/>
            <a:ext cx="557121" cy="760850"/>
          </a:xfrm>
          <a:prstGeom prst="bentConnector3">
            <a:avLst>
              <a:gd name="adj1" fmla="val -410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6075472" y="429505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28" name="Losango 27"/>
          <p:cNvSpPr/>
          <p:nvPr/>
        </p:nvSpPr>
        <p:spPr>
          <a:xfrm>
            <a:off x="5094692" y="4589641"/>
            <a:ext cx="1494770" cy="8430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Tem rede?</a:t>
            </a:r>
            <a:endParaRPr lang="pt-BR" dirty="0"/>
          </a:p>
        </p:txBody>
      </p:sp>
      <p:cxnSp>
        <p:nvCxnSpPr>
          <p:cNvPr id="29" name="Conector de seta reta 28"/>
          <p:cNvCxnSpPr>
            <a:endCxn id="28" idx="0"/>
          </p:cNvCxnSpPr>
          <p:nvPr/>
        </p:nvCxnSpPr>
        <p:spPr>
          <a:xfrm flipH="1">
            <a:off x="5842077" y="4369809"/>
            <a:ext cx="4818" cy="219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28" idx="3"/>
            <a:endCxn id="87" idx="1"/>
          </p:cNvCxnSpPr>
          <p:nvPr/>
        </p:nvCxnSpPr>
        <p:spPr>
          <a:xfrm>
            <a:off x="6589462" y="5011164"/>
            <a:ext cx="12357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6612641" y="458964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53" name="Retângulo 52"/>
          <p:cNvSpPr/>
          <p:nvPr/>
        </p:nvSpPr>
        <p:spPr>
          <a:xfrm>
            <a:off x="4444325" y="5576034"/>
            <a:ext cx="2805139" cy="711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Envia a </a:t>
            </a:r>
            <a:r>
              <a:rPr lang="pt-BR" dirty="0" err="1" smtClean="0"/>
              <a:t>tag</a:t>
            </a:r>
            <a:r>
              <a:rPr lang="pt-BR" dirty="0" smtClean="0"/>
              <a:t> para o servidor.</a:t>
            </a:r>
            <a:endParaRPr lang="pt-BR" dirty="0"/>
          </a:p>
        </p:txBody>
      </p:sp>
      <p:cxnSp>
        <p:nvCxnSpPr>
          <p:cNvPr id="67" name="Conector angulado 66"/>
          <p:cNvCxnSpPr>
            <a:stCxn id="130" idx="0"/>
            <a:endCxn id="3" idx="2"/>
          </p:cNvCxnSpPr>
          <p:nvPr/>
        </p:nvCxnSpPr>
        <p:spPr>
          <a:xfrm rot="5400000" flipH="1" flipV="1">
            <a:off x="4792556" y="2525573"/>
            <a:ext cx="247131" cy="16440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6113335" y="52444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87" name="Retângulo 86"/>
          <p:cNvSpPr/>
          <p:nvPr/>
        </p:nvSpPr>
        <p:spPr>
          <a:xfrm>
            <a:off x="7825176" y="4648098"/>
            <a:ext cx="1687618" cy="726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Erro ao enviar a </a:t>
            </a:r>
            <a:r>
              <a:rPr lang="pt-BR" dirty="0" err="1" smtClean="0"/>
              <a:t>tag</a:t>
            </a:r>
            <a:r>
              <a:rPr lang="pt-BR" dirty="0" smtClean="0"/>
              <a:t> para o servidor</a:t>
            </a:r>
            <a:endParaRPr lang="pt-BR" dirty="0"/>
          </a:p>
        </p:txBody>
      </p:sp>
      <p:sp>
        <p:nvSpPr>
          <p:cNvPr id="96" name="Retângulo 95"/>
          <p:cNvSpPr/>
          <p:nvPr/>
        </p:nvSpPr>
        <p:spPr>
          <a:xfrm>
            <a:off x="7825176" y="3643325"/>
            <a:ext cx="1687618" cy="545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Acende o </a:t>
            </a:r>
            <a:r>
              <a:rPr lang="pt-BR" dirty="0" err="1" smtClean="0"/>
              <a:t>led</a:t>
            </a:r>
            <a:r>
              <a:rPr lang="pt-BR" dirty="0" smtClean="0"/>
              <a:t> vermelho</a:t>
            </a:r>
            <a:endParaRPr lang="pt-BR" dirty="0"/>
          </a:p>
        </p:txBody>
      </p:sp>
      <p:cxnSp>
        <p:nvCxnSpPr>
          <p:cNvPr id="31" name="Conector de seta reta 30"/>
          <p:cNvCxnSpPr>
            <a:stCxn id="87" idx="0"/>
            <a:endCxn id="96" idx="2"/>
          </p:cNvCxnSpPr>
          <p:nvPr/>
        </p:nvCxnSpPr>
        <p:spPr>
          <a:xfrm flipV="1">
            <a:off x="8668985" y="4188836"/>
            <a:ext cx="0" cy="459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lipse 110"/>
          <p:cNvSpPr/>
          <p:nvPr/>
        </p:nvSpPr>
        <p:spPr>
          <a:xfrm>
            <a:off x="8562157" y="3091604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</a:t>
            </a:r>
            <a:endParaRPr lang="pt-BR" dirty="0"/>
          </a:p>
        </p:txBody>
      </p:sp>
      <p:cxnSp>
        <p:nvCxnSpPr>
          <p:cNvPr id="44" name="Conector de seta reta 43"/>
          <p:cNvCxnSpPr>
            <a:stCxn id="96" idx="0"/>
            <a:endCxn id="111" idx="4"/>
          </p:cNvCxnSpPr>
          <p:nvPr/>
        </p:nvCxnSpPr>
        <p:spPr>
          <a:xfrm flipV="1">
            <a:off x="8668985" y="3330595"/>
            <a:ext cx="0" cy="312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tângulo 129"/>
          <p:cNvSpPr/>
          <p:nvPr/>
        </p:nvSpPr>
        <p:spPr>
          <a:xfrm>
            <a:off x="3250266" y="3471184"/>
            <a:ext cx="1687618" cy="545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Acende o </a:t>
            </a:r>
            <a:r>
              <a:rPr lang="pt-BR" dirty="0" err="1" smtClean="0"/>
              <a:t>led</a:t>
            </a:r>
            <a:r>
              <a:rPr lang="pt-BR" dirty="0" smtClean="0"/>
              <a:t> verde</a:t>
            </a:r>
            <a:endParaRPr lang="pt-BR" dirty="0"/>
          </a:p>
        </p:txBody>
      </p:sp>
      <p:cxnSp>
        <p:nvCxnSpPr>
          <p:cNvPr id="101" name="Conector angulado 100"/>
          <p:cNvCxnSpPr>
            <a:stCxn id="28" idx="2"/>
            <a:endCxn id="53" idx="0"/>
          </p:cNvCxnSpPr>
          <p:nvPr/>
        </p:nvCxnSpPr>
        <p:spPr>
          <a:xfrm rot="16200000" flipH="1">
            <a:off x="5772812" y="5501951"/>
            <a:ext cx="143348" cy="48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Losango 141"/>
          <p:cNvSpPr/>
          <p:nvPr/>
        </p:nvSpPr>
        <p:spPr>
          <a:xfrm>
            <a:off x="968558" y="4628199"/>
            <a:ext cx="3356263" cy="9855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Inseriu no banco de dados</a:t>
            </a:r>
            <a:r>
              <a:rPr lang="pt-BR" dirty="0" smtClean="0"/>
              <a:t>?</a:t>
            </a:r>
            <a:endParaRPr lang="pt-BR" dirty="0"/>
          </a:p>
        </p:txBody>
      </p:sp>
      <p:cxnSp>
        <p:nvCxnSpPr>
          <p:cNvPr id="104" name="Conector angulado 103"/>
          <p:cNvCxnSpPr>
            <a:stCxn id="53" idx="1"/>
            <a:endCxn id="142" idx="2"/>
          </p:cNvCxnSpPr>
          <p:nvPr/>
        </p:nvCxnSpPr>
        <p:spPr>
          <a:xfrm rot="10800000">
            <a:off x="2646691" y="5613787"/>
            <a:ext cx="1797635" cy="3179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tângulo 149"/>
          <p:cNvSpPr/>
          <p:nvPr/>
        </p:nvSpPr>
        <p:spPr>
          <a:xfrm>
            <a:off x="735886" y="3463100"/>
            <a:ext cx="1687618" cy="545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Acende o </a:t>
            </a:r>
            <a:r>
              <a:rPr lang="pt-BR" dirty="0" err="1" smtClean="0"/>
              <a:t>led</a:t>
            </a:r>
            <a:r>
              <a:rPr lang="pt-BR" dirty="0" smtClean="0"/>
              <a:t> vermelho</a:t>
            </a:r>
            <a:endParaRPr lang="pt-BR" dirty="0"/>
          </a:p>
        </p:txBody>
      </p:sp>
      <p:cxnSp>
        <p:nvCxnSpPr>
          <p:cNvPr id="116" name="Conector angulado 115"/>
          <p:cNvCxnSpPr>
            <a:stCxn id="142" idx="3"/>
            <a:endCxn id="130" idx="2"/>
          </p:cNvCxnSpPr>
          <p:nvPr/>
        </p:nvCxnSpPr>
        <p:spPr>
          <a:xfrm flipH="1" flipV="1">
            <a:off x="4094075" y="4016695"/>
            <a:ext cx="230746" cy="1104298"/>
          </a:xfrm>
          <a:prstGeom prst="bentConnector4">
            <a:avLst>
              <a:gd name="adj1" fmla="val -99070"/>
              <a:gd name="adj2" fmla="val 723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angulado 119"/>
          <p:cNvCxnSpPr>
            <a:stCxn id="142" idx="1"/>
            <a:endCxn id="150" idx="2"/>
          </p:cNvCxnSpPr>
          <p:nvPr/>
        </p:nvCxnSpPr>
        <p:spPr>
          <a:xfrm rot="10800000" flipH="1">
            <a:off x="968557" y="4008611"/>
            <a:ext cx="611137" cy="1112382"/>
          </a:xfrm>
          <a:prstGeom prst="bentConnector4">
            <a:avLst>
              <a:gd name="adj1" fmla="val -37406"/>
              <a:gd name="adj2" fmla="val 721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Elipse 155"/>
          <p:cNvSpPr/>
          <p:nvPr/>
        </p:nvSpPr>
        <p:spPr>
          <a:xfrm>
            <a:off x="1472867" y="2974978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</a:t>
            </a:r>
            <a:endParaRPr lang="pt-BR" dirty="0"/>
          </a:p>
        </p:txBody>
      </p:sp>
      <p:cxnSp>
        <p:nvCxnSpPr>
          <p:cNvPr id="123" name="Conector de seta reta 122"/>
          <p:cNvCxnSpPr>
            <a:stCxn id="150" idx="0"/>
            <a:endCxn id="156" idx="4"/>
          </p:cNvCxnSpPr>
          <p:nvPr/>
        </p:nvCxnSpPr>
        <p:spPr>
          <a:xfrm flipV="1">
            <a:off x="1579695" y="3213969"/>
            <a:ext cx="0" cy="249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aixaDeTexto 156"/>
          <p:cNvSpPr txBox="1"/>
          <p:nvPr/>
        </p:nvSpPr>
        <p:spPr>
          <a:xfrm>
            <a:off x="4153861" y="462819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158" name="CaixaDeTexto 157"/>
          <p:cNvSpPr txBox="1"/>
          <p:nvPr/>
        </p:nvSpPr>
        <p:spPr>
          <a:xfrm>
            <a:off x="801683" y="46726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65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16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4305" y="6377132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69" y="1694328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037639" y="1694328"/>
            <a:ext cx="99900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algn="ctr"/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Fluxograma da metodologia utilizada no desenvolvimento projeto</a:t>
            </a:r>
            <a:endParaRPr lang="pt-BR" sz="32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algn="ctr"/>
            <a:endParaRPr lang="pt-BR" sz="32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901035" y="2331688"/>
            <a:ext cx="1806734" cy="470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7" name="Losango 6"/>
          <p:cNvSpPr/>
          <p:nvPr/>
        </p:nvSpPr>
        <p:spPr>
          <a:xfrm>
            <a:off x="683311" y="4601916"/>
            <a:ext cx="4242180" cy="16829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Teste individual de cada componente pesquisado foi satisfatório?</a:t>
            </a:r>
            <a:endParaRPr lang="pt-BR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4766450" y="502896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  <p:sp>
        <p:nvSpPr>
          <p:cNvPr id="97" name="Elipse 96"/>
          <p:cNvSpPr/>
          <p:nvPr/>
        </p:nvSpPr>
        <p:spPr>
          <a:xfrm>
            <a:off x="2697574" y="2963442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6" name="CaixaDeTexto 145"/>
          <p:cNvSpPr txBox="1"/>
          <p:nvPr/>
        </p:nvSpPr>
        <p:spPr>
          <a:xfrm>
            <a:off x="703893" y="488326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85" name="Retângulo 84"/>
          <p:cNvSpPr/>
          <p:nvPr/>
        </p:nvSpPr>
        <p:spPr>
          <a:xfrm>
            <a:off x="1901035" y="3316158"/>
            <a:ext cx="1806734" cy="1134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Pesquisa sobre quais componentes utilizar.</a:t>
            </a:r>
            <a:endParaRPr lang="pt-BR" dirty="0"/>
          </a:p>
        </p:txBody>
      </p:sp>
      <p:cxnSp>
        <p:nvCxnSpPr>
          <p:cNvPr id="33" name="Conector de seta reta 32"/>
          <p:cNvCxnSpPr>
            <a:stCxn id="2" idx="2"/>
            <a:endCxn id="97" idx="0"/>
          </p:cNvCxnSpPr>
          <p:nvPr/>
        </p:nvCxnSpPr>
        <p:spPr>
          <a:xfrm>
            <a:off x="2804402" y="2802428"/>
            <a:ext cx="0" cy="161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97" idx="4"/>
            <a:endCxn id="85" idx="0"/>
          </p:cNvCxnSpPr>
          <p:nvPr/>
        </p:nvCxnSpPr>
        <p:spPr>
          <a:xfrm>
            <a:off x="2804402" y="3202433"/>
            <a:ext cx="0" cy="113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85" idx="2"/>
            <a:endCxn id="7" idx="0"/>
          </p:cNvCxnSpPr>
          <p:nvPr/>
        </p:nvCxnSpPr>
        <p:spPr>
          <a:xfrm flipH="1">
            <a:off x="2804401" y="4450640"/>
            <a:ext cx="1" cy="151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do 50"/>
          <p:cNvCxnSpPr>
            <a:stCxn id="7" idx="1"/>
            <a:endCxn id="97" idx="2"/>
          </p:cNvCxnSpPr>
          <p:nvPr/>
        </p:nvCxnSpPr>
        <p:spPr>
          <a:xfrm rot="10800000" flipH="1">
            <a:off x="683310" y="3082939"/>
            <a:ext cx="2014263" cy="2360465"/>
          </a:xfrm>
          <a:prstGeom prst="bentConnector3">
            <a:avLst>
              <a:gd name="adj1" fmla="val -1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tângulo 110"/>
          <p:cNvSpPr/>
          <p:nvPr/>
        </p:nvSpPr>
        <p:spPr>
          <a:xfrm>
            <a:off x="5188338" y="2407206"/>
            <a:ext cx="1806734" cy="790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Ferramentas e componentes definidos</a:t>
            </a:r>
            <a:endParaRPr lang="pt-BR" dirty="0"/>
          </a:p>
        </p:txBody>
      </p:sp>
      <p:cxnSp>
        <p:nvCxnSpPr>
          <p:cNvPr id="57" name="Conector angulado 56"/>
          <p:cNvCxnSpPr>
            <a:stCxn id="7" idx="3"/>
            <a:endCxn id="111" idx="1"/>
          </p:cNvCxnSpPr>
          <p:nvPr/>
        </p:nvCxnSpPr>
        <p:spPr>
          <a:xfrm flipV="1">
            <a:off x="4925491" y="2802429"/>
            <a:ext cx="262847" cy="26409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tângulo 159"/>
          <p:cNvSpPr/>
          <p:nvPr/>
        </p:nvSpPr>
        <p:spPr>
          <a:xfrm>
            <a:off x="5188338" y="4142178"/>
            <a:ext cx="1806734" cy="761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Desenvolvimento do projeto</a:t>
            </a:r>
            <a:endParaRPr lang="pt-BR" dirty="0"/>
          </a:p>
        </p:txBody>
      </p:sp>
      <p:sp>
        <p:nvSpPr>
          <p:cNvPr id="169" name="Elipse 168"/>
          <p:cNvSpPr/>
          <p:nvPr/>
        </p:nvSpPr>
        <p:spPr>
          <a:xfrm>
            <a:off x="5984877" y="3622195"/>
            <a:ext cx="213655" cy="2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3" name="Conector de seta reta 162"/>
          <p:cNvCxnSpPr>
            <a:stCxn id="111" idx="2"/>
            <a:endCxn id="169" idx="0"/>
          </p:cNvCxnSpPr>
          <p:nvPr/>
        </p:nvCxnSpPr>
        <p:spPr>
          <a:xfrm>
            <a:off x="6091705" y="3197651"/>
            <a:ext cx="0" cy="424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169" idx="4"/>
            <a:endCxn id="160" idx="0"/>
          </p:cNvCxnSpPr>
          <p:nvPr/>
        </p:nvCxnSpPr>
        <p:spPr>
          <a:xfrm>
            <a:off x="6091705" y="3861186"/>
            <a:ext cx="0" cy="280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Losango 173"/>
          <p:cNvSpPr/>
          <p:nvPr/>
        </p:nvSpPr>
        <p:spPr>
          <a:xfrm>
            <a:off x="7543799" y="3754979"/>
            <a:ext cx="3664727" cy="15109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Realização de testes gerais no projeto, satisfatório?</a:t>
            </a:r>
            <a:endParaRPr lang="pt-BR" dirty="0"/>
          </a:p>
        </p:txBody>
      </p:sp>
      <p:cxnSp>
        <p:nvCxnSpPr>
          <p:cNvPr id="168" name="Conector de seta reta 167"/>
          <p:cNvCxnSpPr>
            <a:stCxn id="160" idx="3"/>
            <a:endCxn id="174" idx="1"/>
          </p:cNvCxnSpPr>
          <p:nvPr/>
        </p:nvCxnSpPr>
        <p:spPr>
          <a:xfrm flipV="1">
            <a:off x="6995072" y="4510431"/>
            <a:ext cx="548727" cy="12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CaixaDeTexto 177"/>
          <p:cNvSpPr txBox="1"/>
          <p:nvPr/>
        </p:nvSpPr>
        <p:spPr>
          <a:xfrm>
            <a:off x="9433031" y="337033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cxnSp>
        <p:nvCxnSpPr>
          <p:cNvPr id="172" name="Conector angulado 171"/>
          <p:cNvCxnSpPr>
            <a:stCxn id="174" idx="0"/>
            <a:endCxn id="169" idx="6"/>
          </p:cNvCxnSpPr>
          <p:nvPr/>
        </p:nvCxnSpPr>
        <p:spPr>
          <a:xfrm rot="16200000" flipV="1">
            <a:off x="7780704" y="2159519"/>
            <a:ext cx="13288" cy="31776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tângulo 172"/>
          <p:cNvSpPr/>
          <p:nvPr/>
        </p:nvSpPr>
        <p:spPr>
          <a:xfrm>
            <a:off x="7897091" y="5725391"/>
            <a:ext cx="2982191" cy="559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Pronto para futuras implementações.</a:t>
            </a:r>
            <a:endParaRPr lang="pt-BR" dirty="0"/>
          </a:p>
        </p:txBody>
      </p:sp>
      <p:cxnSp>
        <p:nvCxnSpPr>
          <p:cNvPr id="176" name="Conector de seta reta 175"/>
          <p:cNvCxnSpPr>
            <a:stCxn id="174" idx="2"/>
            <a:endCxn id="173" idx="0"/>
          </p:cNvCxnSpPr>
          <p:nvPr/>
        </p:nvCxnSpPr>
        <p:spPr>
          <a:xfrm>
            <a:off x="9376163" y="5265882"/>
            <a:ext cx="12024" cy="459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CaixaDeTexto 183"/>
          <p:cNvSpPr txBox="1"/>
          <p:nvPr/>
        </p:nvSpPr>
        <p:spPr>
          <a:xfrm>
            <a:off x="9521151" y="531097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921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17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37127" y="2176284"/>
            <a:ext cx="999008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Controle dos acessos aos laboratórios através do módulo MFRC 522;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Reservas;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Interface web interativa, com boa estética e fácil de se trabalhar;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Utilização do controle de acesso mesmo sem o funcionamento da rede.</a:t>
            </a:r>
            <a:endParaRPr lang="pt-BR" sz="2800" dirty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0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18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7" y="2176284"/>
            <a:ext cx="99900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Placas de Circuito Eletrônico</a:t>
            </a: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6471308" y="557284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16</a:t>
            </a:r>
            <a:r>
              <a:rPr lang="pt-BR" sz="1400" dirty="0"/>
              <a:t> </a:t>
            </a:r>
            <a:r>
              <a:rPr lang="pt-BR" sz="1400" dirty="0" smtClean="0"/>
              <a:t>– Placa para o controle de acesso.</a:t>
            </a:r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720060" y="557284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15 – Placa para o cadastro de usuários.</a:t>
            </a:r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9" t="25535" r="16677" b="2988"/>
          <a:stretch/>
        </p:blipFill>
        <p:spPr>
          <a:xfrm>
            <a:off x="2234045" y="2784764"/>
            <a:ext cx="2514600" cy="278808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7" t="9488" r="22577" b="5120"/>
          <a:stretch/>
        </p:blipFill>
        <p:spPr>
          <a:xfrm>
            <a:off x="6816435" y="2784764"/>
            <a:ext cx="2836720" cy="27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7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19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7" y="2176284"/>
            <a:ext cx="9990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Sistema web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444251" y="574599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17 – Página de cadastro de usuários.</a:t>
            </a:r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pic>
        <p:nvPicPr>
          <p:cNvPr id="6146" name="Picture 2" descr="cadastrar_usuári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31" y="2649682"/>
            <a:ext cx="5756275" cy="309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21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66670" y="1676833"/>
            <a:ext cx="11050073" cy="4597666"/>
          </a:xfrm>
          <a:prstGeom prst="rect">
            <a:avLst/>
          </a:prstGeom>
          <a:noFill/>
          <a:ln w="28575">
            <a:solidFill>
              <a:srgbClr val="478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830569" y="1269624"/>
            <a:ext cx="4291200" cy="835200"/>
          </a:xfrm>
          <a:prstGeom prst="roundRect">
            <a:avLst/>
          </a:prstGeom>
          <a:solidFill>
            <a:srgbClr val="478FD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pt-BR" sz="4000" dirty="0" smtClean="0">
                <a:latin typeface="Rockwell Condensed" panose="02060603050405020104" pitchFamily="18" charset="0"/>
              </a:rPr>
              <a:t>INTRODUÇÃO</a:t>
            </a:r>
            <a:endParaRPr lang="pt-BR" sz="4000" dirty="0">
              <a:latin typeface="Rockwell Condensed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- Fevereiro  de 2018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837127" y="2176284"/>
            <a:ext cx="99900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>
                <a:solidFill>
                  <a:srgbClr val="FF0000"/>
                </a:solidFill>
                <a:latin typeface="Rockwell Condensed" panose="02060603050405020104" pitchFamily="18" charset="0"/>
              </a:rPr>
              <a:t> </a:t>
            </a: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Internet das Coisas</a:t>
            </a:r>
          </a:p>
          <a:p>
            <a:pPr marL="109728" indent="0" algn="ctr">
              <a:buNone/>
            </a:pPr>
            <a:endParaRPr lang="pt-BR" sz="2800" dirty="0">
              <a:latin typeface="Rockwell Condensed" panose="02060603050405020104" pitchFamily="18" charset="0"/>
            </a:endParaRPr>
          </a:p>
          <a:p>
            <a:pPr marL="452628" indent="-342900" algn="just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Interconexão entre dispositivos;</a:t>
            </a:r>
          </a:p>
          <a:p>
            <a:pPr marL="109728" algn="just"/>
            <a:endParaRPr lang="pt-BR" sz="2800" dirty="0" smtClean="0">
              <a:latin typeface="Rockwell Condensed" panose="02060603050405020104" pitchFamily="18" charset="0"/>
            </a:endParaRPr>
          </a:p>
          <a:p>
            <a:pPr marL="452628" indent="-342900" algn="just">
              <a:buFont typeface="Arial" pitchFamily="34" charset="0"/>
              <a:buChar char="•"/>
            </a:pPr>
            <a:r>
              <a:rPr lang="pt-BR" sz="2800" dirty="0">
                <a:latin typeface="Rockwell Condensed" panose="02060603050405020104" pitchFamily="18" charset="0"/>
              </a:rPr>
              <a:t>Interação de sistemas inteligentes com</a:t>
            </a:r>
          </a:p>
          <a:p>
            <a:pPr marL="109728" algn="just"/>
            <a:r>
              <a:rPr lang="pt-BR" sz="2800" dirty="0">
                <a:latin typeface="Rockwell Condensed" panose="02060603050405020104" pitchFamily="18" charset="0"/>
              </a:rPr>
              <a:t>   seres </a:t>
            </a:r>
            <a:r>
              <a:rPr lang="pt-BR" sz="2800" dirty="0" smtClean="0">
                <a:latin typeface="Rockwell Condensed" panose="02060603050405020104" pitchFamily="18" charset="0"/>
              </a:rPr>
              <a:t>humanos</a:t>
            </a:r>
            <a:r>
              <a:rPr lang="pt-BR" sz="2800" dirty="0">
                <a:latin typeface="Rockwell Condensed" panose="02060603050405020104" pitchFamily="18" charset="0"/>
              </a:rPr>
              <a:t>;</a:t>
            </a:r>
            <a:endParaRPr lang="pt-BR" sz="2400" dirty="0" smtClean="0">
              <a:latin typeface="Rockwell Condensed" panose="02060603050405020104" pitchFamily="18" charset="0"/>
            </a:endParaRPr>
          </a:p>
          <a:p>
            <a:pPr marL="109728" algn="just"/>
            <a:endParaRPr lang="pt-BR" sz="2800" dirty="0" smtClean="0">
              <a:latin typeface="Rockwell Condensed" panose="02060603050405020104" pitchFamily="18" charset="0"/>
            </a:endParaRPr>
          </a:p>
          <a:p>
            <a:pPr marL="452628" indent="-342900" algn="just">
              <a:buFont typeface="Arial" pitchFamily="34" charset="0"/>
              <a:buChar char="•"/>
            </a:pPr>
            <a:r>
              <a:rPr lang="pt-BR" sz="2800" dirty="0">
                <a:latin typeface="Rockwell Condensed" panose="02060603050405020104" pitchFamily="18" charset="0"/>
              </a:rPr>
              <a:t>P</a:t>
            </a:r>
            <a:r>
              <a:rPr lang="pt-BR" sz="2800" dirty="0" smtClean="0">
                <a:latin typeface="Rockwell Condensed" panose="02060603050405020104" pitchFamily="18" charset="0"/>
              </a:rPr>
              <a:t>rotocolos de comunicação.</a:t>
            </a:r>
          </a:p>
          <a:p>
            <a:pPr marL="452628" indent="-3429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783859" y="5761670"/>
            <a:ext cx="4523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 – Internet das coisas. </a:t>
            </a:r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[1].</a:t>
            </a:r>
            <a:endParaRPr lang="pt-BR" dirty="0"/>
          </a:p>
        </p:txBody>
      </p:sp>
      <p:pic>
        <p:nvPicPr>
          <p:cNvPr id="1026" name="Picture 2" descr="Nova Imagem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391" y="2670480"/>
            <a:ext cx="4603173" cy="309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45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20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7" y="2176284"/>
            <a:ext cx="9990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Sistema web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444251" y="574599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18 – Página da lista de usuários.</a:t>
            </a:r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pic>
        <p:nvPicPr>
          <p:cNvPr id="7170" name="Picture 2" descr="listar_usuari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377" y="2680856"/>
            <a:ext cx="57562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19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21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7" y="2055201"/>
            <a:ext cx="9990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Sistema web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444251" y="574599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19 – Página de cadastrar Reservas.</a:t>
            </a:r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9" b="10455"/>
          <a:stretch/>
        </p:blipFill>
        <p:spPr bwMode="auto">
          <a:xfrm>
            <a:off x="2758857" y="2514600"/>
            <a:ext cx="6255327" cy="323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9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22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7" y="2055201"/>
            <a:ext cx="9990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Sistema web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444251" y="574599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20 – Página de listar Laboratórios.</a:t>
            </a:r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pic>
        <p:nvPicPr>
          <p:cNvPr id="9218" name="Picture 2" descr="listar_laboratori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45" y="2528022"/>
            <a:ext cx="6421581" cy="321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3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23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00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rgbClr val="00FFCC"/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RESULTADOS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7" y="2055201"/>
            <a:ext cx="99900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Sistema web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109728" indent="0" algn="just">
              <a:buNone/>
            </a:pPr>
            <a:endParaRPr lang="pt-BR" sz="3200" i="1" dirty="0" smtClean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4444251" y="5745995"/>
            <a:ext cx="3585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21 – Página de listar Acessos.</a:t>
            </a:r>
          </a:p>
          <a:p>
            <a:pPr algn="ctr"/>
            <a:r>
              <a:rPr lang="pt-BR" sz="1400" dirty="0" smtClean="0"/>
              <a:t>Fonte: Autor.</a:t>
            </a:r>
            <a:endParaRPr lang="pt-BR" sz="1400" dirty="0"/>
          </a:p>
        </p:txBody>
      </p:sp>
      <p:pic>
        <p:nvPicPr>
          <p:cNvPr id="10242" name="Imagem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3" b="5141"/>
          <a:stretch>
            <a:fillRect/>
          </a:stretch>
        </p:blipFill>
        <p:spPr bwMode="auto">
          <a:xfrm>
            <a:off x="2791114" y="2618509"/>
            <a:ext cx="6280150" cy="316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0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24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CONCLUSÃO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7126" y="1978576"/>
            <a:ext cx="1025924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algn="just"/>
            <a:endParaRPr lang="pt-BR" sz="28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400" dirty="0" smtClean="0">
                <a:latin typeface="Rockwell Condensed" panose="02060603050405020104" pitchFamily="18" charset="0"/>
              </a:rPr>
              <a:t>O sistema está em funcionamento e já é possível o teste em um dos laboratórios;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4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400" dirty="0" smtClean="0">
                <a:latin typeface="Rockwell Condensed" panose="02060603050405020104" pitchFamily="18" charset="0"/>
              </a:rPr>
              <a:t>Aplicação e instalação em diversos ambientes. Necessitando apenas de ajustes no sistema web.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400" dirty="0" smtClean="0">
              <a:latin typeface="Rockwell Condensed" panose="02060603050405020104" pitchFamily="18" charset="0"/>
            </a:endParaRPr>
          </a:p>
          <a:p>
            <a:pPr marL="109728" algn="ctr"/>
            <a:r>
              <a:rPr lang="pt-BR" sz="24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Trabalhos Futuros</a:t>
            </a:r>
            <a:endParaRPr lang="pt-BR" sz="2400" dirty="0">
              <a:solidFill>
                <a:srgbClr val="FF0000"/>
              </a:solidFill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400" dirty="0" smtClean="0">
                <a:latin typeface="Rockwell Condensed" panose="02060603050405020104" pitchFamily="18" charset="0"/>
              </a:rPr>
              <a:t>Implementação de um modelo de consulta local mais robusto, no momento do acesso, na ocasião em que a rede não esteja funcionando;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400" dirty="0" smtClean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r>
              <a:rPr lang="pt-BR" sz="2400" dirty="0" smtClean="0">
                <a:latin typeface="Rockwell Condensed" panose="02060603050405020104" pitchFamily="18" charset="0"/>
              </a:rPr>
              <a:t>Expandir ainda mais a rede de internet das coisas da instituição para outros dispositivos, como, lâmpadas, condicionares de ar e etc.  </a:t>
            </a: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>
              <a:latin typeface="Rockwell Condensed" panose="02060603050405020104" pitchFamily="18" charset="0"/>
            </a:endParaRPr>
          </a:p>
          <a:p>
            <a:pPr marL="566928" indent="-457200" algn="just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7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25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REFERÊNCIAS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79269" y="2096142"/>
            <a:ext cx="1072460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[1] </a:t>
            </a:r>
            <a:r>
              <a:rPr lang="pt-BR" sz="2000" dirty="0">
                <a:latin typeface="Rockwell Condensed" panose="02060603050405020104" pitchFamily="18" charset="0"/>
              </a:rPr>
              <a:t>FERRAZ, Reinaldo. Internet das Coisas. 11ª Mostra de Iniciação Científica Júnior, 2016</a:t>
            </a:r>
            <a:r>
              <a:rPr lang="pt-BR" sz="2000" dirty="0" smtClean="0">
                <a:latin typeface="Rockwell Condensed" panose="02060603050405020104" pitchFamily="18" charset="0"/>
              </a:rPr>
              <a:t>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[2] Seu Condomínio. </a:t>
            </a:r>
            <a:r>
              <a:rPr lang="pt-BR" sz="2000" dirty="0">
                <a:latin typeface="Rockwell Condensed" panose="02060603050405020104" pitchFamily="18" charset="0"/>
              </a:rPr>
              <a:t>Disponível em: &lt;https://www.seucondominio.com.br/noticias/sistemas-controle&gt;. </a:t>
            </a:r>
            <a:r>
              <a:rPr lang="pt-BR" sz="2000" dirty="0" smtClean="0">
                <a:latin typeface="Rockwell Condensed" panose="02060603050405020104" pitchFamily="18" charset="0"/>
              </a:rPr>
              <a:t>Acesso em: Fevereiro de 2018.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[3] </a:t>
            </a:r>
            <a:r>
              <a:rPr lang="pt-BR" sz="2000" dirty="0">
                <a:latin typeface="Rockwell Condensed" panose="02060603050405020104" pitchFamily="18" charset="0"/>
              </a:rPr>
              <a:t>CRUZ, Ariadne Arrais; LISBOA, Emerson Fausto. </a:t>
            </a:r>
            <a:r>
              <a:rPr lang="pt-BR" sz="2000" dirty="0" err="1" smtClean="0">
                <a:latin typeface="Rockwell Condensed" panose="02060603050405020104" pitchFamily="18" charset="0"/>
              </a:rPr>
              <a:t>Webhome</a:t>
            </a:r>
            <a:r>
              <a:rPr lang="pt-BR" sz="2000" dirty="0" smtClean="0">
                <a:latin typeface="Rockwell Condensed" panose="02060603050405020104" pitchFamily="18" charset="0"/>
              </a:rPr>
              <a:t>-automação </a:t>
            </a:r>
            <a:r>
              <a:rPr lang="pt-BR" sz="2000" dirty="0">
                <a:latin typeface="Rockwell Condensed" panose="02060603050405020104" pitchFamily="18" charset="0"/>
              </a:rPr>
              <a:t>residencial utilizando </a:t>
            </a:r>
            <a:r>
              <a:rPr lang="pt-BR" sz="2000" dirty="0" err="1">
                <a:latin typeface="Rockwell Condensed" panose="02060603050405020104" pitchFamily="18" charset="0"/>
              </a:rPr>
              <a:t>raspberry</a:t>
            </a:r>
            <a:r>
              <a:rPr lang="pt-BR" sz="2000" dirty="0">
                <a:latin typeface="Rockwell Condensed" panose="02060603050405020104" pitchFamily="18" charset="0"/>
              </a:rPr>
              <a:t> </a:t>
            </a:r>
            <a:r>
              <a:rPr lang="pt-BR" sz="2000" dirty="0" err="1">
                <a:latin typeface="Rockwell Condensed" panose="02060603050405020104" pitchFamily="18" charset="0"/>
              </a:rPr>
              <a:t>pi</a:t>
            </a:r>
            <a:r>
              <a:rPr lang="pt-BR" sz="2000" dirty="0">
                <a:latin typeface="Rockwell Condensed" panose="02060603050405020104" pitchFamily="18" charset="0"/>
              </a:rPr>
              <a:t>. Revista Ciência e Tecnologia, v. 17, n. 31, 2014</a:t>
            </a:r>
            <a:r>
              <a:rPr lang="pt-BR" sz="2000" dirty="0" smtClean="0">
                <a:latin typeface="Rockwell Condensed" panose="02060603050405020104" pitchFamily="18" charset="0"/>
              </a:rPr>
              <a:t>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[4]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Hobbytronics</a:t>
            </a:r>
            <a:r>
              <a:rPr lang="pt-BR" sz="2000" dirty="0" smtClean="0">
                <a:latin typeface="Rockwell Condensed" panose="02060603050405020104" pitchFamily="18" charset="0"/>
              </a:rPr>
              <a:t>. Disponível em: </a:t>
            </a:r>
            <a:r>
              <a:rPr lang="pt-BR" sz="2000" dirty="0">
                <a:latin typeface="Rockwell Condensed" panose="02060603050405020104" pitchFamily="18" charset="0"/>
              </a:rPr>
              <a:t>&lt;https://hobbytronics.com.pk/product/nodemcu/&gt;. </a:t>
            </a:r>
            <a:r>
              <a:rPr lang="pt-BR" sz="2000" dirty="0" smtClean="0">
                <a:latin typeface="Rockwell Condensed" panose="02060603050405020104" pitchFamily="18" charset="0"/>
              </a:rPr>
              <a:t>Acesso em: Fevereiro de 2018.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[5]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FilipeFlop</a:t>
            </a:r>
            <a:r>
              <a:rPr lang="pt-BR" sz="2000" dirty="0" smtClean="0">
                <a:latin typeface="Rockwell Condensed" panose="02060603050405020104" pitchFamily="18" charset="0"/>
              </a:rPr>
              <a:t> </a:t>
            </a:r>
            <a:r>
              <a:rPr lang="pt-BR" sz="2000" dirty="0">
                <a:latin typeface="Rockwell Condensed" panose="02060603050405020104" pitchFamily="18" charset="0"/>
              </a:rPr>
              <a:t>Disponível em: &lt;https://</a:t>
            </a:r>
            <a:r>
              <a:rPr lang="pt-BR" sz="2000" dirty="0" smtClean="0">
                <a:latin typeface="Rockwell Condensed" panose="02060603050405020104" pitchFamily="18" charset="0"/>
              </a:rPr>
              <a:t>www.filipeflop.com/blog/controle-acesso-leitor-rfid-arduino/&gt;. Acesso em: Fevereiro de 2018.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endParaRPr lang="pt-BR" sz="2400" dirty="0" smtClean="0"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1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26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REFERÊNCIAS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79269" y="2096142"/>
            <a:ext cx="1072460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[6]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Angeliski</a:t>
            </a:r>
            <a:r>
              <a:rPr lang="pt-BR" sz="2000" dirty="0" smtClean="0">
                <a:latin typeface="Rockwell Condensed" panose="02060603050405020104" pitchFamily="18" charset="0"/>
              </a:rPr>
              <a:t> . </a:t>
            </a:r>
            <a:r>
              <a:rPr lang="pt-BR" sz="2000" dirty="0">
                <a:latin typeface="Rockwell Condensed" panose="02060603050405020104" pitchFamily="18" charset="0"/>
              </a:rPr>
              <a:t>Disponível em: &lt;https://</a:t>
            </a:r>
            <a:r>
              <a:rPr lang="pt-BR" sz="2000" dirty="0" smtClean="0">
                <a:latin typeface="Rockwell Condensed" panose="02060603050405020104" pitchFamily="18" charset="0"/>
              </a:rPr>
              <a:t>angeliski.com.br/category/angularjs/&gt;. Acesso em: Fevereiro de 2018.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[7]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Matera</a:t>
            </a:r>
            <a:r>
              <a:rPr lang="pt-BR" sz="2000" dirty="0" smtClean="0">
                <a:latin typeface="Rockwell Condensed" panose="02060603050405020104" pitchFamily="18" charset="0"/>
              </a:rPr>
              <a:t>. </a:t>
            </a:r>
            <a:r>
              <a:rPr lang="pt-BR" sz="2000" dirty="0">
                <a:latin typeface="Rockwell Condensed" panose="02060603050405020104" pitchFamily="18" charset="0"/>
              </a:rPr>
              <a:t>Disponível em: &lt;http://matera.com/br/2015/05/26/primeiros-passos-com-node-js/&gt;. </a:t>
            </a:r>
            <a:r>
              <a:rPr lang="pt-BR" sz="2000" dirty="0" smtClean="0">
                <a:latin typeface="Rockwell Condensed" panose="02060603050405020104" pitchFamily="18" charset="0"/>
              </a:rPr>
              <a:t>Acesso em: Fevereiro de 2018.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[8]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EduOnix</a:t>
            </a:r>
            <a:r>
              <a:rPr lang="pt-BR" sz="2000" dirty="0" smtClean="0">
                <a:latin typeface="Rockwell Condensed" panose="02060603050405020104" pitchFamily="18" charset="0"/>
              </a:rPr>
              <a:t>. </a:t>
            </a:r>
            <a:r>
              <a:rPr lang="pt-BR" sz="2000" dirty="0">
                <a:latin typeface="Rockwell Condensed" panose="02060603050405020104" pitchFamily="18" charset="0"/>
              </a:rPr>
              <a:t>Disponível em: </a:t>
            </a:r>
            <a:r>
              <a:rPr lang="pt-BR" sz="2000" dirty="0" smtClean="0">
                <a:latin typeface="Rockwell Condensed" panose="02060603050405020104" pitchFamily="18" charset="0"/>
              </a:rPr>
              <a:t>&lt;https</a:t>
            </a:r>
            <a:r>
              <a:rPr lang="pt-BR" sz="2000" dirty="0">
                <a:latin typeface="Rockwell Condensed" panose="02060603050405020104" pitchFamily="18" charset="0"/>
              </a:rPr>
              <a:t>://www.eduonix.com/blog/web-programming-tutorials/getting-started-with-express-js</a:t>
            </a:r>
            <a:r>
              <a:rPr lang="pt-BR" sz="2000" dirty="0" smtClean="0">
                <a:latin typeface="Rockwell Condensed" panose="02060603050405020104" pitchFamily="18" charset="0"/>
              </a:rPr>
              <a:t>/&gt; Acesso </a:t>
            </a:r>
            <a:r>
              <a:rPr lang="pt-BR" sz="2000" dirty="0">
                <a:latin typeface="Rockwell Condensed" panose="02060603050405020104" pitchFamily="18" charset="0"/>
              </a:rPr>
              <a:t>em: Fevereiro de 2018.</a:t>
            </a:r>
          </a:p>
          <a:p>
            <a:pPr marL="109728" algn="just"/>
            <a:endParaRPr lang="pt-BR" sz="2000" dirty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</a:t>
            </a:r>
            <a:r>
              <a:rPr lang="pt-BR" sz="2000" dirty="0">
                <a:latin typeface="Rockwell Condensed" panose="02060603050405020104" pitchFamily="18" charset="0"/>
              </a:rPr>
              <a:t>9</a:t>
            </a:r>
            <a:r>
              <a:rPr lang="pt-BR" sz="2000" dirty="0" smtClean="0">
                <a:latin typeface="Rockwell Condensed" panose="02060603050405020104" pitchFamily="18" charset="0"/>
              </a:rPr>
              <a:t>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NanoShots</a:t>
            </a:r>
            <a:r>
              <a:rPr lang="pt-BR" sz="2000" dirty="0" smtClean="0">
                <a:latin typeface="Rockwell Condensed" panose="02060603050405020104" pitchFamily="18" charset="0"/>
              </a:rPr>
              <a:t> </a:t>
            </a:r>
            <a:r>
              <a:rPr lang="pt-BR" sz="2000" dirty="0">
                <a:latin typeface="Rockwell Condensed" panose="02060603050405020104" pitchFamily="18" charset="0"/>
              </a:rPr>
              <a:t>Disponível em: &lt;http://www.nanoshots.com.br/2016/05/resetando-senha-do-usuario-root-do.html&gt;. Acesso em: Fevereiro de 2018</a:t>
            </a:r>
            <a:r>
              <a:rPr lang="pt-BR" sz="2000" dirty="0" smtClean="0">
                <a:latin typeface="Rockwell Condensed" panose="02060603050405020104" pitchFamily="18" charset="0"/>
              </a:rPr>
              <a:t>.</a:t>
            </a:r>
            <a:endParaRPr lang="pt-BR" sz="2000" dirty="0">
              <a:latin typeface="Rockwell Condensed" panose="02060603050405020104" pitchFamily="18" charset="0"/>
            </a:endParaRP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r>
              <a:rPr lang="pt-BR" sz="2000" dirty="0" smtClean="0">
                <a:latin typeface="Rockwell Condensed" panose="02060603050405020104" pitchFamily="18" charset="0"/>
              </a:rPr>
              <a:t>[10] </a:t>
            </a:r>
            <a:r>
              <a:rPr lang="pt-BR" sz="2000" dirty="0" err="1" smtClean="0">
                <a:latin typeface="Rockwell Condensed" panose="02060603050405020104" pitchFamily="18" charset="0"/>
              </a:rPr>
              <a:t>Labcenter</a:t>
            </a:r>
            <a:r>
              <a:rPr lang="pt-BR" sz="2000" dirty="0" smtClean="0">
                <a:latin typeface="Rockwell Condensed" panose="02060603050405020104" pitchFamily="18" charset="0"/>
              </a:rPr>
              <a:t>. Dispon</a:t>
            </a:r>
            <a:r>
              <a:rPr lang="pt-BR" sz="2000" dirty="0">
                <a:latin typeface="Rockwell Condensed" panose="02060603050405020104" pitchFamily="18" charset="0"/>
              </a:rPr>
              <a:t>ível em: </a:t>
            </a:r>
            <a:r>
              <a:rPr lang="pt-BR" sz="2000" dirty="0" smtClean="0">
                <a:latin typeface="Rockwell Condensed" panose="02060603050405020104" pitchFamily="18" charset="0"/>
              </a:rPr>
              <a:t>&lt;https</a:t>
            </a:r>
            <a:r>
              <a:rPr lang="pt-BR" sz="2000" dirty="0">
                <a:latin typeface="Rockwell Condensed" panose="02060603050405020104" pitchFamily="18" charset="0"/>
              </a:rPr>
              <a:t>://</a:t>
            </a:r>
            <a:r>
              <a:rPr lang="pt-BR" sz="2000" dirty="0" smtClean="0">
                <a:latin typeface="Rockwell Condensed" panose="02060603050405020104" pitchFamily="18" charset="0"/>
              </a:rPr>
              <a:t>www.labcenter.com/education/&gt;. Acesso em: Fevereiro de 2018.</a:t>
            </a:r>
          </a:p>
          <a:p>
            <a:pPr marL="109728" algn="just"/>
            <a:endParaRPr lang="pt-BR" sz="2000" dirty="0" smtClean="0">
              <a:latin typeface="Rockwell Condensed" panose="02060603050405020104" pitchFamily="18" charset="0"/>
            </a:endParaRPr>
          </a:p>
          <a:p>
            <a:pPr marL="109728" algn="just"/>
            <a:endParaRPr lang="pt-BR" sz="2400" dirty="0" smtClean="0">
              <a:latin typeface="Rockwell Condensed" panose="02060603050405020104" pitchFamily="18" charset="0"/>
            </a:endParaRPr>
          </a:p>
          <a:p>
            <a:pPr marL="109728" indent="0" algn="ctr">
              <a:buNone/>
            </a:pPr>
            <a:endParaRPr lang="pt-BR" sz="2800" dirty="0" smtClean="0">
              <a:latin typeface="Rockwell Condensed" panose="02060603050405020104" pitchFamily="18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6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566670" y="1687224"/>
            <a:ext cx="11050073" cy="4597666"/>
          </a:xfrm>
          <a:prstGeom prst="rect">
            <a:avLst/>
          </a:prstGeom>
          <a:noFill/>
          <a:ln w="28575">
            <a:solidFill>
              <a:srgbClr val="478F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830569" y="1269624"/>
            <a:ext cx="4291200" cy="835200"/>
          </a:xfrm>
          <a:prstGeom prst="roundRect">
            <a:avLst/>
          </a:prstGeom>
          <a:solidFill>
            <a:srgbClr val="478FD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pt-BR" sz="4000" dirty="0" smtClean="0">
                <a:latin typeface="Rockwell Condensed" panose="02060603050405020104" pitchFamily="18" charset="0"/>
              </a:rPr>
              <a:t>INTRODUÇÃO</a:t>
            </a:r>
            <a:endParaRPr lang="pt-BR" sz="4000" dirty="0">
              <a:latin typeface="Rockwell Condensed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837127" y="2176284"/>
            <a:ext cx="999008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 algn="ctr">
              <a:buNone/>
            </a:pPr>
            <a:r>
              <a:rPr lang="pt-BR" sz="3200" dirty="0">
                <a:solidFill>
                  <a:srgbClr val="FF0000"/>
                </a:solidFill>
                <a:latin typeface="Rockwell Condensed" panose="02060603050405020104" pitchFamily="18" charset="0"/>
              </a:rPr>
              <a:t> </a:t>
            </a:r>
            <a:r>
              <a:rPr lang="pt-BR" sz="3200" dirty="0" smtClean="0">
                <a:solidFill>
                  <a:srgbClr val="FF0000"/>
                </a:solidFill>
                <a:latin typeface="Rockwell Condensed" panose="02060603050405020104" pitchFamily="18" charset="0"/>
              </a:rPr>
              <a:t>Sistema de Controle de Acesso </a:t>
            </a:r>
          </a:p>
          <a:p>
            <a:pPr marL="109728" indent="0" algn="ctr">
              <a:buNone/>
            </a:pPr>
            <a:endParaRPr lang="pt-BR" sz="2800" dirty="0">
              <a:latin typeface="Rockwell Condensed" panose="02060603050405020104" pitchFamily="18" charset="0"/>
            </a:endParaRPr>
          </a:p>
          <a:p>
            <a:pPr marL="4567238" lvl="8" indent="-342900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Restrição de acesso e Modernização;</a:t>
            </a:r>
          </a:p>
          <a:p>
            <a:pPr marL="4567238" indent="-342900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4567238" lvl="8" indent="-342900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Facilidades </a:t>
            </a:r>
            <a:r>
              <a:rPr lang="pt-BR" sz="2800" smtClean="0">
                <a:latin typeface="Rockwell Condensed" panose="02060603050405020104" pitchFamily="18" charset="0"/>
              </a:rPr>
              <a:t>ao controlar os </a:t>
            </a:r>
            <a:r>
              <a:rPr lang="pt-BR" sz="2800" dirty="0" smtClean="0">
                <a:latin typeface="Rockwell Condensed" panose="02060603050405020104" pitchFamily="18" charset="0"/>
              </a:rPr>
              <a:t>acessos;</a:t>
            </a:r>
          </a:p>
          <a:p>
            <a:pPr marL="4567238" indent="-342900">
              <a:buFont typeface="Arial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</a:endParaRPr>
          </a:p>
          <a:p>
            <a:pPr marL="4567238" lvl="8" indent="-342900">
              <a:buFont typeface="Arial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</a:rPr>
              <a:t>Reservas digitais de um determinado ambiente.</a:t>
            </a:r>
            <a:endParaRPr lang="pt-BR" sz="2400" dirty="0">
              <a:latin typeface="Rockwell Condensed" panose="02060603050405020104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83878" y="5777270"/>
            <a:ext cx="4523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2 – Controle de acesso.</a:t>
            </a:r>
            <a:endParaRPr lang="pt-BR" sz="1400" dirty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[2].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78" y="2805545"/>
            <a:ext cx="4354368" cy="29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1023938" y="508090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ckwell Condensed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55978" y="2342657"/>
            <a:ext cx="102616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Rockwell Condensed" pitchFamily="18" charset="0"/>
              </a:rPr>
              <a:t>Desenvolver um sistema web executado pela </a:t>
            </a:r>
            <a:r>
              <a:rPr lang="pt-BR" sz="2800" dirty="0" err="1">
                <a:latin typeface="Rockwell Condensed" pitchFamily="18" charset="0"/>
              </a:rPr>
              <a:t>Raspberry</a:t>
            </a:r>
            <a:r>
              <a:rPr lang="pt-BR" sz="2800" dirty="0">
                <a:latin typeface="Rockwell Condensed" pitchFamily="18" charset="0"/>
              </a:rPr>
              <a:t> </a:t>
            </a:r>
            <a:r>
              <a:rPr lang="pt-BR" sz="2800" dirty="0" err="1">
                <a:latin typeface="Rockwell Condensed" pitchFamily="18" charset="0"/>
              </a:rPr>
              <a:t>pi</a:t>
            </a:r>
            <a:r>
              <a:rPr lang="pt-BR" sz="2800" dirty="0">
                <a:latin typeface="Rockwell Condensed" pitchFamily="18" charset="0"/>
              </a:rPr>
              <a:t> 3 que permita </a:t>
            </a:r>
            <a:r>
              <a:rPr lang="pt-BR" sz="2800" dirty="0" smtClean="0">
                <a:latin typeface="Rockwell Condensed" pitchFamily="18" charset="0"/>
              </a:rPr>
              <a:t>o controle </a:t>
            </a:r>
            <a:r>
              <a:rPr lang="pt-BR" sz="2800" dirty="0">
                <a:latin typeface="Rockwell Condensed" pitchFamily="18" charset="0"/>
              </a:rPr>
              <a:t>de agendamento dos laboratórios por data </a:t>
            </a:r>
            <a:r>
              <a:rPr lang="pt-BR" sz="2800" dirty="0" smtClean="0">
                <a:latin typeface="Rockwell Condensed" pitchFamily="18" charset="0"/>
              </a:rPr>
              <a:t>e hora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Rockwell Condensed" pitchFamily="18" charset="0"/>
              </a:rPr>
              <a:t>C</a:t>
            </a:r>
            <a:r>
              <a:rPr lang="pt-BR" sz="2800" dirty="0" smtClean="0">
                <a:latin typeface="Rockwell Condensed" pitchFamily="18" charset="0"/>
              </a:rPr>
              <a:t>omunicação </a:t>
            </a:r>
            <a:r>
              <a:rPr lang="pt-BR" sz="2800" dirty="0">
                <a:latin typeface="Rockwell Condensed" pitchFamily="18" charset="0"/>
              </a:rPr>
              <a:t>entre o leitor de RFID e o </a:t>
            </a:r>
            <a:r>
              <a:rPr lang="pt-BR" sz="2800" dirty="0" smtClean="0">
                <a:latin typeface="Rockwell Condensed" pitchFamily="18" charset="0"/>
              </a:rPr>
              <a:t>dispositivo </a:t>
            </a:r>
            <a:r>
              <a:rPr lang="pt-BR" sz="2800" dirty="0" err="1" smtClean="0">
                <a:latin typeface="Rockwell Condensed" pitchFamily="18" charset="0"/>
              </a:rPr>
              <a:t>NodeMCU</a:t>
            </a:r>
            <a:r>
              <a:rPr lang="pt-BR" sz="2800" dirty="0" smtClean="0">
                <a:latin typeface="Rockwell Condensed" pitchFamily="18" charset="0"/>
              </a:rPr>
              <a:t>, assim </a:t>
            </a:r>
            <a:r>
              <a:rPr lang="pt-BR" sz="2800" dirty="0">
                <a:latin typeface="Rockwell Condensed" pitchFamily="18" charset="0"/>
              </a:rPr>
              <a:t>como a comunicação com o servidor da </a:t>
            </a:r>
            <a:r>
              <a:rPr lang="pt-BR" sz="2800" dirty="0" err="1" smtClean="0">
                <a:latin typeface="Rockwell Condensed" pitchFamily="18" charset="0"/>
              </a:rPr>
              <a:t>Raspberry</a:t>
            </a:r>
            <a:r>
              <a:rPr lang="pt-BR" sz="2800" dirty="0">
                <a:latin typeface="Rockwell Condensed" pitchFamily="18" charset="0"/>
              </a:rPr>
              <a:t> </a:t>
            </a:r>
            <a:r>
              <a:rPr lang="pt-BR" sz="2800" dirty="0" err="1" smtClean="0">
                <a:latin typeface="Rockwell Condensed" pitchFamily="18" charset="0"/>
              </a:rPr>
              <a:t>pi</a:t>
            </a:r>
            <a:r>
              <a:rPr lang="pt-BR" sz="2800" dirty="0" smtClean="0">
                <a:latin typeface="Rockwell Condensed" pitchFamily="18" charset="0"/>
              </a:rPr>
              <a:t> 3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Rockwell Condensed" pitchFamily="18" charset="0"/>
              </a:rPr>
              <a:t>Desenvolver, </a:t>
            </a:r>
            <a:r>
              <a:rPr lang="pt-BR" sz="2800" dirty="0" smtClean="0">
                <a:latin typeface="Rockwell Condensed" pitchFamily="18" charset="0"/>
              </a:rPr>
              <a:t>fabricar e montar </a:t>
            </a:r>
            <a:r>
              <a:rPr lang="pt-BR" sz="2800" dirty="0">
                <a:latin typeface="Rockwell Condensed" pitchFamily="18" charset="0"/>
              </a:rPr>
              <a:t>as placas de circuito impresso para</a:t>
            </a:r>
            <a:br>
              <a:rPr lang="pt-BR" sz="2800" dirty="0">
                <a:latin typeface="Rockwell Condensed" pitchFamily="18" charset="0"/>
              </a:rPr>
            </a:br>
            <a:r>
              <a:rPr lang="pt-BR" sz="2800" dirty="0">
                <a:latin typeface="Rockwell Condensed" pitchFamily="18" charset="0"/>
              </a:rPr>
              <a:t>montagem dos componentes do </a:t>
            </a:r>
            <a:r>
              <a:rPr lang="pt-BR" sz="2800" dirty="0" smtClean="0">
                <a:latin typeface="Rockwell Condensed" pitchFamily="18" charset="0"/>
              </a:rPr>
              <a:t>sistema, e assim testar em conjunto com todas as partes que compõe o sistema.</a:t>
            </a:r>
          </a:p>
          <a:p>
            <a:pPr algn="just"/>
            <a:endParaRPr lang="pt-BR" sz="2800" dirty="0" smtClean="0">
              <a:latin typeface="Rockwell Condensed" panose="02060603050405020104" pitchFamily="18" charset="0"/>
              <a:cs typeface="Times New Roman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6670" y="1689100"/>
            <a:ext cx="11050073" cy="459579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748259" y="1269625"/>
            <a:ext cx="4477048" cy="829631"/>
          </a:xfrm>
          <a:prstGeom prst="roundRect">
            <a:avLst/>
          </a:prstGeom>
          <a:solidFill>
            <a:schemeClr val="accent6"/>
          </a:solidFill>
        </p:spPr>
        <p:txBody>
          <a:bodyPr>
            <a:noAutofit/>
          </a:bodyPr>
          <a:lstStyle/>
          <a:p>
            <a:pPr lvl="0" algn="ctr">
              <a:defRPr/>
            </a:pPr>
            <a:r>
              <a:rPr lang="en-US" sz="3600" dirty="0" smtClean="0">
                <a:latin typeface="Rockwell Condensed" panose="02060603050405020104" pitchFamily="18" charset="0"/>
              </a:rPr>
              <a:t>OBJETIVOS</a:t>
            </a:r>
            <a:endParaRPr lang="pt-BR" sz="3600" dirty="0">
              <a:latin typeface="Rockwell Condensed" panose="02060603050405020104" pitchFamily="18" charset="0"/>
            </a:endParaRPr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27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5</a:t>
            </a:fld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730222" y="1276729"/>
            <a:ext cx="4291200" cy="835200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JUSTIFICATIVA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1537855" y="2198684"/>
            <a:ext cx="85725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Processo atual;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Histórico;</a:t>
            </a: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 smtClean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Utilização de 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TAGs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 RFID;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Registo de acessos;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Acesso disponível apenas para o horário e data reservados;</a:t>
            </a: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6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6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83768"/>
            <a:ext cx="11050073" cy="4601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675078" y="1266168"/>
            <a:ext cx="4291200" cy="835200"/>
          </a:xfrm>
          <a:prstGeom prst="flowChartAlternateProcess">
            <a:avLst/>
          </a:prstGeom>
          <a:solidFill>
            <a:srgbClr val="FF5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 smtClean="0">
                <a:latin typeface="Rockwell Condensed" panose="02060603050405020104" pitchFamily="18" charset="0"/>
              </a:rPr>
              <a:t>REFERENCIAL TEÓRICO</a:t>
            </a:r>
            <a:endParaRPr lang="pt-BR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40" y="2745713"/>
            <a:ext cx="3026475" cy="2728872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4240581" y="5474890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4 - </a:t>
            </a:r>
            <a:r>
              <a:rPr lang="pt-BR" sz="1400" dirty="0" err="1" smtClean="0"/>
              <a:t>NodeMCU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[4].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82517" y="4719358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3 – </a:t>
            </a:r>
            <a:r>
              <a:rPr lang="pt-BR" sz="1400" dirty="0" err="1" smtClean="0"/>
              <a:t>Raspberry</a:t>
            </a:r>
            <a:r>
              <a:rPr lang="pt-BR" sz="1400" dirty="0" smtClean="0"/>
              <a:t> </a:t>
            </a:r>
            <a:r>
              <a:rPr lang="pt-BR" sz="1400" dirty="0" err="1" smtClean="0"/>
              <a:t>pi</a:t>
            </a:r>
            <a:r>
              <a:rPr lang="pt-BR" sz="1400" dirty="0" smtClean="0"/>
              <a:t> 3</a:t>
            </a:r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[3].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934114" y="5365680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5 – Módulo MFRC522</a:t>
            </a:r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[5].</a:t>
            </a:r>
            <a:endParaRPr lang="pt-BR" dirty="0"/>
          </a:p>
        </p:txBody>
      </p:sp>
      <p:pic>
        <p:nvPicPr>
          <p:cNvPr id="2050" name="Imagem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8" t="32173" r="49774" b="20631"/>
          <a:stretch>
            <a:fillRect/>
          </a:stretch>
        </p:blipFill>
        <p:spPr bwMode="auto">
          <a:xfrm>
            <a:off x="1183777" y="2674184"/>
            <a:ext cx="2690813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Imagem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6" t="27132" r="58832" b="31697"/>
          <a:stretch>
            <a:fillRect/>
          </a:stretch>
        </p:blipFill>
        <p:spPr bwMode="auto">
          <a:xfrm>
            <a:off x="7938173" y="2542309"/>
            <a:ext cx="30892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21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7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83768"/>
            <a:ext cx="11050073" cy="4601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675078" y="1266168"/>
            <a:ext cx="4291200" cy="835200"/>
          </a:xfrm>
          <a:prstGeom prst="flowChartAlternateProcess">
            <a:avLst/>
          </a:prstGeom>
          <a:solidFill>
            <a:srgbClr val="FF505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 smtClean="0">
                <a:latin typeface="Rockwell Condensed" panose="02060603050405020104" pitchFamily="18" charset="0"/>
              </a:rPr>
              <a:t>REFERENCIAL TEÓRICO</a:t>
            </a:r>
            <a:endParaRPr lang="pt-BR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756839" y="5627290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8 - </a:t>
            </a:r>
            <a:r>
              <a:rPr lang="pt-BR" sz="1400" dirty="0" err="1" smtClean="0"/>
              <a:t>NodeMCU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[8].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624015" y="3583483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7 – </a:t>
            </a:r>
            <a:r>
              <a:rPr lang="pt-BR" sz="1400" dirty="0" err="1" smtClean="0"/>
              <a:t>NodeJs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[7].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204278" y="4545250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</a:t>
            </a:r>
            <a:r>
              <a:rPr lang="pt-BR" sz="1400" dirty="0"/>
              <a:t>9</a:t>
            </a:r>
            <a:r>
              <a:rPr lang="pt-BR" sz="1400" dirty="0" smtClean="0"/>
              <a:t> – MySQL</a:t>
            </a:r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[9].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49" y="4545250"/>
            <a:ext cx="2705100" cy="108204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93502" y="5204421"/>
            <a:ext cx="309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Figura </a:t>
            </a:r>
            <a:r>
              <a:rPr lang="pt-BR" sz="1400" dirty="0"/>
              <a:t>6</a:t>
            </a:r>
            <a:r>
              <a:rPr lang="pt-BR" sz="1400" dirty="0" smtClean="0"/>
              <a:t> – </a:t>
            </a:r>
            <a:r>
              <a:rPr lang="pt-BR" sz="1400" dirty="0" err="1" smtClean="0"/>
              <a:t>AngularJs</a:t>
            </a:r>
            <a:endParaRPr lang="pt-BR" sz="1400" dirty="0" smtClean="0"/>
          </a:p>
          <a:p>
            <a:pPr algn="ctr"/>
            <a:r>
              <a:rPr lang="pt-BR" sz="1400" dirty="0" smtClean="0"/>
              <a:t>Fonte</a:t>
            </a:r>
            <a:r>
              <a:rPr lang="pt-BR" sz="1400" dirty="0"/>
              <a:t>: </a:t>
            </a:r>
            <a:r>
              <a:rPr lang="pt-BR" sz="1400" dirty="0" smtClean="0"/>
              <a:t>[6].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561" y="2740012"/>
            <a:ext cx="2662767" cy="173473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74" y="2740012"/>
            <a:ext cx="2782789" cy="239746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27" y="2101369"/>
            <a:ext cx="3425451" cy="150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9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8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27909"/>
            <a:ext cx="4291200" cy="953588"/>
          </a:xfrm>
          <a:prstGeom prst="flowChartAlternateProcess">
            <a:avLst/>
          </a:prstGeom>
          <a:solidFill>
            <a:srgbClr val="D7AFFF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5977" y="2314572"/>
            <a:ext cx="102616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Programação do 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NodeMCU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 utilizando a IDE (</a:t>
            </a:r>
            <a:r>
              <a:rPr lang="pt-BR" sz="2800" i="1" dirty="0" err="1" smtClean="0">
                <a:latin typeface="Rockwell Condensed" pitchFamily="18" charset="0"/>
              </a:rPr>
              <a:t>Integrated</a:t>
            </a:r>
            <a:r>
              <a:rPr lang="pt-BR" sz="2800" i="1" dirty="0" smtClean="0">
                <a:latin typeface="Rockwell Condensed" pitchFamily="18" charset="0"/>
              </a:rPr>
              <a:t> </a:t>
            </a:r>
            <a:r>
              <a:rPr lang="pt-BR" sz="2800" i="1" dirty="0" err="1">
                <a:latin typeface="Rockwell Condensed" pitchFamily="18" charset="0"/>
              </a:rPr>
              <a:t>Development</a:t>
            </a:r>
            <a:r>
              <a:rPr lang="pt-BR" sz="2800" i="1" dirty="0">
                <a:latin typeface="Rockwell Condensed" pitchFamily="18" charset="0"/>
              </a:rPr>
              <a:t> </a:t>
            </a:r>
            <a:r>
              <a:rPr lang="pt-BR" sz="2800" i="1" dirty="0" err="1">
                <a:latin typeface="Rockwell Condensed" pitchFamily="18" charset="0"/>
              </a:rPr>
              <a:t>Environment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) do 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arduino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Rockwell Condensed" panose="02060603050405020104" pitchFamily="18" charset="0"/>
                <a:cs typeface="Times New Roman" pitchFamily="18" charset="0"/>
              </a:rPr>
              <a:t>Projeto e montagem do circuito 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eletrônico no 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protoboard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Criação de uma API </a:t>
            </a:r>
            <a:r>
              <a:rPr lang="pt-BR" sz="2800" dirty="0" smtClean="0">
                <a:latin typeface="Rockwell Condensed" panose="02060603050405020104" pitchFamily="18" charset="0"/>
              </a:rPr>
              <a:t>(</a:t>
            </a:r>
            <a:r>
              <a:rPr lang="pt-BR" sz="2800" i="1" dirty="0" err="1">
                <a:latin typeface="Rockwell Condensed" panose="02060603050405020104" pitchFamily="18" charset="0"/>
              </a:rPr>
              <a:t>Application</a:t>
            </a:r>
            <a:r>
              <a:rPr lang="pt-BR" sz="2800" i="1" dirty="0">
                <a:latin typeface="Rockwell Condensed" panose="02060603050405020104" pitchFamily="18" charset="0"/>
              </a:rPr>
              <a:t> </a:t>
            </a:r>
            <a:r>
              <a:rPr lang="pt-BR" sz="2800" i="1" dirty="0" err="1">
                <a:latin typeface="Rockwell Condensed" panose="02060603050405020104" pitchFamily="18" charset="0"/>
              </a:rPr>
              <a:t>Programming</a:t>
            </a:r>
            <a:r>
              <a:rPr lang="pt-BR" sz="2800" i="1" dirty="0">
                <a:latin typeface="Rockwell Condensed" panose="02060603050405020104" pitchFamily="18" charset="0"/>
              </a:rPr>
              <a:t> Interface</a:t>
            </a:r>
            <a:r>
              <a:rPr lang="pt-BR" sz="2800" dirty="0" smtClean="0">
                <a:latin typeface="Rockwell Condensed" panose="02060603050405020104" pitchFamily="18" charset="0"/>
              </a:rPr>
              <a:t>) básica para testes com o PHP e MySQL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Criação de uma API em 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NodeJS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, Express e 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MongoDB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;</a:t>
            </a:r>
            <a:endParaRPr lang="pt-BR" sz="2800" i="1" dirty="0" smtClean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i="1" dirty="0">
              <a:latin typeface="Rockwell Condensed" panose="020606030504050201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976CE-6A88-4DF5-9FE0-D445D452ABB2}" type="slidenum">
              <a:rPr lang="pt-BR" smtClean="0"/>
              <a:t>9</a:t>
            </a:fld>
            <a:endParaRPr lang="pt-BR" dirty="0"/>
          </a:p>
        </p:txBody>
      </p:sp>
      <p:sp>
        <p:nvSpPr>
          <p:cNvPr id="8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t-BR" dirty="0" smtClean="0"/>
              <a:t>Manaus (AM) – Fevereiro de 2018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66670" y="1694329"/>
            <a:ext cx="11050073" cy="459056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3730222" y="1227909"/>
            <a:ext cx="4291200" cy="953588"/>
          </a:xfrm>
          <a:prstGeom prst="flowChartAlternateProcess">
            <a:avLst/>
          </a:prstGeom>
          <a:solidFill>
            <a:srgbClr val="D7AFFF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sz="4000" dirty="0" smtClean="0">
                <a:latin typeface="Rockwell Condensed" panose="02060603050405020104" pitchFamily="18" charset="0"/>
                <a:cs typeface="Times New Roman" panose="02020603050405020304" pitchFamily="18" charset="0"/>
              </a:rPr>
              <a:t>METODOLOGIA E DESENVOLVIMENTO</a:t>
            </a:r>
            <a:endParaRPr lang="pt-BR" sz="4000" dirty="0">
              <a:latin typeface="Rockwell Condensed" panose="020606030504050201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55977" y="2314572"/>
            <a:ext cx="102616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Seleção das ferramentas de trabalho;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NodeJs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 8.9.4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Express 4.15.2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AngularJs</a:t>
            </a: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 1.6.6		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MySQL 2.13.0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Desenvolvimento do sistema web;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Back-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end</a:t>
            </a:r>
            <a:endParaRPr lang="pt-BR" sz="2800" dirty="0" smtClean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sz="2800" dirty="0" smtClean="0">
                <a:latin typeface="Rockwell Condensed" panose="02060603050405020104" pitchFamily="18" charset="0"/>
                <a:cs typeface="Times New Roman" pitchFamily="18" charset="0"/>
              </a:rPr>
              <a:t>Front-</a:t>
            </a:r>
            <a:r>
              <a:rPr lang="pt-BR" sz="2800" dirty="0" err="1" smtClean="0">
                <a:latin typeface="Rockwell Condensed" panose="02060603050405020104" pitchFamily="18" charset="0"/>
                <a:cs typeface="Times New Roman" pitchFamily="18" charset="0"/>
              </a:rPr>
              <a:t>end</a:t>
            </a:r>
            <a:endParaRPr lang="pt-BR" sz="2800" dirty="0" smtClean="0">
              <a:latin typeface="Rockwell Condensed" panose="02060603050405020104" pitchFamily="18" charset="0"/>
              <a:cs typeface="Times New Roman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latin typeface="Rockwell Condensed" panose="020606030504050201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45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12245</TotalTime>
  <Words>1302</Words>
  <Application>Microsoft Office PowerPoint</Application>
  <PresentationFormat>Personalizar</PresentationFormat>
  <Paragraphs>296</Paragraphs>
  <Slides>26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Apresentação do PowerPoint</vt:lpstr>
      <vt:lpstr>Apresentação do PowerPoint</vt:lpstr>
      <vt:lpstr>Apresentação do PowerPoint</vt:lpstr>
      <vt:lpstr>OBJETIVOS</vt:lpstr>
      <vt:lpstr>JUSTIFICATIVA</vt:lpstr>
      <vt:lpstr>Apresentação do PowerPoint</vt:lpstr>
      <vt:lpstr>Apresentação do PowerPoint</vt:lpstr>
      <vt:lpstr>METODOLOGIA E DESENVOLVIMENTO</vt:lpstr>
      <vt:lpstr>METODOLOGIA E DESENVOLVIMENTO</vt:lpstr>
      <vt:lpstr>METODOLOGIA E DESENVOLVIMENTO</vt:lpstr>
      <vt:lpstr>Apresentação do PowerPoint</vt:lpstr>
      <vt:lpstr>METODOLOGIA E DESENVOLVIMENTO</vt:lpstr>
      <vt:lpstr>METODOLOGIA E DESENVOLVIMENTO</vt:lpstr>
      <vt:lpstr>METODOLOGIA E DESENVOLVIMENTO</vt:lpstr>
      <vt:lpstr>Apresentação do PowerPoint</vt:lpstr>
      <vt:lpstr>Apresentação do PowerPoint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CONCLUSÃO</vt:lpstr>
      <vt:lpstr>REFERÊNCIAS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Daniele Caroline</dc:creator>
  <cp:lastModifiedBy>LACOS - IFAM</cp:lastModifiedBy>
  <cp:revision>321</cp:revision>
  <dcterms:created xsi:type="dcterms:W3CDTF">2017-03-08T02:50:31Z</dcterms:created>
  <dcterms:modified xsi:type="dcterms:W3CDTF">2018-03-06T16:12:44Z</dcterms:modified>
</cp:coreProperties>
</file>