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5"/>
  </p:notesMasterIdLst>
  <p:sldIdLst>
    <p:sldId id="265" r:id="rId2"/>
    <p:sldId id="268" r:id="rId3"/>
    <p:sldId id="340" r:id="rId4"/>
    <p:sldId id="274" r:id="rId5"/>
    <p:sldId id="324" r:id="rId6"/>
    <p:sldId id="327" r:id="rId7"/>
    <p:sldId id="362" r:id="rId8"/>
    <p:sldId id="290" r:id="rId9"/>
    <p:sldId id="363" r:id="rId10"/>
    <p:sldId id="364" r:id="rId11"/>
    <p:sldId id="341" r:id="rId12"/>
    <p:sldId id="344" r:id="rId13"/>
    <p:sldId id="358" r:id="rId14"/>
    <p:sldId id="349" r:id="rId15"/>
    <p:sldId id="350" r:id="rId16"/>
    <p:sldId id="351" r:id="rId17"/>
    <p:sldId id="365" r:id="rId18"/>
    <p:sldId id="366" r:id="rId19"/>
    <p:sldId id="367" r:id="rId20"/>
    <p:sldId id="368" r:id="rId21"/>
    <p:sldId id="354" r:id="rId22"/>
    <p:sldId id="359" r:id="rId23"/>
    <p:sldId id="36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FD1"/>
    <a:srgbClr val="00FFCC"/>
    <a:srgbClr val="FF3F3F"/>
    <a:srgbClr val="D7AFFF"/>
    <a:srgbClr val="E6CDFF"/>
    <a:srgbClr val="2CB1AE"/>
    <a:srgbClr val="33CCCC"/>
    <a:srgbClr val="0099CC"/>
    <a:srgbClr val="FF5050"/>
    <a:srgbClr val="32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42" y="-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63C8-CAE2-452B-807D-4C703AE228A9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BFE2-2418-405B-9B82-08BB3F0ECD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54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3BFE2-2418-405B-9B82-08BB3F0ECD2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3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B0D-CDBB-4942-BC3E-BDC885F34957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492A-4FA5-4A15-91D8-9462636EA097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50F9-D17F-4A3A-B336-82E9E5E36056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65B7-74A1-4119-84DA-90926486EA44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192000" cy="24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86B5-6D8D-4EA5-8AAB-CDA8C13F810D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E735-0179-41E7-8DC3-74CED378217D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998E-87EE-4A03-B319-74F214514B6B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1FC-907C-4326-AFD0-FCF8C2FCD8C6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AC6-0146-4B9A-8317-06DA962E26B3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B33-8A5F-4EB0-8265-64AD54D2922F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3328-E52B-496D-8D9B-1EB9C9BF2321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A605-E3A0-4E4E-A893-06E068C17BFB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840259" y="2416834"/>
            <a:ext cx="10317891" cy="2239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cap="all" dirty="0">
                <a:solidFill>
                  <a:srgbClr val="478FD1"/>
                </a:solidFill>
              </a:rPr>
              <a:t>ESTUDO E IMPLANTAÇÃO DE UMA ARQUITETURA de HARDWARE e SOFTWARE PARA CONTROLE E SUPERVISÃO DOS LABORATÓRIOS DO IFAM-CMDI Utilizando INTERNET DAS COISAS (</a:t>
            </a:r>
            <a:r>
              <a:rPr lang="pt-BR" sz="3200" b="1" cap="all" dirty="0" err="1">
                <a:solidFill>
                  <a:srgbClr val="478FD1"/>
                </a:solidFill>
              </a:rPr>
              <a:t>iot</a:t>
            </a:r>
            <a:r>
              <a:rPr lang="pt-BR" sz="3200" b="1" cap="all" dirty="0">
                <a:solidFill>
                  <a:srgbClr val="478FD1"/>
                </a:solidFill>
              </a:rPr>
              <a:t>)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93849" y="4839629"/>
            <a:ext cx="5630587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Carlos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Kenneton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Rocha de Almeida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6670" y="1854558"/>
            <a:ext cx="11050073" cy="443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830569" y="1358899"/>
            <a:ext cx="4291200" cy="9364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 smtClean="0">
                <a:latin typeface="Rockwell Condensed" panose="02060603050405020104" pitchFamily="18" charset="0"/>
              </a:rPr>
              <a:t>Trabalho de Conclusão de Curso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93849" y="5547265"/>
            <a:ext cx="5630588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Msc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Hillermann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Ferreira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Osmídio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Lima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70357" y="5149514"/>
            <a:ext cx="442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Curso de Engenharia de Controle e Automação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Fabricação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das placas 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de circuito impresso em uma </a:t>
            </a:r>
            <a:r>
              <a:rPr lang="pt-BR" sz="2800" dirty="0" err="1">
                <a:latin typeface="Rockwell Condensed" panose="02060603050405020104" pitchFamily="18" charset="0"/>
                <a:cs typeface="Times New Roman" pitchFamily="18" charset="0"/>
              </a:rPr>
              <a:t>prototipadora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 LPKF;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Realização de teste em todo o sistema.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920683" y="5176894"/>
            <a:ext cx="3543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12 -</a:t>
            </a:r>
            <a:r>
              <a:rPr lang="pt-BR" sz="1400" dirty="0" smtClean="0"/>
              <a:t> </a:t>
            </a:r>
            <a:r>
              <a:rPr lang="pt-BR" sz="1400" dirty="0"/>
              <a:t>Esquema elétrico da placa de </a:t>
            </a:r>
            <a:r>
              <a:rPr lang="pt-BR" sz="1400" dirty="0" smtClean="0"/>
              <a:t>controle de acesso.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21429" y="5684937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11 - Logo do </a:t>
            </a:r>
            <a:r>
              <a:rPr lang="pt-BR" sz="1400" dirty="0" err="1" smtClean="0"/>
              <a:t>Proteus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[10].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20439" r="25543" b="60304"/>
          <a:stretch/>
        </p:blipFill>
        <p:spPr bwMode="auto">
          <a:xfrm>
            <a:off x="4802675" y="5090541"/>
            <a:ext cx="2730843" cy="5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837126" y="5546226"/>
            <a:ext cx="331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10 – Esquema elétrico da placa de cadastro de usuários.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</a:t>
            </a:r>
            <a:r>
              <a:rPr lang="pt-BR" sz="1400" dirty="0" smtClean="0"/>
              <a:t>.</a:t>
            </a:r>
            <a:endParaRPr lang="pt-BR" dirty="0"/>
          </a:p>
        </p:txBody>
      </p:sp>
      <p:pic>
        <p:nvPicPr>
          <p:cNvPr id="3074" name="Picture 2" descr="placa men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3" y="2176284"/>
            <a:ext cx="3486150" cy="336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placa mai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06" y="2176284"/>
            <a:ext cx="5598067" cy="291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837127" y="2176284"/>
            <a:ext cx="9990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Circuito Eletrônico</a:t>
            </a: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Comunicação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entre o sistema web e a </a:t>
            </a:r>
            <a:r>
              <a:rPr lang="pt-BR" sz="3200" dirty="0" err="1" smtClean="0">
                <a:solidFill>
                  <a:srgbClr val="FF0000"/>
                </a:solidFill>
                <a:latin typeface="Rockwell Condensed" panose="02060603050405020104" pitchFamily="18" charset="0"/>
              </a:rPr>
              <a:t>NodeMCU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Requisições HTTPS </a:t>
            </a:r>
            <a:r>
              <a:rPr lang="pt-BR" sz="2800" dirty="0" smtClean="0">
                <a:latin typeface="Rockwell Condensed" panose="02060603050405020104" pitchFamily="18" charset="0"/>
              </a:rPr>
              <a:t>– Requisições POST</a:t>
            </a: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Arquivos JSON</a:t>
            </a:r>
            <a:r>
              <a:rPr lang="pt-BR" sz="2800" dirty="0" smtClean="0">
                <a:latin typeface="Rockwell Condensed" panose="02060603050405020104" pitchFamily="18" charset="0"/>
              </a:rPr>
              <a:t>;</a:t>
            </a:r>
          </a:p>
          <a:p>
            <a:pPr marL="109728" algn="just"/>
            <a:endParaRPr lang="pt-BR" sz="28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800" dirty="0" smtClean="0">
                <a:latin typeface="Rockwell Condensed" panose="02060603050405020104" pitchFamily="18" charset="0"/>
              </a:rPr>
              <a:t>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24128" lvl="1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733878" y="49049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13 - </a:t>
            </a:r>
            <a:r>
              <a:rPr lang="pt-BR" sz="1400" dirty="0" smtClean="0"/>
              <a:t>Formato de um arquivo JSON</a:t>
            </a:r>
            <a:endParaRPr lang="pt-BR" sz="1400" dirty="0" smtClean="0"/>
          </a:p>
          <a:p>
            <a:pPr algn="ctr"/>
            <a:r>
              <a:rPr lang="pt-BR" sz="1400" dirty="0" smtClean="0"/>
              <a:t>Fonte: Autor.</a:t>
            </a:r>
            <a:endParaRPr lang="pt-BR" dirty="0"/>
          </a:p>
        </p:txBody>
      </p:sp>
      <p:pic>
        <p:nvPicPr>
          <p:cNvPr id="4098" name="Picture 2" descr="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0"/>
          <a:stretch>
            <a:fillRect/>
          </a:stretch>
        </p:blipFill>
        <p:spPr bwMode="auto">
          <a:xfrm>
            <a:off x="7284786" y="3122040"/>
            <a:ext cx="38925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9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10"/>
            <a:ext cx="4291200" cy="948374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74120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Fechadura Utilizada para testes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55002" y="5667484"/>
            <a:ext cx="47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14 - Fechadura utilizada para testes.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</a:t>
            </a:r>
            <a:r>
              <a:rPr lang="pt-BR" sz="1400" dirty="0" smtClean="0"/>
              <a:t>.</a:t>
            </a:r>
            <a:endParaRPr lang="pt-BR" sz="1400" dirty="0" smtClean="0"/>
          </a:p>
        </p:txBody>
      </p:sp>
      <p:pic>
        <p:nvPicPr>
          <p:cNvPr id="5122" name="Picture 2" descr="IMG_20180220_0036054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48" y="2690745"/>
            <a:ext cx="4751387" cy="29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7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Controle dos acessos aos laboratórios através do módulo MFRC 522</a:t>
            </a:r>
            <a:r>
              <a:rPr lang="pt-BR" sz="2800" dirty="0" smtClean="0">
                <a:latin typeface="Rockwell Condensed" panose="02060603050405020104" pitchFamily="18" charset="0"/>
              </a:rPr>
              <a:t>;</a:t>
            </a: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</a:t>
            </a:r>
            <a:r>
              <a:rPr lang="pt-BR" sz="2800" dirty="0" smtClean="0">
                <a:latin typeface="Rockwell Condensed" panose="02060603050405020104" pitchFamily="18" charset="0"/>
              </a:rPr>
              <a:t>;</a:t>
            </a: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Interface web interativa, com boa estética e fácil de se trabalhar;</a:t>
            </a: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Utilização do controle de acesso mesmo sem o funcionamento da rede</a:t>
            </a:r>
            <a:r>
              <a:rPr lang="pt-BR" sz="2800" dirty="0" smtClean="0">
                <a:latin typeface="Rockwell Condensed" panose="02060603050405020104" pitchFamily="18" charset="0"/>
              </a:rPr>
              <a:t>.</a:t>
            </a: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15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Placas de Circuito Eletrônico</a:t>
            </a: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71308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16</a:t>
            </a:r>
            <a:r>
              <a:rPr lang="pt-BR" sz="1400" dirty="0"/>
              <a:t> </a:t>
            </a:r>
            <a:r>
              <a:rPr lang="pt-BR" sz="1400" dirty="0" smtClean="0"/>
              <a:t>–</a:t>
            </a:r>
            <a:r>
              <a:rPr lang="pt-BR" sz="1400" dirty="0" smtClean="0"/>
              <a:t> Placa para o controle de acesso.</a:t>
            </a:r>
            <a:endParaRPr lang="pt-BR" sz="1400" dirty="0" smtClean="0"/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20060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15 –</a:t>
            </a:r>
            <a:r>
              <a:rPr lang="pt-BR" sz="1400" dirty="0" smtClean="0"/>
              <a:t> Placa para o cadastro de usuários.</a:t>
            </a:r>
            <a:endParaRPr lang="pt-BR" sz="1400" dirty="0" smtClean="0"/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9" t="25535" r="16677" b="2988"/>
          <a:stretch/>
        </p:blipFill>
        <p:spPr>
          <a:xfrm>
            <a:off x="2234045" y="2784764"/>
            <a:ext cx="2514600" cy="27880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t="9488" r="22577" b="5120"/>
          <a:stretch/>
        </p:blipFill>
        <p:spPr>
          <a:xfrm>
            <a:off x="6816435" y="2784764"/>
            <a:ext cx="2836720" cy="27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17 –</a:t>
            </a:r>
            <a:r>
              <a:rPr lang="pt-BR" sz="1400" dirty="0" smtClean="0"/>
              <a:t> Página de cadastro de usuários.</a:t>
            </a:r>
            <a:endParaRPr lang="pt-BR" sz="1400" dirty="0" smtClean="0"/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6146" name="Picture 2" descr="cadastrar_usuá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31" y="2649682"/>
            <a:ext cx="5756275" cy="309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18 –</a:t>
            </a:r>
            <a:r>
              <a:rPr lang="pt-BR" sz="1400" dirty="0" smtClean="0"/>
              <a:t> Página da lista de usuários.</a:t>
            </a:r>
            <a:endParaRPr lang="pt-BR" sz="1400" dirty="0" smtClean="0"/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7170" name="Picture 2" descr="listar_usua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77" y="2680856"/>
            <a:ext cx="5756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1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19 –</a:t>
            </a:r>
            <a:r>
              <a:rPr lang="pt-BR" sz="1400" dirty="0" smtClean="0"/>
              <a:t> Página de cadastrar Reservas.</a:t>
            </a:r>
            <a:endParaRPr lang="pt-BR" sz="1400" dirty="0" smtClean="0"/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10455"/>
          <a:stretch/>
        </p:blipFill>
        <p:spPr bwMode="auto">
          <a:xfrm>
            <a:off x="2758857" y="2514600"/>
            <a:ext cx="6255327" cy="323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20</a:t>
            </a:r>
            <a:r>
              <a:rPr lang="pt-BR" sz="1400" dirty="0" smtClean="0"/>
              <a:t> –</a:t>
            </a:r>
            <a:r>
              <a:rPr lang="pt-BR" sz="1400" dirty="0" smtClean="0"/>
              <a:t> Página de listar Laboratórios.</a:t>
            </a:r>
            <a:endParaRPr lang="pt-BR" sz="1400" dirty="0" smtClean="0"/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9218" name="Picture 2" descr="listar_laborato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5" y="2528022"/>
            <a:ext cx="6421581" cy="32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6670" y="1676833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- Fevereiro 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7127" y="2176284"/>
            <a:ext cx="99900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Internet das Coisas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Interconexão entre dispositivos;</a:t>
            </a: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Interação de sistemas inteligentes com</a:t>
            </a:r>
          </a:p>
          <a:p>
            <a:pPr marL="109728" algn="just"/>
            <a:r>
              <a:rPr lang="pt-BR" sz="2800" dirty="0">
                <a:latin typeface="Rockwell Condensed" panose="02060603050405020104" pitchFamily="18" charset="0"/>
              </a:rPr>
              <a:t>   seres </a:t>
            </a:r>
            <a:r>
              <a:rPr lang="pt-BR" sz="2800" dirty="0" smtClean="0">
                <a:latin typeface="Rockwell Condensed" panose="02060603050405020104" pitchFamily="18" charset="0"/>
              </a:rPr>
              <a:t>humanos</a:t>
            </a:r>
            <a:r>
              <a:rPr lang="pt-BR" sz="2800" dirty="0">
                <a:latin typeface="Rockwell Condensed" panose="02060603050405020104" pitchFamily="18" charset="0"/>
              </a:rPr>
              <a:t>;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P</a:t>
            </a:r>
            <a:r>
              <a:rPr lang="pt-BR" sz="2800" dirty="0" smtClean="0">
                <a:latin typeface="Rockwell Condensed" panose="02060603050405020104" pitchFamily="18" charset="0"/>
              </a:rPr>
              <a:t>rotocolos </a:t>
            </a:r>
            <a:r>
              <a:rPr lang="pt-BR" sz="2800" dirty="0" smtClean="0">
                <a:latin typeface="Rockwell Condensed" panose="02060603050405020104" pitchFamily="18" charset="0"/>
              </a:rPr>
              <a:t>de </a:t>
            </a:r>
            <a:r>
              <a:rPr lang="pt-BR" sz="2800" dirty="0" smtClean="0">
                <a:latin typeface="Rockwell Condensed" panose="02060603050405020104" pitchFamily="18" charset="0"/>
              </a:rPr>
              <a:t>comunicação.</a:t>
            </a:r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83859" y="57616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 – Internet das coisas. 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[1].</a:t>
            </a:r>
            <a:endParaRPr lang="pt-BR" dirty="0"/>
          </a:p>
        </p:txBody>
      </p:sp>
      <p:pic>
        <p:nvPicPr>
          <p:cNvPr id="1026" name="Picture 2" descr="Nova Imagem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1" y="2670480"/>
            <a:ext cx="4603173" cy="309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21</a:t>
            </a:r>
            <a:r>
              <a:rPr lang="pt-BR" sz="1400" dirty="0" smtClean="0"/>
              <a:t> –</a:t>
            </a:r>
            <a:r>
              <a:rPr lang="pt-BR" sz="1400" dirty="0" smtClean="0"/>
              <a:t> Página de listar Acessos.</a:t>
            </a:r>
            <a:endParaRPr lang="pt-BR" sz="1400" dirty="0" smtClean="0"/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b="5141"/>
          <a:stretch>
            <a:fillRect/>
          </a:stretch>
        </p:blipFill>
        <p:spPr bwMode="auto">
          <a:xfrm>
            <a:off x="2791114" y="2618509"/>
            <a:ext cx="6280150" cy="316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CONCLUSÃO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6" y="1978576"/>
            <a:ext cx="10259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O sistema está em funcionamento e já é possível o teste em um dos laboratórios;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Aplicação e instalação em diversos </a:t>
            </a:r>
            <a:r>
              <a:rPr lang="pt-BR" sz="2400" dirty="0" smtClean="0">
                <a:latin typeface="Rockwell Condensed" panose="02060603050405020104" pitchFamily="18" charset="0"/>
              </a:rPr>
              <a:t>ambientes. Necessitando apenas de ajustes no sistema web.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ctr"/>
            <a:r>
              <a:rPr lang="pt-BR" sz="24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Trabalhos Futuros</a:t>
            </a:r>
            <a:endParaRPr lang="pt-BR" sz="24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Implementação de </a:t>
            </a:r>
            <a:r>
              <a:rPr lang="pt-BR" sz="2400" dirty="0" smtClean="0">
                <a:latin typeface="Rockwell Condensed" panose="02060603050405020104" pitchFamily="18" charset="0"/>
              </a:rPr>
              <a:t>um modelo de consulta local mais robusto, no momento do acesso, na ocasião em que a rede não esteja funcionando;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Expandir ainda mais a rede de internet das coisas da instituição para outros dispositivos, como, lâmpadas, condicionares de ar e etc.  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[1] </a:t>
            </a:r>
            <a:r>
              <a:rPr lang="pt-BR" sz="2000" dirty="0">
                <a:latin typeface="Rockwell Condensed" panose="02060603050405020104" pitchFamily="18" charset="0"/>
              </a:rPr>
              <a:t>FERRAZ, Reinaldo. Internet das Coisas. 11ª Mostra de Iniciação Científica Júnior, 2016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[2] </a:t>
            </a:r>
            <a:r>
              <a:rPr lang="pt-BR" sz="2000" dirty="0" smtClean="0">
                <a:latin typeface="Rockwell Condensed" panose="02060603050405020104" pitchFamily="18" charset="0"/>
              </a:rPr>
              <a:t>Seu Condomínio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&lt;https://www.seucondominio.com.br/noticias/sistemas-controle&gt;.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[3] </a:t>
            </a:r>
            <a:r>
              <a:rPr lang="pt-BR" sz="2000" dirty="0">
                <a:latin typeface="Rockwell Condensed" panose="02060603050405020104" pitchFamily="18" charset="0"/>
              </a:rPr>
              <a:t>CRUZ, Ariadne Arrais; LISBOA, Emerson Fausto. </a:t>
            </a:r>
            <a:r>
              <a:rPr lang="pt-BR" sz="2000" dirty="0" err="1" smtClean="0">
                <a:latin typeface="Rockwell Condensed" panose="02060603050405020104" pitchFamily="18" charset="0"/>
              </a:rPr>
              <a:t>Webhome</a:t>
            </a:r>
            <a:r>
              <a:rPr lang="pt-BR" sz="2000" dirty="0" smtClean="0">
                <a:latin typeface="Rockwell Condensed" panose="02060603050405020104" pitchFamily="18" charset="0"/>
              </a:rPr>
              <a:t>-automação </a:t>
            </a:r>
            <a:r>
              <a:rPr lang="pt-BR" sz="2000" dirty="0">
                <a:latin typeface="Rockwell Condensed" panose="02060603050405020104" pitchFamily="18" charset="0"/>
              </a:rPr>
              <a:t>residencial utilizando </a:t>
            </a:r>
            <a:r>
              <a:rPr lang="pt-BR" sz="2000" dirty="0" err="1">
                <a:latin typeface="Rockwell Condensed" panose="02060603050405020104" pitchFamily="18" charset="0"/>
              </a:rPr>
              <a:t>raspberry</a:t>
            </a:r>
            <a:r>
              <a:rPr lang="pt-BR" sz="2000" dirty="0">
                <a:latin typeface="Rockwell Condensed" panose="02060603050405020104" pitchFamily="18" charset="0"/>
              </a:rPr>
              <a:t> </a:t>
            </a:r>
            <a:r>
              <a:rPr lang="pt-BR" sz="2000" dirty="0" err="1">
                <a:latin typeface="Rockwell Condensed" panose="02060603050405020104" pitchFamily="18" charset="0"/>
              </a:rPr>
              <a:t>pi</a:t>
            </a:r>
            <a:r>
              <a:rPr lang="pt-BR" sz="2000" dirty="0">
                <a:latin typeface="Rockwell Condensed" panose="02060603050405020104" pitchFamily="18" charset="0"/>
              </a:rPr>
              <a:t>. Revista Ciência e Tecnologia, v. 17, n. 31, 2014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[4]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Hobbytronics</a:t>
            </a:r>
            <a:r>
              <a:rPr lang="pt-BR" sz="2000" dirty="0" smtClean="0">
                <a:latin typeface="Rockwell Condensed" panose="02060603050405020104" pitchFamily="18" charset="0"/>
              </a:rPr>
              <a:t>. 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&lt;https://hobbytronics.com.pk/product/nodemcu/&gt;.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[5]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FilipeFlop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www.filipeflop.com/blog/controle-acesso-leitor-rfid-arduino/&gt;.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[6]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Angeliski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angeliski.com.br/category/angularjs/&gt;.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[7]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Matera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&lt;http://matera.com/br/2015/05/26/primeiros-passos-com-node-js/&gt;.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[8]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EduOnix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://www.eduonix.com/blog/web-programming-tutorials/getting-started-with-express-js</a:t>
            </a:r>
            <a:r>
              <a:rPr lang="pt-BR" sz="2000" dirty="0" smtClean="0">
                <a:latin typeface="Rockwell Condensed" panose="02060603050405020104" pitchFamily="18" charset="0"/>
              </a:rPr>
              <a:t>/&gt; Acesso </a:t>
            </a:r>
            <a:r>
              <a:rPr lang="pt-BR" sz="2000" dirty="0">
                <a:latin typeface="Rockwell Condensed" panose="02060603050405020104" pitchFamily="18" charset="0"/>
              </a:rPr>
              <a:t>em: Fevereiro de 2018.</a:t>
            </a:r>
          </a:p>
          <a:p>
            <a:pPr marL="109728" algn="just"/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</a:t>
            </a:r>
            <a:r>
              <a:rPr lang="pt-BR" sz="2000" dirty="0">
                <a:latin typeface="Rockwell Condensed" panose="02060603050405020104" pitchFamily="18" charset="0"/>
              </a:rPr>
              <a:t>9</a:t>
            </a:r>
            <a:r>
              <a:rPr lang="pt-BR" sz="2000" dirty="0" smtClean="0">
                <a:latin typeface="Rockwell Condensed" panose="02060603050405020104" pitchFamily="18" charset="0"/>
              </a:rPr>
              <a:t>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NanoShots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&lt;http://www.nanoshots.com.br/2016/05/resetando-senha-do-usuario-root-do.html&gt;. Acesso em: Fevereiro de 2018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[10]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Labcenter</a:t>
            </a:r>
            <a:r>
              <a:rPr lang="pt-BR" sz="2000" dirty="0" smtClean="0">
                <a:latin typeface="Rockwell Condensed" panose="02060603050405020104" pitchFamily="18" charset="0"/>
              </a:rPr>
              <a:t>. Dispon</a:t>
            </a:r>
            <a:r>
              <a:rPr lang="pt-BR" sz="2000" dirty="0">
                <a:latin typeface="Rockwell Condensed" panose="02060603050405020104" pitchFamily="18" charset="0"/>
              </a:rPr>
              <a:t>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</a:t>
            </a:r>
            <a:r>
              <a:rPr lang="pt-BR" sz="2000" dirty="0" smtClean="0">
                <a:latin typeface="Rockwell Condensed" panose="02060603050405020104" pitchFamily="18" charset="0"/>
              </a:rPr>
              <a:t>www.labcenter.com/education/&gt;.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6670" y="1687224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de Controle de Acesso </a:t>
            </a:r>
            <a:endParaRPr lang="pt-BR" sz="32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Restrição de acesso e Modernização;</a:t>
            </a: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Facilidades no histórico de acessos;</a:t>
            </a: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 digitais de um determinado ambiente.</a:t>
            </a:r>
            <a:endParaRPr lang="pt-BR" sz="2400" dirty="0">
              <a:latin typeface="Rockwell Condensed" panose="020606030504050201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878" y="57772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2 – Controle de acesso.</a:t>
            </a:r>
            <a:endParaRPr lang="pt-BR" sz="1400" dirty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[2].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8" y="2805545"/>
            <a:ext cx="4354368" cy="29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023938" y="508090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 Condensed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5978" y="2342657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 um sistema web executado pela </a:t>
            </a:r>
            <a:r>
              <a:rPr lang="pt-BR" sz="2800" dirty="0" err="1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>
                <a:latin typeface="Rockwell Condensed" pitchFamily="18" charset="0"/>
              </a:rPr>
              <a:t>pi</a:t>
            </a:r>
            <a:r>
              <a:rPr lang="pt-BR" sz="2800" dirty="0">
                <a:latin typeface="Rockwell Condensed" pitchFamily="18" charset="0"/>
              </a:rPr>
              <a:t> 3 que permita </a:t>
            </a:r>
            <a:r>
              <a:rPr lang="pt-BR" sz="2800" dirty="0" smtClean="0">
                <a:latin typeface="Rockwell Condensed" pitchFamily="18" charset="0"/>
              </a:rPr>
              <a:t>o controle </a:t>
            </a:r>
            <a:r>
              <a:rPr lang="pt-BR" sz="2800" dirty="0">
                <a:latin typeface="Rockwell Condensed" pitchFamily="18" charset="0"/>
              </a:rPr>
              <a:t>de agendamento dos laboratórios por data </a:t>
            </a:r>
            <a:r>
              <a:rPr lang="pt-BR" sz="2800" dirty="0" smtClean="0">
                <a:latin typeface="Rockwell Condensed" pitchFamily="18" charset="0"/>
              </a:rPr>
              <a:t>e hora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C</a:t>
            </a:r>
            <a:r>
              <a:rPr lang="pt-BR" sz="2800" dirty="0" smtClean="0">
                <a:latin typeface="Rockwell Condensed" pitchFamily="18" charset="0"/>
              </a:rPr>
              <a:t>omunicação </a:t>
            </a:r>
            <a:r>
              <a:rPr lang="pt-BR" sz="2800" dirty="0">
                <a:latin typeface="Rockwell Condensed" pitchFamily="18" charset="0"/>
              </a:rPr>
              <a:t>entre o leitor de RFID e o </a:t>
            </a:r>
            <a:r>
              <a:rPr lang="pt-BR" sz="2800" dirty="0" smtClean="0">
                <a:latin typeface="Rockwell Condensed" pitchFamily="18" charset="0"/>
              </a:rPr>
              <a:t>dispositivo </a:t>
            </a:r>
            <a:r>
              <a:rPr lang="pt-BR" sz="2800" dirty="0" err="1" smtClean="0">
                <a:latin typeface="Rockwell Condensed" pitchFamily="18" charset="0"/>
              </a:rPr>
              <a:t>NodeMCU</a:t>
            </a:r>
            <a:r>
              <a:rPr lang="pt-BR" sz="2800" dirty="0" smtClean="0">
                <a:latin typeface="Rockwell Condensed" pitchFamily="18" charset="0"/>
              </a:rPr>
              <a:t>, assim </a:t>
            </a:r>
            <a:r>
              <a:rPr lang="pt-BR" sz="2800" dirty="0">
                <a:latin typeface="Rockwell Condensed" pitchFamily="18" charset="0"/>
              </a:rPr>
              <a:t>como a comunicação com o servidor da </a:t>
            </a:r>
            <a:r>
              <a:rPr lang="pt-BR" sz="2800" dirty="0" err="1" smtClean="0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 smtClean="0">
                <a:latin typeface="Rockwell Condensed" pitchFamily="18" charset="0"/>
              </a:rPr>
              <a:t>pi</a:t>
            </a:r>
            <a:r>
              <a:rPr lang="pt-BR" sz="2800" dirty="0" smtClean="0">
                <a:latin typeface="Rockwell Condensed" pitchFamily="18" charset="0"/>
              </a:rPr>
              <a:t> 3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Desenvolver, </a:t>
            </a:r>
            <a:r>
              <a:rPr lang="pt-BR" sz="2800" dirty="0" smtClean="0">
                <a:latin typeface="Rockwell Condensed" pitchFamily="18" charset="0"/>
              </a:rPr>
              <a:t>fabricar e montar </a:t>
            </a:r>
            <a:r>
              <a:rPr lang="pt-BR" sz="2800" dirty="0">
                <a:latin typeface="Rockwell Condensed" pitchFamily="18" charset="0"/>
              </a:rPr>
              <a:t>as placas de circuito impresso para</a:t>
            </a:r>
            <a:br>
              <a:rPr lang="pt-BR" sz="2800" dirty="0">
                <a:latin typeface="Rockwell Condensed" pitchFamily="18" charset="0"/>
              </a:rPr>
            </a:br>
            <a:r>
              <a:rPr lang="pt-BR" sz="2800" dirty="0">
                <a:latin typeface="Rockwell Condensed" pitchFamily="18" charset="0"/>
              </a:rPr>
              <a:t>montagem dos componentes do </a:t>
            </a:r>
            <a:r>
              <a:rPr lang="pt-BR" sz="2800" dirty="0" smtClean="0">
                <a:latin typeface="Rockwell Condensed" pitchFamily="18" charset="0"/>
              </a:rPr>
              <a:t>sistema, e assim testar em conjunto com todas as partes que compõe o sistema.</a:t>
            </a:r>
          </a:p>
          <a:p>
            <a:pPr algn="just"/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6670" y="1689100"/>
            <a:ext cx="11050073" cy="45957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748259" y="1269625"/>
            <a:ext cx="4477048" cy="829631"/>
          </a:xfrm>
          <a:prstGeom prst="roundRect">
            <a:avLst/>
          </a:prstGeom>
          <a:solidFill>
            <a:schemeClr val="accent6"/>
          </a:solidFill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sz="3600" dirty="0" smtClean="0">
                <a:latin typeface="Rockwell Condensed" panose="02060603050405020104" pitchFamily="18" charset="0"/>
              </a:rPr>
              <a:t>OBJETIVOS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2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5</a:t>
            </a:fld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JUSTIFICATIVA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537855" y="2198684"/>
            <a:ext cx="8572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Processo atual;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Histórico;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Utilização de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TAGs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RFID;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Registo de acessos;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Acesso disponível apenas para o horário e data reservados;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40" y="2745713"/>
            <a:ext cx="3026475" cy="272887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240581" y="54748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4 -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[4].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2517" y="4719358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3 – </a:t>
            </a:r>
            <a:r>
              <a:rPr lang="pt-BR" sz="1400" dirty="0" err="1" smtClean="0"/>
              <a:t>Raspberry</a:t>
            </a:r>
            <a:r>
              <a:rPr lang="pt-BR" sz="1400" dirty="0" smtClean="0"/>
              <a:t> </a:t>
            </a:r>
            <a:r>
              <a:rPr lang="pt-BR" sz="1400" dirty="0" err="1" smtClean="0"/>
              <a:t>pi</a:t>
            </a:r>
            <a:r>
              <a:rPr lang="pt-BR" sz="1400" dirty="0" smtClean="0"/>
              <a:t> 3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[3].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34114" y="536568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5 – Módulo MFRC522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[5].</a:t>
            </a:r>
            <a:endParaRPr lang="pt-BR" dirty="0"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173" r="49774" b="20631"/>
          <a:stretch>
            <a:fillRect/>
          </a:stretch>
        </p:blipFill>
        <p:spPr bwMode="auto">
          <a:xfrm>
            <a:off x="1183777" y="2674184"/>
            <a:ext cx="269081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27132" r="58832" b="31697"/>
          <a:stretch>
            <a:fillRect/>
          </a:stretch>
        </p:blipFill>
        <p:spPr bwMode="auto">
          <a:xfrm>
            <a:off x="7938173" y="2542309"/>
            <a:ext cx="308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56839" y="56272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8 -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[8].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624015" y="35834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 smtClean="0"/>
              <a:t>7 – </a:t>
            </a:r>
            <a:r>
              <a:rPr lang="pt-BR" sz="1400" dirty="0" err="1" smtClean="0"/>
              <a:t>NodeJs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[7].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204278" y="454525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9</a:t>
            </a:r>
            <a:r>
              <a:rPr lang="pt-BR" sz="1400" dirty="0" smtClean="0"/>
              <a:t> – MySQL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[9].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49" y="4545250"/>
            <a:ext cx="2705100" cy="108204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3502" y="5204421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6</a:t>
            </a:r>
            <a:r>
              <a:rPr lang="pt-BR" sz="1400" dirty="0" smtClean="0"/>
              <a:t> – </a:t>
            </a:r>
            <a:r>
              <a:rPr lang="pt-BR" sz="1400" dirty="0" err="1" smtClean="0"/>
              <a:t>AngularJs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[6].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61" y="2740012"/>
            <a:ext cx="2662767" cy="17347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4" y="2740012"/>
            <a:ext cx="2782789" cy="23974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27" y="2101369"/>
            <a:ext cx="3425451" cy="15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Programação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NodeMCU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utilizando a IDE (</a:t>
            </a:r>
            <a:r>
              <a:rPr lang="pt-BR" sz="2800" i="1" dirty="0" err="1" smtClean="0">
                <a:latin typeface="Rockwell Condensed" pitchFamily="18" charset="0"/>
              </a:rPr>
              <a:t>Integrated</a:t>
            </a:r>
            <a:r>
              <a:rPr lang="pt-BR" sz="2800" i="1" dirty="0" smtClean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Development</a:t>
            </a:r>
            <a:r>
              <a:rPr lang="pt-BR" sz="2800" i="1" dirty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Environment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)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arduino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Projeto e montagem do circuito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eletrônico no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protoboard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</a:t>
            </a:r>
            <a:r>
              <a:rPr lang="pt-BR" sz="2800" dirty="0" smtClean="0">
                <a:latin typeface="Rockwell Condensed" panose="02060603050405020104" pitchFamily="18" charset="0"/>
              </a:rPr>
              <a:t>(</a:t>
            </a:r>
            <a:r>
              <a:rPr lang="pt-BR" sz="2800" i="1" dirty="0" err="1">
                <a:latin typeface="Rockwell Condensed" panose="02060603050405020104" pitchFamily="18" charset="0"/>
              </a:rPr>
              <a:t>Application</a:t>
            </a:r>
            <a:r>
              <a:rPr lang="pt-BR" sz="2800" i="1" dirty="0">
                <a:latin typeface="Rockwell Condensed" panose="02060603050405020104" pitchFamily="18" charset="0"/>
              </a:rPr>
              <a:t> </a:t>
            </a:r>
            <a:r>
              <a:rPr lang="pt-BR" sz="2800" i="1" dirty="0" err="1">
                <a:latin typeface="Rockwell Condensed" panose="02060603050405020104" pitchFamily="18" charset="0"/>
              </a:rPr>
              <a:t>Programming</a:t>
            </a:r>
            <a:r>
              <a:rPr lang="pt-BR" sz="2800" i="1" dirty="0">
                <a:latin typeface="Rockwell Condensed" panose="02060603050405020104" pitchFamily="18" charset="0"/>
              </a:rPr>
              <a:t> Interface</a:t>
            </a:r>
            <a:r>
              <a:rPr lang="pt-BR" sz="2800" dirty="0" smtClean="0">
                <a:latin typeface="Rockwell Condensed" panose="02060603050405020104" pitchFamily="18" charset="0"/>
              </a:rPr>
              <a:t>) básica para testes com o PHP e MySQL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em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, Express 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MongoDB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i="1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i="1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Seleção das ferramentas de trabalho;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8.9.4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Express 4.15.2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AngularJs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1.6.6		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MySQL 2.13.0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Desenvolvimento do sistema web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Back-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Front-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10934</TotalTime>
  <Words>1121</Words>
  <Application>Microsoft Office PowerPoint</Application>
  <PresentationFormat>Personalizar</PresentationFormat>
  <Paragraphs>222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OBJETIVOS</vt:lpstr>
      <vt:lpstr>JUSTIFICATIVA</vt:lpstr>
      <vt:lpstr>Apresentação do PowerPoint</vt:lpstr>
      <vt:lpstr>Apresentação do PowerPoint</vt:lpstr>
      <vt:lpstr>METODOLOGIA E DESENVOLVIMENTO</vt:lpstr>
      <vt:lpstr>METODOLOGIA E DESENVOLVIMENTO</vt:lpstr>
      <vt:lpstr>METODOLOGIA E DESENVOLVIMENTO</vt:lpstr>
      <vt:lpstr>Apresentação do PowerPoint</vt:lpstr>
      <vt:lpstr>METODOLOGIA E DESENVOLVIMENTO</vt:lpstr>
      <vt:lpstr>METODOLOGIA E DESENVOLVIMENTO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Caroline</dc:creator>
  <cp:lastModifiedBy>LACOS - IFAM</cp:lastModifiedBy>
  <cp:revision>306</cp:revision>
  <dcterms:created xsi:type="dcterms:W3CDTF">2017-03-08T02:50:31Z</dcterms:created>
  <dcterms:modified xsi:type="dcterms:W3CDTF">2018-02-23T08:27:53Z</dcterms:modified>
</cp:coreProperties>
</file>