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3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4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47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7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8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6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2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0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03C547-C2EE-4ECE-8D71-19A150BA3C7B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173709-69FD-427D-A066-0C7567CC6F32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2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041F5-B0E6-97D2-22BA-898E03DB7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 err="1">
                <a:solidFill>
                  <a:schemeClr val="accent2"/>
                </a:solidFill>
              </a:rPr>
              <a:t>AeroFlight</a:t>
            </a:r>
            <a:r>
              <a:rPr lang="en-GB" b="1" dirty="0">
                <a:solidFill>
                  <a:schemeClr val="accent2"/>
                </a:solidFill>
              </a:rPr>
              <a:t> 2020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sz="2800" b="1" dirty="0">
                <a:solidFill>
                  <a:schemeClr val="accent2"/>
                </a:solidFill>
              </a:rPr>
              <a:t>An analysis of this new company’s data for their first year of trading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8192-BD04-329D-E89C-DBF627C83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</a:rPr>
              <a:t>By Carlos </a:t>
            </a:r>
            <a:r>
              <a:rPr lang="en-GB" sz="2000" b="1" dirty="0" err="1">
                <a:solidFill>
                  <a:schemeClr val="accent2"/>
                </a:solidFill>
              </a:rPr>
              <a:t>nassim</a:t>
            </a:r>
            <a:r>
              <a:rPr lang="en-GB" sz="2000" b="1" dirty="0">
                <a:solidFill>
                  <a:schemeClr val="accent2"/>
                </a:solidFill>
              </a:rPr>
              <a:t> Khalili </a:t>
            </a:r>
            <a:r>
              <a:rPr lang="en-GB" sz="2000" b="1" dirty="0" err="1">
                <a:solidFill>
                  <a:schemeClr val="accent2"/>
                </a:solidFill>
              </a:rPr>
              <a:t>boukai</a:t>
            </a:r>
            <a:r>
              <a:rPr lang="en-GB" sz="2000" b="1" dirty="0">
                <a:solidFill>
                  <a:schemeClr val="accent2"/>
                </a:solidFill>
              </a:rPr>
              <a:t> – London, 05/07/2024</a:t>
            </a:r>
          </a:p>
        </p:txBody>
      </p:sp>
    </p:spTree>
    <p:extLst>
      <p:ext uri="{BB962C8B-B14F-4D97-AF65-F5344CB8AC3E}">
        <p14:creationId xmlns:p14="http://schemas.microsoft.com/office/powerpoint/2010/main" val="96148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6145C0-AECF-740F-0E6B-EFB9671DB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1" y="1993187"/>
            <a:ext cx="4418238" cy="43032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330754-C4F5-B667-EA81-49CA2293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65" y="1993187"/>
            <a:ext cx="4382887" cy="43032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723312-14A7-5E13-2EFE-FD577B30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7667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chemeClr val="accent2"/>
                </a:solidFill>
              </a:rPr>
              <a:t>Are </a:t>
            </a:r>
            <a:r>
              <a:rPr lang="en-GB" sz="4400" b="1" dirty="0" err="1">
                <a:solidFill>
                  <a:schemeClr val="accent2"/>
                </a:solidFill>
              </a:rPr>
              <a:t>Aeroflight</a:t>
            </a:r>
            <a:r>
              <a:rPr lang="en-GB" sz="4400" b="1" dirty="0">
                <a:solidFill>
                  <a:schemeClr val="accent2"/>
                </a:solidFill>
              </a:rPr>
              <a:t> services delivered on time?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D220B7-B2D9-E06B-21C8-DE37AF178859}"/>
              </a:ext>
            </a:extLst>
          </p:cNvPr>
          <p:cNvSpPr txBox="1"/>
          <p:nvPr/>
        </p:nvSpPr>
        <p:spPr>
          <a:xfrm>
            <a:off x="9366452" y="1993187"/>
            <a:ext cx="2459103" cy="459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Around 40% of all </a:t>
            </a:r>
            <a:r>
              <a:rPr lang="en-GB" sz="1400" b="1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AeroFlight’s</a:t>
            </a: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flights arrived after the declared arrival time. The average delay was of 15 minutes.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Around 39% of all </a:t>
            </a:r>
            <a:r>
              <a:rPr lang="en-GB" sz="1400" b="1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Aeroflight’s</a:t>
            </a: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flights departed after the declared departure time. The average delay was of 29 minutes.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it is worth checking the reasons behind this delay, for both legal consequences or simply to improve customer satisfaction.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68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2C3B82-D549-86A5-1DAA-CA0255E1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07" y="2075386"/>
            <a:ext cx="4325901" cy="42329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6E22B0-10D0-A9F2-891D-5177C091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71" y="2075387"/>
            <a:ext cx="4586670" cy="42329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71AFF5-990C-0C44-B542-4D036CBA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8215"/>
          </a:xfrm>
        </p:spPr>
        <p:txBody>
          <a:bodyPr>
            <a:normAutofit/>
          </a:bodyPr>
          <a:lstStyle/>
          <a:p>
            <a:pPr algn="ctr"/>
            <a:r>
              <a:rPr lang="en-GB" sz="4200" b="1" dirty="0">
                <a:solidFill>
                  <a:schemeClr val="accent2"/>
                </a:solidFill>
              </a:rPr>
              <a:t>Arrival and delay trends – weekly visualisation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5BF4DC-72A9-18B8-FFE1-2F58ACAC6206}"/>
              </a:ext>
            </a:extLst>
          </p:cNvPr>
          <p:cNvSpPr txBox="1"/>
          <p:nvPr/>
        </p:nvSpPr>
        <p:spPr>
          <a:xfrm>
            <a:off x="8922728" y="1842241"/>
            <a:ext cx="3071973" cy="469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3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r>
              <a:rPr lang="en-GB" sz="13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25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both departure and arrival delays, there is a clear pattern: their numbers are relatively lower mid-week and start to rise towards the weekend, especially on Sundays. This might explain why Monday also has a higher number of delays: it is possible that </a:t>
            </a:r>
            <a:r>
              <a:rPr lang="en-GB" sz="1250" b="1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Aeroflight</a:t>
            </a:r>
            <a:r>
              <a:rPr lang="en-GB" sz="125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backlog of technical issues on Sunday and take a little longer to solve them.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25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noticeable different regarding Fridays and Saturdays, when it comes to delays: while their proportions are almost equal regarding departures, Saturday presents a considerable lower number of delays for arrivals. This might indicate that leaving late is not the only reason for late arrivals.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83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92B915BB-474C-2B00-E0F0-5395FCCB8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6" y="472611"/>
            <a:ext cx="9794620" cy="573243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FDF9D6A-2E7D-6825-AA57-0EFDEE8EF3A8}"/>
              </a:ext>
            </a:extLst>
          </p:cNvPr>
          <p:cNvSpPr txBox="1"/>
          <p:nvPr/>
        </p:nvSpPr>
        <p:spPr>
          <a:xfrm>
            <a:off x="1695236" y="4530903"/>
            <a:ext cx="4849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8808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CED676-BF5D-DB33-9239-6A15EF8A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77" y="2047290"/>
            <a:ext cx="4234457" cy="6858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F64DD7-6AB2-FC8E-0A9F-262EA5C0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876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chemeClr val="accent2"/>
                </a:solidFill>
              </a:rPr>
              <a:t>The context for this study &amp; data overview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F553F2-5273-E407-86E6-12742A324A22}"/>
              </a:ext>
            </a:extLst>
          </p:cNvPr>
          <p:cNvSpPr txBox="1"/>
          <p:nvPr/>
        </p:nvSpPr>
        <p:spPr>
          <a:xfrm>
            <a:off x="1173177" y="3000054"/>
            <a:ext cx="4234457" cy="357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AeroFlight</a:t>
            </a:r>
            <a:r>
              <a:rPr lang="en-GB" sz="16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Ltd. is a new charter company offering cheaper charted flights. They started trading in January 2020, and after a year of trading they decided to analyse the data they have gathered in order to make business and marketing decisions for the new year.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AeroFlight</a:t>
            </a:r>
            <a:r>
              <a:rPr lang="en-GB" sz="16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operates mainly from USA airports, but they look forward to extend their service to other locations.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Carlos was hired as a data analyst for this project.</a:t>
            </a:r>
          </a:p>
          <a:p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296161-977E-535C-8220-CBED4213752F}"/>
              </a:ext>
            </a:extLst>
          </p:cNvPr>
          <p:cNvSpPr txBox="1"/>
          <p:nvPr/>
        </p:nvSpPr>
        <p:spPr>
          <a:xfrm>
            <a:off x="6339156" y="2157573"/>
            <a:ext cx="5465851" cy="419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provided includes the following: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20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range: 2020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20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 range: from January to December of 2020.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20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Breakdown of month per weeks and days.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20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 and arrival times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20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duration.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20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departure airports (40 in total).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20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destinations offered (43 in total).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20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about cancellations and their codes.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20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about flights diverted.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45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210E2F-0115-A051-625F-C5BE9B88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270" y="1793499"/>
            <a:ext cx="6679112" cy="44703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7C0795-0AFA-ABA1-E6A6-86EA810A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721"/>
            <a:ext cx="10058400" cy="114008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</a:rPr>
              <a:t>Quality and consistency of service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4E1FB7-1210-419E-4151-E36797116A22}"/>
              </a:ext>
            </a:extLst>
          </p:cNvPr>
          <p:cNvSpPr txBox="1"/>
          <p:nvPr/>
        </p:nvSpPr>
        <p:spPr>
          <a:xfrm>
            <a:off x="902414" y="1931541"/>
            <a:ext cx="3833973" cy="4632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of service: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96% of all flights booked were delivered.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3% of flights were cancelled due to code ‘A’.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1% of flights were cancelled due to codes ‘B’ and ‘C’.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general, </a:t>
            </a:r>
            <a:r>
              <a:rPr lang="en-GB" sz="1800" b="1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AeroFlight</a:t>
            </a:r>
            <a:r>
              <a:rPr lang="en-GB" sz="18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a consistent service to its customers.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cancellations took place in January, March, May and November.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45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E95ADA-AA05-AB8A-AD79-E1D261E5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52" y="1795411"/>
            <a:ext cx="5142314" cy="35905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1FF46C-D07F-F5AE-D7E4-53C36BD7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55" y="1795411"/>
            <a:ext cx="4784605" cy="35884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AD2151-7CE7-B474-6F5F-9F112C19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3280"/>
          </a:xfrm>
        </p:spPr>
        <p:txBody>
          <a:bodyPr>
            <a:normAutofit/>
          </a:bodyPr>
          <a:lstStyle/>
          <a:p>
            <a:pPr algn="ctr"/>
            <a:r>
              <a:rPr lang="en-GB" sz="4200" b="1" dirty="0" err="1">
                <a:solidFill>
                  <a:schemeClr val="accent2"/>
                </a:solidFill>
              </a:rPr>
              <a:t>AeroFlight</a:t>
            </a:r>
            <a:r>
              <a:rPr lang="en-GB" sz="4200" b="1" dirty="0">
                <a:solidFill>
                  <a:schemeClr val="accent2"/>
                </a:solidFill>
              </a:rPr>
              <a:t> busiest airports and top destinations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888BDA-F08F-FE01-A8F6-D5BB30081899}"/>
              </a:ext>
            </a:extLst>
          </p:cNvPr>
          <p:cNvSpPr txBox="1"/>
          <p:nvPr/>
        </p:nvSpPr>
        <p:spPr>
          <a:xfrm>
            <a:off x="852754" y="5383865"/>
            <a:ext cx="4784605" cy="116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 on busiest airports: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2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busiest airports for </a:t>
            </a:r>
            <a:r>
              <a:rPr lang="en-GB" sz="1200" b="1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AeroFlight</a:t>
            </a:r>
            <a:r>
              <a:rPr lang="en-GB" sz="12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(in this order): Dallas, Los Angeles, New York, Miami, Chicago and San Francisco.</a:t>
            </a:r>
          </a:p>
          <a:p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E153A9-BBD5-E0B1-542A-01D222CC7DDB}"/>
              </a:ext>
            </a:extLst>
          </p:cNvPr>
          <p:cNvSpPr txBox="1"/>
          <p:nvPr/>
        </p:nvSpPr>
        <p:spPr>
          <a:xfrm>
            <a:off x="6924779" y="5363317"/>
            <a:ext cx="5054885" cy="136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2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 on top destinations: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2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 destination airports for </a:t>
            </a:r>
            <a:r>
              <a:rPr lang="en-GB" sz="1200" b="1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AeroFlight</a:t>
            </a:r>
            <a:r>
              <a:rPr lang="en-GB" sz="12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(in this order): Dallas, Los Angeles, New York, Miami, Chicago and San Francisco. It is exactly the same trend for both origin and destinations.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98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83397F-63FA-FE9F-49E7-17ADB50B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742" y="1900718"/>
            <a:ext cx="6359180" cy="43254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AA13DB-8BA9-0303-28E3-966DEF90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9312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</a:rPr>
              <a:t>Flights booked per month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25AE6D-E276-DD6F-B680-D9367DB323A9}"/>
              </a:ext>
            </a:extLst>
          </p:cNvPr>
          <p:cNvSpPr txBox="1"/>
          <p:nvPr/>
        </p:nvSpPr>
        <p:spPr>
          <a:xfrm>
            <a:off x="595901" y="2003461"/>
            <a:ext cx="4621841" cy="469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booked – breakdown per month: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 = 	19%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 = 	5%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 = 	27%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 = 	3%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= 	18%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 = 	1%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 = 	7%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 = 	3%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 = 	1%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 = 	2%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 = 	9%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 = 	1%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trading months are (in this order): March, May, January and November.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weakest months are June and December.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47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E7F7BA-0939-DD1D-20C2-4B7B4FB0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4285"/>
            <a:ext cx="5264583" cy="35360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469044-A34E-A84E-D3F0-DDB6737C3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23" y="1846832"/>
            <a:ext cx="4948258" cy="3760676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3782D64-DB74-DCE2-E3E2-65B13500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00408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</a:rPr>
              <a:t>Overall trend of booking and service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B289F2-8590-6362-74BB-E15A43606397}"/>
              </a:ext>
            </a:extLst>
          </p:cNvPr>
          <p:cNvSpPr txBox="1"/>
          <p:nvPr/>
        </p:nvSpPr>
        <p:spPr>
          <a:xfrm>
            <a:off x="821933" y="5691883"/>
            <a:ext cx="48391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r>
              <a:rPr lang="en-GB" sz="14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booking trend seems consistent throughout the month; however, there is a drop in sales every 7-9  days.</a:t>
            </a:r>
          </a:p>
          <a:p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8C6AEC-CF57-CB09-9B07-ECE83EFB304B}"/>
              </a:ext>
            </a:extLst>
          </p:cNvPr>
          <p:cNvSpPr txBox="1"/>
          <p:nvPr/>
        </p:nvSpPr>
        <p:spPr>
          <a:xfrm>
            <a:off x="6616557" y="5691883"/>
            <a:ext cx="49315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35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r>
              <a:rPr lang="en-GB" sz="135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booking trend seems consistent throughout the week, with an obvious increase on flights booked over the weekend.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48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482393-FC34-B41D-C19C-1C622EF5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32" y="1849480"/>
            <a:ext cx="3030957" cy="2118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E5C3C64-E48B-AE19-64DC-A17B213C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53" y="1849480"/>
            <a:ext cx="3274269" cy="22865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298F04-F4A6-A730-8FB9-6E958BC4B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758" y="4133813"/>
            <a:ext cx="2846022" cy="20043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4FB29A-6706-FBD2-2168-53E2DBC2E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876" y="4133813"/>
            <a:ext cx="3159346" cy="20043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D2034-FAD9-EE10-033B-09116A6D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4252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</a:rPr>
              <a:t>Top destinations in the busiest months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D20662-2D6B-80A3-5031-38351CDBE528}"/>
              </a:ext>
            </a:extLst>
          </p:cNvPr>
          <p:cNvSpPr txBox="1"/>
          <p:nvPr/>
        </p:nvSpPr>
        <p:spPr>
          <a:xfrm>
            <a:off x="8280971" y="1819237"/>
            <a:ext cx="3585681" cy="46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 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6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Dallas is the busiest – and most popular – destination during the busiest months.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6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York (JFK) is the second busiest destination.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6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Angeles is the third most popular destination.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it is worth – for next year’s study – to gather data about the passengers’ reason for flight (personal or business?). It is intriguing that Dallas would be much more popular than Los Angeles (vacation) or New York (vacation/business).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92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E6C2E9-FFA9-53BE-327A-11E3019B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9" y="1820356"/>
            <a:ext cx="2983324" cy="21599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B508C9-D051-8D1C-254B-40FF27C6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04" y="4347918"/>
            <a:ext cx="2739217" cy="19406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F57BAF-961D-35D6-A98F-9CF2B1E71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671" y="1816146"/>
            <a:ext cx="2983324" cy="21377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6E4C2D-FE42-0E98-0A84-879369BE2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382" y="4225296"/>
            <a:ext cx="2910613" cy="20633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ABDF3B-4BA6-CBD9-EA81-AA171778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296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</a:rPr>
              <a:t>Busiest airports in the busiest months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71BA37-AB6B-5BAA-73B7-F30BCA70BDBB}"/>
              </a:ext>
            </a:extLst>
          </p:cNvPr>
          <p:cNvSpPr txBox="1"/>
          <p:nvPr/>
        </p:nvSpPr>
        <p:spPr>
          <a:xfrm>
            <a:off x="8291245" y="1910816"/>
            <a:ext cx="3380198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5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r>
              <a:rPr lang="en-GB" sz="15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5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 never the first on the list, New York (JFK) is the most popular in the list for the top 3.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5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followed by Dallas and Miami as second busiest.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5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Angeles is the least popular in this list, together with San Francisco.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5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Although it appears only once in the list, Los Angeles in first among the top 3 for March. It is worth investigating what causes people to travel from this airport at this time of the year, so </a:t>
            </a:r>
            <a:r>
              <a:rPr lang="en-GB" sz="1500" b="1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AeroFlight</a:t>
            </a:r>
            <a:r>
              <a:rPr lang="en-GB" sz="15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use this information for their business strategy.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4F8ADF-457A-7358-B653-A8C20259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9" y="2277401"/>
            <a:ext cx="4539797" cy="36882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CBB4CE-16BD-A626-B5DA-94AB441C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76" y="2129465"/>
            <a:ext cx="4851023" cy="38361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98E155-DB17-9350-8723-0DA5170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6877"/>
            <a:ext cx="10058400" cy="98739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</a:rPr>
              <a:t>Data questions for specific dates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BA5C8C-8396-533B-7A0F-65FA5026658C}"/>
              </a:ext>
            </a:extLst>
          </p:cNvPr>
          <p:cNvSpPr txBox="1"/>
          <p:nvPr/>
        </p:nvSpPr>
        <p:spPr>
          <a:xfrm>
            <a:off x="9370031" y="1993187"/>
            <a:ext cx="2661007" cy="452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500" b="1" u="sng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r>
              <a:rPr lang="en-GB" sz="15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5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overall trend for busiest airports (in March 2020, DFW-JFK-MIA) differs from this particular date. It is worth breaking down the busiest months into weeks, to check for the trend of behaviour.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500" b="1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 trend for top destinations matches exactly that of the overall trend for that month. Still, it is worth drilling down into weeks to check for the pattern.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8228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968</Words>
  <Application>Microsoft Office PowerPoint</Application>
  <PresentationFormat>Panorámica</PresentationFormat>
  <Paragraphs>75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Retrospección</vt:lpstr>
      <vt:lpstr>AeroFlight 2020 An analysis of this new company’s data for their first year of trading</vt:lpstr>
      <vt:lpstr>The context for this study &amp; data overview</vt:lpstr>
      <vt:lpstr>Quality and consistency of service</vt:lpstr>
      <vt:lpstr>AeroFlight busiest airports and top destinations</vt:lpstr>
      <vt:lpstr>Flights booked per month</vt:lpstr>
      <vt:lpstr>Overall trend of booking and service</vt:lpstr>
      <vt:lpstr>Top destinations in the busiest months</vt:lpstr>
      <vt:lpstr>Busiest airports in the busiest months</vt:lpstr>
      <vt:lpstr>Data questions for specific dates</vt:lpstr>
      <vt:lpstr>Are Aeroflight services delivered on time?</vt:lpstr>
      <vt:lpstr>Arrival and delay trends – weekly visualisation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</dc:creator>
  <cp:lastModifiedBy>Paola</cp:lastModifiedBy>
  <cp:revision>21</cp:revision>
  <dcterms:created xsi:type="dcterms:W3CDTF">2024-07-04T07:06:53Z</dcterms:created>
  <dcterms:modified xsi:type="dcterms:W3CDTF">2024-07-04T17:46:33Z</dcterms:modified>
</cp:coreProperties>
</file>