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comments/modernComment_105_A311DD7C.xml" ContentType="application/vnd.ms-powerpoint.comments+xml"/>
  <Override PartName="/ppt/comments/modernComment_102_F5399FA7.xml" ContentType="application/vnd.ms-powerpoint.comments+xml"/>
  <Override PartName="/ppt/comments/modernComment_115_C69C1110.xml" ContentType="application/vnd.ms-powerpoint.comments+xml"/>
  <Override PartName="/ppt/comments/modernComment_104_135FCB89.xml" ContentType="application/vnd.ms-powerpoint.comments+xml"/>
  <Override PartName="/ppt/comments/modernComment_111_3D0F0FC2.xml" ContentType="application/vnd.ms-powerpoint.comments+xml"/>
  <Override PartName="/ppt/comments/modernComment_112_636B9A22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  <p:sldMasterId id="2147483661" r:id="rId5"/>
  </p:sldMasterIdLst>
  <p:notesMasterIdLst>
    <p:notesMasterId r:id="rId13"/>
  </p:notesMasterIdLst>
  <p:sldIdLst>
    <p:sldId id="256" r:id="rId6"/>
    <p:sldId id="261" r:id="rId7"/>
    <p:sldId id="258" r:id="rId8"/>
    <p:sldId id="277" r:id="rId9"/>
    <p:sldId id="260" r:id="rId10"/>
    <p:sldId id="273" r:id="rId11"/>
    <p:sldId id="274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6CF89F-05E8-E888-05FE-A44985F3B021}" name="Hugo Dias" initials="HD" userId="S::hugomdias@ua.pt::1a55ebf0-c53b-419a-a7f6-ee37d92c14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49F6F-C34F-F5BB-882A-186C5CA5B5EA}" v="53" dt="2024-05-05T17:31:08.075"/>
    <p1510:client id="{3C60FC34-62B1-E304-3A8C-A66F83EEFA86}" v="18" dt="2024-05-06T15:29:09.747"/>
    <p1510:client id="{6492CC73-9DB7-EA4B-94FE-97A78D956E51}" v="128" dt="2024-05-05T17:27:41.022"/>
    <p1510:client id="{90F5D9D4-FAF9-45FB-82C1-F59683AE0682}" v="1200" dt="2024-05-06T15:24:55.830"/>
    <p1510:client id="{AFBAD2A7-CD68-D147-7A3D-64169A04B13F}" v="131" dt="2024-05-05T20:56:51.022"/>
    <p1510:client id="{B7DA6164-A3A0-3BD5-627B-7A0990D30E0E}" v="1921" dt="2024-05-05T21:49:40.912"/>
    <p1510:client id="{EBCA9167-37D9-D8CE-CE1D-9993F2EFB6D4}" v="27" dt="2024-05-05T16:28:18.415"/>
    <p1510:client id="{F35778F7-CCD9-7DAE-F041-1BC3642F9F2F}" v="631" dt="2024-05-05T21:49:59.799"/>
  </p1510:revLst>
</p1510:revInfo>
</file>

<file path=ppt/tableStyles.xml><?xml version="1.0" encoding="utf-8"?>
<a:tblStyleLst xmlns:a="http://schemas.openxmlformats.org/drawingml/2006/main" def="{3BEA64C3-EE92-46B5-B8F5-7E75FB034904}">
  <a:tblStyle styleId="{3BEA64C3-EE92-46B5-B8F5-7E75FB034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8F648F-645D-4A3F-A673-F6FAAEB6FCCC}" authorId="{8D6CF89F-05E8-E888-05FE-A44985F3B021}" created="2024-05-05T21:26:02.870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Caetano</a:t>
        </a:r>
      </a:p>
    </p188:txBody>
  </p188:cm>
</p188:cmLst>
</file>

<file path=ppt/comments/modernComment_102_F5399F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D98AB9-97F1-4D3C-AE21-B765F1D400C7}" authorId="{8D6CF89F-05E8-E888-05FE-A44985F3B021}" created="2024-05-05T21:28:31.376">
    <pc:sldMkLst xmlns:pc="http://schemas.microsoft.com/office/powerpoint/2013/main/command">
      <pc:docMk/>
      <pc:sldMk cId="4114194343" sldId="258"/>
    </pc:sldMkLst>
    <p188:txBody>
      <a:bodyPr/>
      <a:lstStyle/>
      <a:p>
        <a:r>
          <a:rPr lang="en-US"/>
          <a:t>Carlos</a:t>
        </a:r>
      </a:p>
    </p188:txBody>
  </p188:cm>
</p188:cmLst>
</file>

<file path=ppt/comments/modernComment_104_135FCB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19F44E-BFB8-43A4-8F21-06895CEDCD94}" authorId="{8D6CF89F-05E8-E888-05FE-A44985F3B021}" created="2024-05-05T21:26:59.810">
    <pc:sldMkLst xmlns:pc="http://schemas.microsoft.com/office/powerpoint/2013/main/command">
      <pc:docMk/>
      <pc:sldMk cId="325045129" sldId="260"/>
    </pc:sldMkLst>
    <p188:txBody>
      <a:bodyPr/>
      <a:lstStyle/>
      <a:p>
        <a:r>
          <a:rPr lang="en-US"/>
          <a:t>Hugo</a:t>
        </a:r>
      </a:p>
    </p188:txBody>
  </p188:cm>
</p188:cmLst>
</file>

<file path=ppt/comments/modernComment_105_A311DD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21B05F-EF26-4C0F-A4AB-B2B66C4AD63E}" authorId="{8D6CF89F-05E8-E888-05FE-A44985F3B021}" created="2024-05-05T21:26:24.996">
    <pc:sldMkLst xmlns:pc="http://schemas.microsoft.com/office/powerpoint/2013/main/command">
      <pc:docMk/>
      <pc:sldMk cId="2735857020" sldId="261"/>
    </pc:sldMkLst>
    <p188:txBody>
      <a:bodyPr/>
      <a:lstStyle/>
      <a:p>
        <a:r>
          <a:rPr lang="en-US"/>
          <a:t>Caetano</a:t>
        </a:r>
      </a:p>
    </p188:txBody>
  </p188:cm>
</p188:cmLst>
</file>

<file path=ppt/comments/modernComment_111_3D0F0F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53C6F7-7A9F-4DB6-81D6-28A1ED4E3DF9}" authorId="{8D6CF89F-05E8-E888-05FE-A44985F3B021}" created="2024-05-05T21:28:38.298">
    <pc:sldMkLst xmlns:pc="http://schemas.microsoft.com/office/powerpoint/2013/main/command">
      <pc:docMk/>
      <pc:sldMk cId="1024397250" sldId="273"/>
    </pc:sldMkLst>
    <p188:txBody>
      <a:bodyPr/>
      <a:lstStyle/>
      <a:p>
        <a:r>
          <a:rPr lang="en-US"/>
          <a:t>Caetano</a:t>
        </a:r>
      </a:p>
    </p188:txBody>
  </p188:cm>
</p188:cmLst>
</file>

<file path=ppt/comments/modernComment_112_636B9A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901124-6A0D-4D88-91AD-D1B570F456C3}" authorId="{8D6CF89F-05E8-E888-05FE-A44985F3B021}" created="2024-05-05T21:28:43.001">
    <pc:sldMkLst xmlns:pc="http://schemas.microsoft.com/office/powerpoint/2013/main/command">
      <pc:docMk/>
      <pc:sldMk cId="1667996194" sldId="274"/>
    </pc:sldMkLst>
    <p188:txBody>
      <a:bodyPr/>
      <a:lstStyle/>
      <a:p>
        <a:r>
          <a:rPr lang="en-US"/>
          <a:t>Tudo</a:t>
        </a:r>
      </a:p>
    </p188:txBody>
  </p188:cm>
</p188:cmLst>
</file>

<file path=ppt/comments/modernComment_115_C69C11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BA9DC4-E755-45C3-89C2-035201605685}" authorId="{8D6CF89F-05E8-E888-05FE-A44985F3B021}" created="2024-05-05T21:28:23.844">
    <pc:sldMkLst xmlns:pc="http://schemas.microsoft.com/office/powerpoint/2013/main/command">
      <pc:docMk/>
      <pc:sldMk cId="3332116752" sldId="277"/>
    </pc:sldMkLst>
    <p188:txBody>
      <a:bodyPr/>
      <a:lstStyle/>
      <a:p>
        <a:r>
          <a:rPr lang="en-US"/>
          <a:t>Rúben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3258"/>
            <a:ext cx="3886200" cy="994172"/>
          </a:xfrm>
        </p:spPr>
        <p:txBody>
          <a:bodyPr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50" y="1114425"/>
            <a:ext cx="2743200" cy="334327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228725" y="428625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7572376" y="428625"/>
            <a:ext cx="94451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85800" y="428625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85800" y="493940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3888924"/>
            <a:ext cx="2228850" cy="27384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4191171"/>
            <a:ext cx="2228850" cy="27384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2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50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2" y="597524"/>
            <a:ext cx="5140778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3265885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0538" y="2007193"/>
            <a:ext cx="2188028" cy="55738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0538" y="2917845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1851" y="2917845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2007193"/>
            <a:ext cx="2188028" cy="557384"/>
          </a:xfrm>
        </p:spPr>
        <p:txBody>
          <a:bodyPr anchor="b" anchorCtr="0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2124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27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221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6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5008789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57200" y="438498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57200" y="50381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72150" y="1"/>
            <a:ext cx="337185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5" y="4930378"/>
            <a:ext cx="2152650" cy="213122"/>
          </a:xfrm>
        </p:spPr>
        <p:txBody>
          <a:bodyPr>
            <a:noAutofit/>
          </a:bodyPr>
          <a:lstStyle>
            <a:lvl1pPr marL="0" indent="0" algn="l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3636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4572000" y="1"/>
            <a:ext cx="4572000" cy="51435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82" y="2016957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208485" y="2411542"/>
            <a:ext cx="1978799" cy="2731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561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5800" y="1970485"/>
            <a:ext cx="1894285" cy="24872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241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61" userDrawn="1">
          <p15:clr>
            <a:srgbClr val="FBAE40"/>
          </p15:clr>
        </p15:guide>
        <p15:guide id="9" pos="1625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401923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7829550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1" y="2006202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2014366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2914650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6125" y="1628775"/>
            <a:ext cx="2228850" cy="341233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77025" y="4930378"/>
            <a:ext cx="2152650" cy="213122"/>
          </a:xfrm>
        </p:spPr>
        <p:txBody>
          <a:bodyPr>
            <a:noAutofit/>
          </a:bodyPr>
          <a:lstStyle>
            <a:lvl1pPr marL="0" indent="0" algn="r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5" pos="3474" userDrawn="1">
          <p15:clr>
            <a:srgbClr val="FBAE40"/>
          </p15:clr>
        </p15:guide>
        <p15:guide id="6" orient="horz" pos="1026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9" pos="2070" userDrawn="1">
          <p15:clr>
            <a:srgbClr val="FBAE40"/>
          </p15:clr>
        </p15:guide>
        <p15:guide id="11" pos="5369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  <p15:guide id="15" pos="52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4572000" y="1"/>
            <a:ext cx="4572000" cy="51435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10" y="3463528"/>
            <a:ext cx="6985905" cy="994172"/>
          </a:xfrm>
        </p:spPr>
        <p:txBody>
          <a:bodyPr anchor="b">
            <a:noAutofit/>
          </a:bodyPr>
          <a:lstStyle>
            <a:lvl1pPr algn="r"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2454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8515350" y="489857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098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06560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3022" y="685800"/>
            <a:ext cx="2188028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656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3021" y="1573666"/>
            <a:ext cx="2188028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7524"/>
            <a:ext cx="5008789" cy="994172"/>
          </a:xfrm>
        </p:spPr>
        <p:txBody>
          <a:bodyPr anchor="t"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457200" y="438498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457200" y="503813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2006202"/>
            <a:ext cx="3771901" cy="557384"/>
          </a:xfrm>
        </p:spPr>
        <p:txBody>
          <a:bodyPr anchor="b">
            <a:noAutofit/>
          </a:bodyPr>
          <a:lstStyle>
            <a:lvl1pPr marL="0" indent="0">
              <a:buNone/>
              <a:defRPr sz="165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0" y="2914650"/>
            <a:ext cx="3771900" cy="1543050"/>
          </a:xfrm>
        </p:spPr>
        <p:txBody>
          <a:bodyPr anchor="t">
            <a:no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72150" y="1"/>
            <a:ext cx="337185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5" y="4930378"/>
            <a:ext cx="2152650" cy="213122"/>
          </a:xfrm>
        </p:spPr>
        <p:txBody>
          <a:bodyPr>
            <a:noAutofit/>
          </a:bodyPr>
          <a:lstStyle>
            <a:lvl1pPr marL="0" indent="0" algn="l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750"/>
            </a:lvl2pPr>
            <a:lvl3pPr marL="685800" indent="0">
              <a:buNone/>
              <a:defRPr sz="75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774" userDrawn="1">
          <p15:clr>
            <a:srgbClr val="FBAE40"/>
          </p15:clr>
        </p15:guide>
        <p15:guide id="9" pos="3636" userDrawn="1">
          <p15:clr>
            <a:srgbClr val="FBAE40"/>
          </p15:clr>
        </p15:guide>
        <p15:guide id="11" pos="5364" userDrawn="1">
          <p15:clr>
            <a:srgbClr val="FBAE40"/>
          </p15:clr>
        </p15:guide>
        <p15:guide id="12" pos="504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orient="horz" pos="1836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4572000" y="0"/>
            <a:ext cx="2743200" cy="514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3258"/>
            <a:ext cx="3886200" cy="994172"/>
          </a:xfrm>
        </p:spPr>
        <p:txBody>
          <a:bodyPr>
            <a:noAutofit/>
          </a:bodyPr>
          <a:lstStyle>
            <a:lvl1pPr>
              <a:defRPr sz="36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50" y="1114425"/>
            <a:ext cx="2743200" cy="334327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228725" y="428625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7572376" y="428625"/>
            <a:ext cx="94451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85800" y="428625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85800" y="493940"/>
            <a:ext cx="228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3888924"/>
            <a:ext cx="2228850" cy="27384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100" y="4191171"/>
            <a:ext cx="2228850" cy="27384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2" userDrawn="1">
          <p15:clr>
            <a:srgbClr val="FBAE40"/>
          </p15:clr>
        </p15:guide>
        <p15:guide id="2" pos="432" userDrawn="1">
          <p15:clr>
            <a:srgbClr val="FBAE40"/>
          </p15:clr>
        </p15:guide>
        <p15:guide id="3" orient="horz" pos="2808" userDrawn="1">
          <p15:clr>
            <a:srgbClr val="FBAE40"/>
          </p15:clr>
        </p15:guide>
        <p15:guide id="4" pos="5148" userDrawn="1">
          <p15:clr>
            <a:srgbClr val="FBAE40"/>
          </p15:clr>
        </p15:guide>
        <p15:guide id="5" pos="3420" userDrawn="1">
          <p15:clr>
            <a:srgbClr val="FBAE40"/>
          </p15:clr>
        </p15:guide>
        <p15:guide id="6" orient="horz" pos="1134" userDrawn="1">
          <p15:clr>
            <a:srgbClr val="FBAE40"/>
          </p15:clr>
        </p15:guide>
        <p15:guide id="7" orient="horz" pos="270" userDrawn="1">
          <p15:clr>
            <a:srgbClr val="FBAE40"/>
          </p15:clr>
        </p15:guide>
        <p15:guide id="8" pos="504" userDrawn="1">
          <p15:clr>
            <a:srgbClr val="FBAE40"/>
          </p15:clr>
        </p15:guide>
        <p15:guide id="9" pos="2790" userDrawn="1">
          <p15:clr>
            <a:srgbClr val="FBAE40"/>
          </p15:clr>
        </p15:guide>
        <p15:guide id="10" pos="4770" userDrawn="1">
          <p15:clr>
            <a:srgbClr val="FBAE40"/>
          </p15:clr>
        </p15:guide>
        <p15:guide id="11" pos="53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718" r:id="rId13"/>
    <p:sldLayoutId id="2147483706" r:id="rId14"/>
    <p:sldLayoutId id="2147483707" r:id="rId15"/>
    <p:sldLayoutId id="2147483663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6" r:id="rId23"/>
    <p:sldLayoutId id="2147483717" r:id="rId24"/>
    <p:sldLayoutId id="2147483708" r:id="rId25"/>
    <p:sldLayoutId id="2147483715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608" userDrawn="1">
          <p15:clr>
            <a:srgbClr val="F26B43"/>
          </p15:clr>
        </p15:guide>
        <p15:guide id="4" pos="5562" userDrawn="1">
          <p15:clr>
            <a:srgbClr val="F26B43"/>
          </p15:clr>
        </p15:guide>
        <p15:guide id="5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5_A311DD7C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F5399FA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5_C69C11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8/10/relationships/comments" Target="../comments/modernComment_104_135FCB8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veconsultores.com/category/iso-9001/page/1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11_3D0F0FC2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12_636B9A2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705285-2CE9-510E-D375-B1B28434F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166" y="883664"/>
            <a:ext cx="4098822" cy="2318100"/>
          </a:xfrm>
          <a:prstGeom prst="rect">
            <a:avLst/>
          </a:prstGeom>
        </p:spPr>
      </p:pic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617052" y="1223099"/>
            <a:ext cx="4198660" cy="2095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/>
              <a:t>OneBox: </a:t>
            </a:r>
            <a:br>
              <a:rPr lang="en" sz="4400"/>
            </a:br>
            <a:r>
              <a:rPr lang="pt-PT" sz="4400" err="1"/>
              <a:t>User</a:t>
            </a:r>
            <a:r>
              <a:rPr lang="pt-PT" sz="4400"/>
              <a:t> </a:t>
            </a:r>
            <a:r>
              <a:rPr lang="pt-PT" sz="4400" err="1"/>
              <a:t>stories</a:t>
            </a:r>
            <a:r>
              <a:rPr lang="pt-PT" sz="4400"/>
              <a:t> e protótipo</a:t>
            </a:r>
            <a:endParaRPr lang="en-US" sz="440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32274" y="3534314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PT"/>
              <a:t>Antevisão dos cenários suportados no novo sistema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994E0-E73D-F365-D29F-336BC7AA1DA9}"/>
              </a:ext>
            </a:extLst>
          </p:cNvPr>
          <p:cNvSpPr txBox="1"/>
          <p:nvPr/>
        </p:nvSpPr>
        <p:spPr>
          <a:xfrm>
            <a:off x="96981" y="4308764"/>
            <a:ext cx="4198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err="1"/>
              <a:t>By</a:t>
            </a:r>
            <a:r>
              <a:rPr lang="pt-PT"/>
              <a:t>:</a:t>
            </a:r>
          </a:p>
          <a:p>
            <a:r>
              <a:rPr lang="pt-PT" sz="1100"/>
              <a:t>Hugo Dias, Rúben Gomes, Carlos Verenzuela, António Caetano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712D-3601-8C0C-779A-7AE1CA59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606217"/>
            <a:ext cx="3583800" cy="572700"/>
          </a:xfrm>
        </p:spPr>
        <p:txBody>
          <a:bodyPr/>
          <a:lstStyle/>
          <a:p>
            <a:r>
              <a:rPr lang="en-US" sz="3600" err="1"/>
              <a:t>Índice</a:t>
            </a:r>
            <a:endParaRPr lang="en-US" sz="3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B34293-91EC-6BFE-3F19-474F38E42F0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1652" y="1596518"/>
            <a:ext cx="4367288" cy="2262000"/>
          </a:xfrm>
        </p:spPr>
        <p:txBody>
          <a:bodyPr/>
          <a:lstStyle/>
          <a:p>
            <a:pPr marL="571500" indent="-457200" algn="l">
              <a:spcAft>
                <a:spcPts val="400"/>
              </a:spcAft>
              <a:buAutoNum type="arabicPeriod"/>
            </a:pPr>
            <a:r>
              <a:rPr lang="en-US" sz="2000" err="1">
                <a:latin typeface="Poppins"/>
                <a:cs typeface="Poppins"/>
              </a:rPr>
              <a:t>Introdução</a:t>
            </a:r>
          </a:p>
          <a:p>
            <a:pPr marL="571500" indent="-457200" algn="l">
              <a:spcAft>
                <a:spcPts val="400"/>
              </a:spcAft>
              <a:buAutoNum type="arabicPeriod"/>
            </a:pPr>
            <a:r>
              <a:rPr lang="en-US" sz="2000" err="1">
                <a:latin typeface="Poppins"/>
                <a:cs typeface="Poppins"/>
              </a:rPr>
              <a:t>Critérios</a:t>
            </a:r>
            <a:r>
              <a:rPr lang="en-US" sz="2000">
                <a:latin typeface="Poppins"/>
                <a:cs typeface="Poppins"/>
              </a:rPr>
              <a:t> </a:t>
            </a:r>
            <a:r>
              <a:rPr lang="en-US" sz="2000" err="1">
                <a:latin typeface="Poppins"/>
                <a:cs typeface="Poppins"/>
              </a:rPr>
              <a:t>usados</a:t>
            </a:r>
            <a:endParaRPr lang="en-US" sz="2000">
              <a:latin typeface="Poppins"/>
              <a:cs typeface="Poppins"/>
            </a:endParaRPr>
          </a:p>
          <a:p>
            <a:pPr marL="571500" indent="-457200" algn="l">
              <a:spcAft>
                <a:spcPts val="400"/>
              </a:spcAft>
              <a:buAutoNum type="arabicPeriod"/>
            </a:pPr>
            <a:r>
              <a:rPr lang="en-US" sz="2000">
                <a:latin typeface="Poppins"/>
                <a:cs typeface="Poppins"/>
              </a:rPr>
              <a:t>User Stories</a:t>
            </a:r>
            <a:endParaRPr lang="en-US" sz="2000" err="1">
              <a:latin typeface="Poppins"/>
              <a:cs typeface="Poppins"/>
            </a:endParaRPr>
          </a:p>
          <a:p>
            <a:pPr marL="571500" indent="-457200" algn="l">
              <a:spcAft>
                <a:spcPts val="400"/>
              </a:spcAft>
              <a:buAutoNum type="arabicPeriod"/>
            </a:pPr>
            <a:r>
              <a:rPr lang="en-US" sz="2000" err="1">
                <a:latin typeface="Poppins"/>
                <a:cs typeface="Poppins"/>
              </a:rPr>
              <a:t>Requisitos</a:t>
            </a:r>
            <a:r>
              <a:rPr lang="en-US" sz="2000">
                <a:latin typeface="Poppins"/>
                <a:cs typeface="Poppins"/>
              </a:rPr>
              <a:t> </a:t>
            </a:r>
            <a:r>
              <a:rPr lang="en-US" sz="2000" err="1">
                <a:latin typeface="Poppins"/>
                <a:cs typeface="Poppins"/>
              </a:rPr>
              <a:t>funcionais</a:t>
            </a:r>
            <a:r>
              <a:rPr lang="en-US" sz="2000">
                <a:latin typeface="Poppins"/>
                <a:cs typeface="Poppins"/>
              </a:rPr>
              <a:t> e </a:t>
            </a:r>
            <a:r>
              <a:rPr lang="en-US" sz="2000" err="1">
                <a:latin typeface="Poppins"/>
                <a:cs typeface="Poppins"/>
              </a:rPr>
              <a:t>não</a:t>
            </a:r>
            <a:r>
              <a:rPr lang="en-US" sz="2000">
                <a:latin typeface="Poppins"/>
                <a:cs typeface="Poppins"/>
              </a:rPr>
              <a:t> </a:t>
            </a:r>
            <a:r>
              <a:rPr lang="en-US" sz="2000" err="1">
                <a:latin typeface="Poppins"/>
                <a:cs typeface="Poppins"/>
              </a:rPr>
              <a:t>funcionais</a:t>
            </a:r>
            <a:endParaRPr lang="en-US" sz="2000">
              <a:latin typeface="Poppins"/>
              <a:cs typeface="Poppins"/>
            </a:endParaRPr>
          </a:p>
          <a:p>
            <a:pPr marL="571500" indent="-457200" algn="l">
              <a:spcAft>
                <a:spcPts val="400"/>
              </a:spcAft>
              <a:buAutoNum type="arabicPeriod"/>
            </a:pPr>
            <a:r>
              <a:rPr lang="en-US" sz="2000" err="1">
                <a:latin typeface="Poppins"/>
                <a:cs typeface="Poppins"/>
              </a:rPr>
              <a:t>Protótipo</a:t>
            </a:r>
            <a:endParaRPr lang="en-US" sz="2000">
              <a:latin typeface="Poppins"/>
              <a:cs typeface="Poppins"/>
            </a:endParaRPr>
          </a:p>
        </p:txBody>
      </p:sp>
      <p:pic>
        <p:nvPicPr>
          <p:cNvPr id="23" name="Picture 22" descr="Lokk Cacifos Inteligentes - Smart Lockers - Click &amp; Collect">
            <a:extLst>
              <a:ext uri="{FF2B5EF4-FFF2-40B4-BE49-F238E27FC236}">
                <a16:creationId xmlns:a16="http://schemas.microsoft.com/office/drawing/2014/main" id="{EF78FBB8-6B65-0ED0-53BF-AC98A07A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879" y="1502270"/>
            <a:ext cx="2109069" cy="21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57020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CCF7-342E-0B50-7115-8C2654F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90" y="702287"/>
            <a:ext cx="3937910" cy="703579"/>
          </a:xfrm>
        </p:spPr>
        <p:txBody>
          <a:bodyPr/>
          <a:lstStyle/>
          <a:p>
            <a:r>
              <a:rPr lang="en-US" sz="3600" err="1">
                <a:cs typeface="Poppins"/>
              </a:rPr>
              <a:t>Critérios</a:t>
            </a:r>
            <a:r>
              <a:rPr lang="en-US" sz="3600">
                <a:cs typeface="Poppins"/>
              </a:rPr>
              <a:t> </a:t>
            </a:r>
            <a:r>
              <a:rPr lang="en-US" sz="3600" err="1">
                <a:cs typeface="Poppins"/>
              </a:rPr>
              <a:t>usados</a:t>
            </a:r>
            <a:endParaRPr lang="en-US" sz="3600">
              <a:cs typeface="Poppin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039F48-AD28-8AE3-8E57-79DFF7CC231A}"/>
              </a:ext>
            </a:extLst>
          </p:cNvPr>
          <p:cNvSpPr txBox="1"/>
          <p:nvPr/>
        </p:nvSpPr>
        <p:spPr>
          <a:xfrm>
            <a:off x="634090" y="1587677"/>
            <a:ext cx="393791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A </a:t>
            </a:r>
            <a:r>
              <a:rPr lang="pt-PT" b="1"/>
              <a:t>metodologia</a:t>
            </a:r>
            <a:r>
              <a:rPr lang="pt-PT"/>
              <a:t> utilizada consistiu em </a:t>
            </a:r>
            <a:r>
              <a:rPr lang="pt-PT" b="1"/>
              <a:t>colocar-nos na pele do utilizador</a:t>
            </a:r>
            <a:r>
              <a:rPr lang="pt-PT"/>
              <a:t> (ou potencial cliente), garantindo o desenvolvimento de todas as </a:t>
            </a:r>
            <a:r>
              <a:rPr lang="pt-PT" b="1"/>
              <a:t>funcionalidades necessárias</a:t>
            </a:r>
            <a:r>
              <a:rPr lang="pt-PT"/>
              <a:t> (e não só) </a:t>
            </a:r>
            <a:r>
              <a:rPr lang="pt-PT" b="1"/>
              <a:t>para alcançar os objetivos</a:t>
            </a:r>
            <a:r>
              <a:rPr lang="pt-PT"/>
              <a:t> desejados no contexto do aluguer de cacifos. </a:t>
            </a:r>
          </a:p>
          <a:p>
            <a:endParaRPr lang="pt-PT"/>
          </a:p>
          <a:p>
            <a:r>
              <a:rPr lang="pt-PT"/>
              <a:t>Tentamos sempre desenvolver o protótipo pensando nas possíveis </a:t>
            </a:r>
            <a:r>
              <a:rPr lang="pt-PT" b="1" i="1" err="1"/>
              <a:t>user</a:t>
            </a:r>
            <a:r>
              <a:rPr lang="pt-PT" b="1" i="1"/>
              <a:t> </a:t>
            </a:r>
            <a:r>
              <a:rPr lang="pt-PT" b="1" i="1" err="1"/>
              <a:t>stories</a:t>
            </a:r>
            <a:r>
              <a:rPr lang="pt-PT"/>
              <a:t> e compreender </a:t>
            </a:r>
            <a:r>
              <a:rPr lang="pt-PT" b="1"/>
              <a:t>o que estava em falta</a:t>
            </a:r>
            <a:r>
              <a:rPr lang="pt-PT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9149C0-08FF-AB21-0A77-C9FE54DB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13" y="128041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4343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4BA488-1E03-5C70-D345-95DB631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7" y="450206"/>
            <a:ext cx="5679900" cy="572700"/>
          </a:xfrm>
        </p:spPr>
        <p:txBody>
          <a:bodyPr/>
          <a:lstStyle/>
          <a:p>
            <a:r>
              <a:rPr lang="en-US" sz="3600"/>
              <a:t>User stories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A42B3-C983-4805-06C2-774731D1C356}"/>
              </a:ext>
            </a:extLst>
          </p:cNvPr>
          <p:cNvSpPr txBox="1"/>
          <p:nvPr/>
        </p:nvSpPr>
        <p:spPr>
          <a:xfrm>
            <a:off x="630909" y="1204651"/>
            <a:ext cx="420858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Eu,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b="1" err="1"/>
              <a:t>cliente</a:t>
            </a:r>
            <a:r>
              <a:rPr lang="en-US" b="1"/>
              <a:t>/</a:t>
            </a:r>
            <a:r>
              <a:rPr lang="en-US" b="1" err="1"/>
              <a:t>utilizador</a:t>
            </a:r>
            <a:r>
              <a:rPr lang="en-US"/>
              <a:t>, </a:t>
            </a:r>
            <a:r>
              <a:rPr lang="en-US" err="1"/>
              <a:t>quero</a:t>
            </a:r>
            <a:r>
              <a:rPr lang="en-US"/>
              <a:t>…</a:t>
            </a:r>
            <a:endParaRPr lang="pt-PT"/>
          </a:p>
          <a:p>
            <a:endParaRPr lang="en-US"/>
          </a:p>
          <a:p>
            <a:pPr marL="285750" indent="-285750">
              <a:buChar char="•"/>
            </a:pPr>
            <a:r>
              <a:rPr lang="en-US" sz="1300"/>
              <a:t>… </a:t>
            </a:r>
            <a:r>
              <a:rPr lang="en-US" sz="1300" err="1"/>
              <a:t>fazer</a:t>
            </a:r>
            <a:r>
              <a:rPr lang="en-US" sz="1300"/>
              <a:t> </a:t>
            </a:r>
            <a:r>
              <a:rPr lang="en-US" sz="1300" b="1" i="1"/>
              <a:t>login</a:t>
            </a:r>
            <a:r>
              <a:rPr lang="en-US" sz="1300"/>
              <a:t> </a:t>
            </a:r>
            <a:r>
              <a:rPr lang="en-US" sz="1300" err="1"/>
              <a:t>na</a:t>
            </a:r>
            <a:r>
              <a:rPr lang="en-US" sz="1300"/>
              <a:t> </a:t>
            </a:r>
            <a:r>
              <a:rPr lang="en-US" sz="1300" err="1"/>
              <a:t>minha</a:t>
            </a:r>
            <a:r>
              <a:rPr lang="en-US" sz="1300"/>
              <a:t> </a:t>
            </a:r>
            <a:r>
              <a:rPr lang="en-US" sz="1300" err="1"/>
              <a:t>conta</a:t>
            </a:r>
            <a:r>
              <a:rPr lang="en-US" sz="1300"/>
              <a:t>, de forma a </a:t>
            </a:r>
            <a:r>
              <a:rPr lang="en-US" sz="1300" err="1"/>
              <a:t>poder</a:t>
            </a:r>
            <a:r>
              <a:rPr lang="en-US" sz="1300"/>
              <a:t> </a:t>
            </a:r>
            <a:r>
              <a:rPr lang="en-US" sz="1300" b="1" err="1"/>
              <a:t>alugar</a:t>
            </a:r>
            <a:r>
              <a:rPr lang="en-US" sz="1300" b="1"/>
              <a:t> um </a:t>
            </a:r>
            <a:r>
              <a:rPr lang="en-US" sz="1300" b="1" err="1"/>
              <a:t>cacifo</a:t>
            </a:r>
            <a:r>
              <a:rPr lang="en-US" sz="1300"/>
              <a:t>;</a:t>
            </a:r>
          </a:p>
          <a:p>
            <a:pPr marL="285750" indent="-285750">
              <a:buChar char="•"/>
            </a:pPr>
            <a:endParaRPr lang="en-US" sz="1300"/>
          </a:p>
          <a:p>
            <a:pPr marL="285750" indent="-285750">
              <a:buChar char="•"/>
            </a:pPr>
            <a:r>
              <a:rPr lang="en-US" sz="1300"/>
              <a:t>… </a:t>
            </a:r>
            <a:r>
              <a:rPr lang="en-US" sz="1300" b="1" err="1"/>
              <a:t>ler</a:t>
            </a:r>
            <a:r>
              <a:rPr lang="en-US" sz="1300" b="1"/>
              <a:t> </a:t>
            </a:r>
            <a:r>
              <a:rPr lang="en-US" sz="1300" b="1" err="1"/>
              <a:t>sobre</a:t>
            </a:r>
            <a:r>
              <a:rPr lang="en-US" sz="1300" b="1"/>
              <a:t> a </a:t>
            </a:r>
            <a:r>
              <a:rPr lang="en-US" sz="1300" b="1" err="1"/>
              <a:t>empresa</a:t>
            </a:r>
            <a:r>
              <a:rPr lang="en-US" sz="1300"/>
              <a:t>, de forma a </a:t>
            </a:r>
            <a:r>
              <a:rPr lang="en-US" sz="1300" err="1"/>
              <a:t>poder</a:t>
            </a:r>
            <a:r>
              <a:rPr lang="en-US" sz="1300"/>
              <a:t> </a:t>
            </a:r>
            <a:r>
              <a:rPr lang="en-US" sz="1300" b="1" err="1"/>
              <a:t>conhecer</a:t>
            </a:r>
            <a:r>
              <a:rPr lang="en-US" sz="1300" b="1"/>
              <a:t> </a:t>
            </a:r>
            <a:r>
              <a:rPr lang="en-US" sz="1300" b="1" err="1"/>
              <a:t>mais</a:t>
            </a:r>
            <a:r>
              <a:rPr lang="en-US" sz="1300" b="1"/>
              <a:t> a </a:t>
            </a:r>
            <a:r>
              <a:rPr lang="en-US" sz="1300" b="1" err="1"/>
              <a:t>mesma</a:t>
            </a:r>
            <a:r>
              <a:rPr lang="en-US" sz="1300"/>
              <a:t>;</a:t>
            </a:r>
          </a:p>
          <a:p>
            <a:pPr marL="285750" indent="-285750">
              <a:buChar char="•"/>
            </a:pPr>
            <a:endParaRPr lang="en-US" sz="1300"/>
          </a:p>
          <a:p>
            <a:pPr marL="285750" indent="-285750">
              <a:buChar char="•"/>
            </a:pPr>
            <a:r>
              <a:rPr lang="en-US" sz="1300"/>
              <a:t>… </a:t>
            </a:r>
            <a:r>
              <a:rPr lang="en-US" sz="1300" b="1" err="1"/>
              <a:t>alugar</a:t>
            </a:r>
            <a:r>
              <a:rPr lang="en-US" sz="1300" b="1"/>
              <a:t> um </a:t>
            </a:r>
            <a:r>
              <a:rPr lang="en-US" sz="1300" b="1" err="1"/>
              <a:t>cacifo</a:t>
            </a:r>
            <a:r>
              <a:rPr lang="en-US" sz="1300"/>
              <a:t> de forma a </a:t>
            </a:r>
            <a:r>
              <a:rPr lang="en-US" sz="1300" b="1" err="1"/>
              <a:t>arranjar</a:t>
            </a:r>
            <a:r>
              <a:rPr lang="en-US" sz="1300" b="1"/>
              <a:t> um local </a:t>
            </a:r>
            <a:r>
              <a:rPr lang="en-US" sz="1300" err="1"/>
              <a:t>ao</a:t>
            </a:r>
            <a:r>
              <a:rPr lang="en-US" sz="1300"/>
              <a:t> qual </a:t>
            </a:r>
            <a:r>
              <a:rPr lang="en-US" sz="1300" err="1"/>
              <a:t>poderão</a:t>
            </a:r>
            <a:r>
              <a:rPr lang="en-US" sz="1300"/>
              <a:t> </a:t>
            </a:r>
            <a:r>
              <a:rPr lang="en-US" sz="1300" err="1"/>
              <a:t>colocar</a:t>
            </a:r>
            <a:r>
              <a:rPr lang="en-US" sz="1300"/>
              <a:t> a </a:t>
            </a:r>
            <a:r>
              <a:rPr lang="en-US" sz="1300" err="1"/>
              <a:t>encomenda</a:t>
            </a:r>
            <a:r>
              <a:rPr lang="en-US" sz="1300"/>
              <a:t>;</a:t>
            </a:r>
          </a:p>
          <a:p>
            <a:pPr marL="285750" indent="-285750">
              <a:buChar char="•"/>
            </a:pPr>
            <a:endParaRPr lang="en-US" sz="1300"/>
          </a:p>
          <a:p>
            <a:pPr marL="285750" indent="-285750">
              <a:buChar char="•"/>
            </a:pPr>
            <a:r>
              <a:rPr lang="en-US" sz="1300"/>
              <a:t>… </a:t>
            </a:r>
            <a:r>
              <a:rPr lang="en-US" sz="1300" b="1" err="1"/>
              <a:t>aceder</a:t>
            </a:r>
            <a:r>
              <a:rPr lang="en-US" sz="1300" b="1"/>
              <a:t> </a:t>
            </a:r>
            <a:r>
              <a:rPr lang="en-US" sz="1300" b="1" err="1"/>
              <a:t>ao</a:t>
            </a:r>
            <a:r>
              <a:rPr lang="en-US" sz="1300" b="1"/>
              <a:t> </a:t>
            </a:r>
            <a:r>
              <a:rPr lang="en-US" sz="1300" b="1" err="1"/>
              <a:t>mapa</a:t>
            </a:r>
            <a:r>
              <a:rPr lang="en-US" sz="1300"/>
              <a:t>, de forma a </a:t>
            </a:r>
            <a:r>
              <a:rPr lang="en-US" sz="1300" b="1" err="1"/>
              <a:t>escolher</a:t>
            </a:r>
            <a:r>
              <a:rPr lang="en-US" sz="1300" b="1"/>
              <a:t> o </a:t>
            </a:r>
            <a:r>
              <a:rPr lang="en-US" sz="1300" b="1" err="1"/>
              <a:t>cacifo</a:t>
            </a:r>
            <a:r>
              <a:rPr lang="en-US" sz="1300"/>
              <a:t> </a:t>
            </a:r>
            <a:r>
              <a:rPr lang="en-US" sz="1300" err="1"/>
              <a:t>mais</a:t>
            </a:r>
            <a:r>
              <a:rPr lang="en-US" sz="1300"/>
              <a:t> </a:t>
            </a:r>
            <a:r>
              <a:rPr lang="en-US" sz="1300" err="1"/>
              <a:t>próximo</a:t>
            </a:r>
            <a:r>
              <a:rPr lang="en-US" sz="1300"/>
              <a:t> de </a:t>
            </a:r>
            <a:r>
              <a:rPr lang="en-US" sz="1300" err="1"/>
              <a:t>mim</a:t>
            </a:r>
            <a:r>
              <a:rPr lang="en-US" sz="1300"/>
              <a:t>;</a:t>
            </a:r>
          </a:p>
          <a:p>
            <a:pPr marL="285750" indent="-285750">
              <a:buChar char="•"/>
            </a:pPr>
            <a:endParaRPr lang="en-US" sz="1300"/>
          </a:p>
          <a:p>
            <a:pPr marL="285750" indent="-285750">
              <a:buChar char="•"/>
            </a:pPr>
            <a:r>
              <a:rPr lang="en-US" sz="1300"/>
              <a:t>… </a:t>
            </a:r>
            <a:r>
              <a:rPr lang="en-US" sz="1300" b="1" err="1"/>
              <a:t>editar</a:t>
            </a:r>
            <a:r>
              <a:rPr lang="en-US" sz="1300" b="1"/>
              <a:t> o meu </a:t>
            </a:r>
            <a:r>
              <a:rPr lang="en-US" sz="1300" b="1" err="1"/>
              <a:t>perfil</a:t>
            </a:r>
            <a:r>
              <a:rPr lang="en-US" sz="1300"/>
              <a:t> de forma a </a:t>
            </a:r>
            <a:r>
              <a:rPr lang="en-US" sz="1300" err="1"/>
              <a:t>poder</a:t>
            </a:r>
            <a:r>
              <a:rPr lang="en-US" sz="1300"/>
              <a:t> </a:t>
            </a:r>
            <a:r>
              <a:rPr lang="en-US" sz="1300" b="1" err="1"/>
              <a:t>atualizar</a:t>
            </a:r>
            <a:r>
              <a:rPr lang="en-US" sz="1300" b="1"/>
              <a:t> a </a:t>
            </a:r>
            <a:r>
              <a:rPr lang="en-US" sz="1300" b="1" err="1"/>
              <a:t>minha</a:t>
            </a:r>
            <a:r>
              <a:rPr lang="en-US" sz="1300" b="1"/>
              <a:t> </a:t>
            </a:r>
            <a:r>
              <a:rPr lang="en-US" sz="1300" b="1" err="1"/>
              <a:t>informação</a:t>
            </a:r>
            <a:r>
              <a:rPr lang="en-US" sz="1300"/>
              <a:t>;</a:t>
            </a:r>
          </a:p>
        </p:txBody>
      </p:sp>
      <p:pic>
        <p:nvPicPr>
          <p:cNvPr id="13" name="Picture 12" descr="A screenshot of a web page&#10;&#10;Description automatically generated">
            <a:extLst>
              <a:ext uri="{FF2B5EF4-FFF2-40B4-BE49-F238E27FC236}">
                <a16:creationId xmlns:a16="http://schemas.microsoft.com/office/drawing/2014/main" id="{384C656B-B553-D22B-273D-9349A42D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67" y="3625437"/>
            <a:ext cx="1589334" cy="871042"/>
          </a:xfrm>
          <a:prstGeom prst="rect">
            <a:avLst/>
          </a:prstGeom>
        </p:spPr>
      </p:pic>
      <p:pic>
        <p:nvPicPr>
          <p:cNvPr id="2" name="Picture 1" descr="A screenshot of a login form&#10;&#10;Description automatically generated">
            <a:extLst>
              <a:ext uri="{FF2B5EF4-FFF2-40B4-BE49-F238E27FC236}">
                <a16:creationId xmlns:a16="http://schemas.microsoft.com/office/drawing/2014/main" id="{7807E5AB-982F-E231-CF3A-13D256B9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313" y="1625110"/>
            <a:ext cx="1329104" cy="1651490"/>
          </a:xfrm>
          <a:prstGeom prst="rect">
            <a:avLst/>
          </a:prstGeom>
        </p:spPr>
      </p:pic>
      <p:pic>
        <p:nvPicPr>
          <p:cNvPr id="4" name="Picture 3" descr="A group of lockers in a row&#10;&#10;Description automatically generated">
            <a:extLst>
              <a:ext uri="{FF2B5EF4-FFF2-40B4-BE49-F238E27FC236}">
                <a16:creationId xmlns:a16="http://schemas.microsoft.com/office/drawing/2014/main" id="{B08046C0-CC39-7506-47BC-D7BCD7762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76" y="491271"/>
            <a:ext cx="2813540" cy="871172"/>
          </a:xfrm>
          <a:prstGeom prst="rect">
            <a:avLst/>
          </a:prstGeom>
        </p:spPr>
      </p:pic>
      <p:pic>
        <p:nvPicPr>
          <p:cNvPr id="7" name="Picture 6" descr="A map with red pins&#10;&#10;Description automatically generated">
            <a:extLst>
              <a:ext uri="{FF2B5EF4-FFF2-40B4-BE49-F238E27FC236}">
                <a16:creationId xmlns:a16="http://schemas.microsoft.com/office/drawing/2014/main" id="{12ECF877-2839-D3C5-2184-ED3DC7FEF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840" y="1628043"/>
            <a:ext cx="1593606" cy="9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6752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C73-E4E5-E528-2AE0-6851E0B2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5" y="615409"/>
            <a:ext cx="5814812" cy="660012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err="1"/>
              <a:t>Requisitos</a:t>
            </a:r>
            <a:r>
              <a:rPr lang="en-US" sz="3600"/>
              <a:t> </a:t>
            </a:r>
            <a:r>
              <a:rPr lang="en-US" sz="3600" err="1"/>
              <a:t>funcionais</a:t>
            </a:r>
            <a:endParaRPr lang="en-US" sz="36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2C47ED-24FE-AC59-5682-E6519D82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125" y="1503112"/>
            <a:ext cx="4312312" cy="2994175"/>
          </a:xfrm>
        </p:spPr>
        <p:txBody>
          <a:bodyPr/>
          <a:lstStyle/>
          <a:p>
            <a:r>
              <a:rPr lang="pt-PT" sz="1400">
                <a:latin typeface="+mn-lt"/>
              </a:rPr>
              <a:t>Contas de utilizador</a:t>
            </a:r>
          </a:p>
          <a:p>
            <a:pPr>
              <a:lnSpc>
                <a:spcPct val="150000"/>
              </a:lnSpc>
            </a:pPr>
            <a:r>
              <a:rPr lang="pt-PT" sz="1400">
                <a:latin typeface="+mn-lt"/>
              </a:rPr>
              <a:t>Mapa interativo (com estabelecimentos)</a:t>
            </a:r>
          </a:p>
          <a:p>
            <a:pPr>
              <a:lnSpc>
                <a:spcPct val="150000"/>
              </a:lnSpc>
            </a:pPr>
            <a:r>
              <a:rPr lang="pt-PT" sz="1400">
                <a:latin typeface="+mn-lt"/>
              </a:rPr>
              <a:t>Página de suporte</a:t>
            </a:r>
          </a:p>
          <a:p>
            <a:pPr>
              <a:lnSpc>
                <a:spcPct val="150000"/>
              </a:lnSpc>
            </a:pPr>
            <a:r>
              <a:rPr lang="pt-PT" sz="1400">
                <a:latin typeface="+mn-lt"/>
              </a:rPr>
              <a:t>Sistema de pagamento</a:t>
            </a:r>
          </a:p>
          <a:p>
            <a:pPr>
              <a:lnSpc>
                <a:spcPct val="150000"/>
              </a:lnSpc>
            </a:pPr>
            <a:r>
              <a:rPr lang="pt-PT" sz="1400">
                <a:latin typeface="+mn-lt"/>
              </a:rPr>
              <a:t>Todos os cacifos devem ser mostrados no mapa.</a:t>
            </a:r>
          </a:p>
          <a:p>
            <a:pPr>
              <a:lnSpc>
                <a:spcPct val="150000"/>
              </a:lnSpc>
            </a:pPr>
            <a:r>
              <a:rPr lang="pt-PT" sz="1400">
                <a:latin typeface="+mn-lt"/>
              </a:rPr>
              <a:t>Reserva de cacifos</a:t>
            </a:r>
          </a:p>
          <a:p>
            <a:pPr>
              <a:lnSpc>
                <a:spcPct val="150000"/>
              </a:lnSpc>
            </a:pPr>
            <a:r>
              <a:rPr lang="pt-PT" sz="1400">
                <a:latin typeface="+mn-lt"/>
              </a:rPr>
              <a:t>Escolher </a:t>
            </a:r>
            <a:r>
              <a:rPr lang="pt-PT" sz="1400"/>
              <a:t>semanas de alugamento</a:t>
            </a:r>
          </a:p>
        </p:txBody>
      </p:sp>
      <p:pic>
        <p:nvPicPr>
          <p:cNvPr id="3" name="Picture 2" descr="A clipboard with a clock and a checklist&#10;&#10;Description automatically generated">
            <a:extLst>
              <a:ext uri="{FF2B5EF4-FFF2-40B4-BE49-F238E27FC236}">
                <a16:creationId xmlns:a16="http://schemas.microsoft.com/office/drawing/2014/main" id="{9CFB94CC-98E9-010E-CE67-9B5FB3CAA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99525" y="1559048"/>
            <a:ext cx="3792660" cy="26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129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AC5A4-F3B6-FB9E-3569-CDEEAE3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1164548"/>
            <a:ext cx="4413569" cy="5792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err="1">
                <a:solidFill>
                  <a:schemeClr val="tx1"/>
                </a:solidFill>
                <a:latin typeface="Vidaloka"/>
                <a:cs typeface="Poppins"/>
              </a:rPr>
              <a:t>Requisitos</a:t>
            </a:r>
            <a:r>
              <a:rPr lang="en-US">
                <a:solidFill>
                  <a:schemeClr val="tx1"/>
                </a:solidFill>
                <a:latin typeface="Vidaloka"/>
                <a:cs typeface="Poppins"/>
              </a:rPr>
              <a:t> </a:t>
            </a:r>
            <a:r>
              <a:rPr lang="en-US" err="1">
                <a:solidFill>
                  <a:schemeClr val="tx1"/>
                </a:solidFill>
                <a:latin typeface="Vidaloka"/>
                <a:cs typeface="Poppins"/>
              </a:rPr>
              <a:t>não</a:t>
            </a:r>
            <a:r>
              <a:rPr lang="en-US">
                <a:solidFill>
                  <a:schemeClr val="tx1"/>
                </a:solidFill>
                <a:latin typeface="Vidaloka"/>
                <a:cs typeface="Poppins"/>
              </a:rPr>
              <a:t> </a:t>
            </a:r>
            <a:r>
              <a:rPr lang="en-US" err="1">
                <a:solidFill>
                  <a:schemeClr val="tx1"/>
                </a:solidFill>
                <a:latin typeface="Vidaloka"/>
                <a:cs typeface="Poppins"/>
              </a:rPr>
              <a:t>Funcionais</a:t>
            </a:r>
            <a:endParaRPr lang="en-US">
              <a:solidFill>
                <a:schemeClr val="tx1"/>
              </a:solidFill>
              <a:latin typeface="Vidaloka"/>
              <a:cs typeface="Poppins"/>
            </a:endParaRPr>
          </a:p>
        </p:txBody>
      </p:sp>
      <p:pic>
        <p:nvPicPr>
          <p:cNvPr id="25" name="Picture 24" descr="Uma marca de interrogação de uma barra de tipo de máquina">
            <a:extLst>
              <a:ext uri="{FF2B5EF4-FFF2-40B4-BE49-F238E27FC236}">
                <a16:creationId xmlns:a16="http://schemas.microsoft.com/office/drawing/2014/main" id="{B84A9DF4-13FF-ECC7-FF6E-4CBDBFB9F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45" r="12590" b="-3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178121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36538 w 3182692"/>
              <a:gd name="connsiteY1" fmla="*/ 0 h 13716"/>
              <a:gd name="connsiteX2" fmla="*/ 1273077 w 3182692"/>
              <a:gd name="connsiteY2" fmla="*/ 0 h 13716"/>
              <a:gd name="connsiteX3" fmla="*/ 1909615 w 3182692"/>
              <a:gd name="connsiteY3" fmla="*/ 0 h 13716"/>
              <a:gd name="connsiteX4" fmla="*/ 2482500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609807 w 3182692"/>
              <a:gd name="connsiteY7" fmla="*/ 13716 h 13716"/>
              <a:gd name="connsiteX8" fmla="*/ 2068750 w 3182692"/>
              <a:gd name="connsiteY8" fmla="*/ 13716 h 13716"/>
              <a:gd name="connsiteX9" fmla="*/ 1432211 w 3182692"/>
              <a:gd name="connsiteY9" fmla="*/ 13716 h 13716"/>
              <a:gd name="connsiteX10" fmla="*/ 859327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2906" y="4075"/>
                  <a:pt x="3183008" y="9784"/>
                  <a:pt x="3182692" y="13716"/>
                </a:cubicBezTo>
                <a:cubicBezTo>
                  <a:pt x="2947402" y="17868"/>
                  <a:pt x="2876226" y="22619"/>
                  <a:pt x="2609807" y="13716"/>
                </a:cubicBezTo>
                <a:cubicBezTo>
                  <a:pt x="2343389" y="4813"/>
                  <a:pt x="2326689" y="21007"/>
                  <a:pt x="2068750" y="13716"/>
                </a:cubicBezTo>
                <a:cubicBezTo>
                  <a:pt x="1810811" y="6425"/>
                  <a:pt x="1713836" y="43647"/>
                  <a:pt x="1432211" y="13716"/>
                </a:cubicBezTo>
                <a:cubicBezTo>
                  <a:pt x="1150586" y="-16215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2126" y="5320"/>
                  <a:pt x="3182368" y="9001"/>
                  <a:pt x="3182692" y="13716"/>
                </a:cubicBezTo>
                <a:cubicBezTo>
                  <a:pt x="3026065" y="-15421"/>
                  <a:pt x="2775006" y="18495"/>
                  <a:pt x="2546154" y="13716"/>
                </a:cubicBezTo>
                <a:cubicBezTo>
                  <a:pt x="2317302" y="8937"/>
                  <a:pt x="2168173" y="-13085"/>
                  <a:pt x="1845961" y="13716"/>
                </a:cubicBezTo>
                <a:cubicBezTo>
                  <a:pt x="1523749" y="40517"/>
                  <a:pt x="1450078" y="-5416"/>
                  <a:pt x="1304904" y="13716"/>
                </a:cubicBezTo>
                <a:cubicBezTo>
                  <a:pt x="1159730" y="32848"/>
                  <a:pt x="942635" y="-14593"/>
                  <a:pt x="604711" y="13716"/>
                </a:cubicBezTo>
                <a:cubicBezTo>
                  <a:pt x="266787" y="42025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735BAE-4C3E-B07F-5EBE-84E266791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73321" y="2029968"/>
            <a:ext cx="4688333" cy="26128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O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nosso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site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não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pode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demorar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mais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do que 20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segundos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a responder.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O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mapa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deve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reagir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rapidamente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às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interações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do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utilizador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O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servidor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deve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ser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capaz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de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suportar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uma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grande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de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utilizadores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pelo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menos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o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número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de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cacifos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ea typeface="+mn-ea"/>
                <a:cs typeface="+mn-cs"/>
              </a:rPr>
              <a:t>existentes</a:t>
            </a:r>
            <a:r>
              <a:rPr lang="en-US" sz="1400">
                <a:solidFill>
                  <a:schemeClr val="tx1"/>
                </a:solidFill>
                <a:ea typeface="+mn-ea"/>
                <a:cs typeface="+mn-cs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tx1"/>
                </a:solidFill>
                <a:ea typeface="+mn-ea"/>
                <a:cs typeface="+mn-cs"/>
              </a:rPr>
              <a:t>Os cacifos devem ter o seu estado (ocupado, livre ou fora de serviço) atualizado, no máximo, a cada 12 horas.</a:t>
            </a:r>
            <a:endParaRPr lang="en-US" sz="140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397250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FF9BA270-1D31-223B-16FE-BE2F7F92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66" y="333507"/>
            <a:ext cx="5013632" cy="572700"/>
          </a:xfrm>
        </p:spPr>
        <p:txBody>
          <a:bodyPr/>
          <a:lstStyle/>
          <a:p>
            <a:r>
              <a:rPr lang="en-US" err="1">
                <a:ea typeface="Calibri"/>
                <a:cs typeface="Poppins"/>
              </a:rPr>
              <a:t>Prototipagem</a:t>
            </a:r>
            <a:r>
              <a:rPr lang="en-US">
                <a:latin typeface="Poppins"/>
                <a:ea typeface="Calibri"/>
                <a:cs typeface="Poppins"/>
              </a:rPr>
              <a:t> (Figma)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657D5DFA-9C6C-53EF-8DDE-420C4C84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30" y="904875"/>
            <a:ext cx="5639702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96194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c2a7db-e211-41e6-ac52-739a8225b5a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430D4D8590894FB4EB9CCCDD1FA008" ma:contentTypeVersion="14" ma:contentTypeDescription="Create a new document." ma:contentTypeScope="" ma:versionID="5b17fd101a430feebe866a10ee1f8257">
  <xsd:schema xmlns:xsd="http://www.w3.org/2001/XMLSchema" xmlns:xs="http://www.w3.org/2001/XMLSchema" xmlns:p="http://schemas.microsoft.com/office/2006/metadata/properties" xmlns:ns3="3ec2a7db-e211-41e6-ac52-739a8225b5aa" xmlns:ns4="7cdf302f-bc1d-4a49-82da-57295b92840d" targetNamespace="http://schemas.microsoft.com/office/2006/metadata/properties" ma:root="true" ma:fieldsID="7bb496ebfcff3b204a97d61ee5dd2eb8" ns3:_="" ns4:_="">
    <xsd:import namespace="3ec2a7db-e211-41e6-ac52-739a8225b5aa"/>
    <xsd:import namespace="7cdf302f-bc1d-4a49-82da-57295b9284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2a7db-e211-41e6-ac52-739a8225b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f302f-bc1d-4a49-82da-57295b928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DD2BD9-70F2-4DCF-AE45-D21899DF9FC2}">
  <ds:schemaRefs>
    <ds:schemaRef ds:uri="3ec2a7db-e211-41e6-ac52-739a8225b5aa"/>
    <ds:schemaRef ds:uri="7cdf302f-bc1d-4a49-82da-57295b9284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04C0AD-C149-46A4-A301-3135E93C7217}">
  <ds:schemaRefs>
    <ds:schemaRef ds:uri="3ec2a7db-e211-41e6-ac52-739a8225b5aa"/>
    <ds:schemaRef ds:uri="7cdf302f-bc1d-4a49-82da-57295b9284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39DE6C-2250-46C7-9D6A-E82E45EC0A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Minimalist Business Slides XL by Slidesgo</vt:lpstr>
      <vt:lpstr>1_Office Theme</vt:lpstr>
      <vt:lpstr>OneBox:  User stories e protótipo</vt:lpstr>
      <vt:lpstr>Índice</vt:lpstr>
      <vt:lpstr>Critérios usados</vt:lpstr>
      <vt:lpstr>User stories</vt:lpstr>
      <vt:lpstr>Requisitos funcionais</vt:lpstr>
      <vt:lpstr>Requisitos não Funcionais</vt:lpstr>
      <vt:lpstr>Prototipagem (Figma)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Hugo</dc:creator>
  <cp:revision>2</cp:revision>
  <dcterms:modified xsi:type="dcterms:W3CDTF">2024-05-18T16:26:55Z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0x010100BC430D4D8590894FB4EB9CCCDD1FA008</vt:lpwstr>
  </property>
</Properties>
</file>