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8_3A628302.xml" ContentType="application/vnd.ms-powerpoint.comments+xml"/>
  <Override PartName="/ppt/comments/modernComment_115_F11E44E8.xml" ContentType="application/vnd.ms-powerpoint.comments+xml"/>
  <Override PartName="/ppt/comments/modernComment_118_E5A7734C.xml" ContentType="application/vnd.ms-powerpoint.comments+xml"/>
  <Override PartName="/ppt/comments/modernComment_112_DE41BD78.xml" ContentType="application/vnd.ms-powerpoint.comments+xml"/>
  <Override PartName="/ppt/comments/modernComment_111_C90B50B8.xml" ContentType="application/vnd.ms-powerpoint.comments+xml"/>
  <Override PartName="/ppt/comments/modernComment_110_4FDF8D98.xml" ContentType="application/vnd.ms-powerpoint.comments+xml"/>
  <Override PartName="/ppt/comments/modernComment_10F_F7EDF78.xml" ContentType="application/vnd.ms-powerpoint.comments+xml"/>
  <Override PartName="/ppt/comments/modernComment_114_7F48F125.xml" ContentType="application/vnd.ms-powerpoint.comments+xml"/>
  <Override PartName="/ppt/comments/modernComment_10B_8DF881EF.xml" ContentType="application/vnd.ms-powerpoint.comments+xml"/>
  <Override PartName="/ppt/comments/modernComment_113_484F4510.xml" ContentType="application/vnd.ms-powerpoint.comments+xml"/>
  <Override PartName="/ppt/comments/modernComment_116_D1F6A0E0.xml" ContentType="application/vnd.ms-powerpoint.comments+xml"/>
  <Override PartName="/ppt/comments/modernComment_10A_F9125661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64" r:id="rId2"/>
    <p:sldId id="277" r:id="rId3"/>
    <p:sldId id="280" r:id="rId4"/>
    <p:sldId id="281" r:id="rId5"/>
    <p:sldId id="274" r:id="rId6"/>
    <p:sldId id="273" r:id="rId7"/>
    <p:sldId id="272" r:id="rId8"/>
    <p:sldId id="271" r:id="rId9"/>
    <p:sldId id="276" r:id="rId10"/>
    <p:sldId id="267" r:id="rId11"/>
    <p:sldId id="275" r:id="rId12"/>
    <p:sldId id="27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D6CF89F-05E8-E888-05FE-A44985F3B021}" name="Hugo Dias" initials="HD" userId="S::hugomdias@ua.pt::1a55ebf0-c53b-419a-a7f6-ee37d92c14d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DBD9"/>
    <a:srgbClr val="014482"/>
    <a:srgbClr val="1F219C"/>
    <a:srgbClr val="80C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D23849-E84C-1D52-E550-CCF09290F40A}" v="3" dt="2024-05-04T16:35:03.2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modernComment_108_3A62830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97E5076-0026-4733-9DE5-F0A10A330C2F}" authorId="{8D6CF89F-05E8-E888-05FE-A44985F3B021}" created="2024-04-15T15:28:26.671">
    <pc:sldMkLst xmlns:pc="http://schemas.microsoft.com/office/powerpoint/2013/main/command">
      <pc:docMk/>
      <pc:sldMk cId="979534594" sldId="264"/>
    </pc:sldMkLst>
    <p188:txBody>
      <a:bodyPr/>
      <a:lstStyle/>
      <a:p>
        <a:r>
          <a:rPr lang="en-US"/>
          <a:t>eu</a:t>
        </a:r>
      </a:p>
    </p188:txBody>
  </p188:cm>
</p188:cmLst>
</file>

<file path=ppt/comments/modernComment_10A_F912566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1ED887D-3FB9-4532-918B-B5AFCAF7E665}" authorId="{8D6CF89F-05E8-E888-05FE-A44985F3B021}" created="2024-04-15T15:26:27.230">
    <pc:sldMkLst xmlns:pc="http://schemas.microsoft.com/office/powerpoint/2013/main/command">
      <pc:docMk/>
      <pc:sldMk cId="4178728545" sldId="266"/>
    </pc:sldMkLst>
    <p188:txBody>
      <a:bodyPr/>
      <a:lstStyle/>
      <a:p>
        <a:r>
          <a:rPr lang="en-US"/>
          <a:t>ruben</a:t>
        </a:r>
      </a:p>
    </p188:txBody>
  </p188:cm>
</p188:cmLst>
</file>

<file path=ppt/comments/modernComment_10B_8DF881E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72CE17C-0527-457F-970F-3F1362869276}" authorId="{8D6CF89F-05E8-E888-05FE-A44985F3B021}" created="2024-04-15T15:27:58.858">
    <pc:sldMkLst xmlns:pc="http://schemas.microsoft.com/office/powerpoint/2013/main/command">
      <pc:docMk/>
      <pc:sldMk cId="2381873647" sldId="267"/>
    </pc:sldMkLst>
    <p188:txBody>
      <a:bodyPr/>
      <a:lstStyle/>
      <a:p>
        <a:r>
          <a:rPr lang="en-US"/>
          <a:t>caetano</a:t>
        </a:r>
      </a:p>
    </p188:txBody>
  </p188:cm>
</p188:cmLst>
</file>

<file path=ppt/comments/modernComment_10F_F7EDF7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578F516-8657-4A11-AC53-229AFDD53505}" authorId="{8D6CF89F-05E8-E888-05FE-A44985F3B021}" created="2024-04-14T20:21:20.599">
    <pc:sldMkLst xmlns:pc="http://schemas.microsoft.com/office/powerpoint/2013/main/command">
      <pc:docMk/>
      <pc:sldMk cId="259972984" sldId="271"/>
    </pc:sldMkLst>
    <p188:txBody>
      <a:bodyPr/>
      <a:lstStyle/>
      <a:p>
        <a:r>
          <a:rPr lang="en-US"/>
          <a:t>carlos</a:t>
        </a:r>
      </a:p>
    </p188:txBody>
  </p188:cm>
</p188:cmLst>
</file>

<file path=ppt/comments/modernComment_110_4FDF8D9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07FF1D8-DCFB-41EA-8AE3-0E22CBAD505A}" authorId="{8D6CF89F-05E8-E888-05FE-A44985F3B021}" created="2024-04-14T20:21:13.692">
    <pc:sldMkLst xmlns:pc="http://schemas.microsoft.com/office/powerpoint/2013/main/command">
      <pc:docMk/>
      <pc:sldMk cId="1340050840" sldId="272"/>
    </pc:sldMkLst>
    <p188:txBody>
      <a:bodyPr/>
      <a:lstStyle/>
      <a:p>
        <a:r>
          <a:rPr lang="en-US"/>
          <a:t>dois</a:t>
        </a:r>
      </a:p>
    </p188:txBody>
  </p188:cm>
</p188:cmLst>
</file>

<file path=ppt/comments/modernComment_111_C90B50B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D219629-DB37-48A3-917B-5A1BAD0F2CCA}" authorId="{8D6CF89F-05E8-E888-05FE-A44985F3B021}" created="2024-04-14T20:21:07.661">
    <pc:sldMkLst xmlns:pc="http://schemas.microsoft.com/office/powerpoint/2013/main/command">
      <pc:docMk/>
      <pc:sldMk cId="3372961976" sldId="273"/>
    </pc:sldMkLst>
    <p188:txBody>
      <a:bodyPr/>
      <a:lstStyle/>
      <a:p>
        <a:r>
          <a:rPr lang="en-US"/>
          <a:t>dois</a:t>
        </a:r>
      </a:p>
    </p188:txBody>
  </p188:cm>
</p188:cmLst>
</file>

<file path=ppt/comments/modernComment_112_DE41BD7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25BA840-EA9D-4561-B4BD-6D4294226523}" authorId="{8D6CF89F-05E8-E888-05FE-A44985F3B021}" created="2024-04-14T20:20:54.488">
    <pc:sldMkLst xmlns:pc="http://schemas.microsoft.com/office/powerpoint/2013/main/command">
      <pc:docMk/>
      <pc:sldMk cId="3728850296" sldId="274"/>
    </pc:sldMkLst>
    <p188:txBody>
      <a:bodyPr/>
      <a:lstStyle/>
      <a:p>
        <a:r>
          <a:rPr lang="en-US"/>
          <a:t>eu</a:t>
        </a:r>
      </a:p>
    </p188:txBody>
  </p188:cm>
</p188:cmLst>
</file>

<file path=ppt/comments/modernComment_113_484F451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E8F5852-C79B-4E08-B5B4-E572991CCD07}" authorId="{8D6CF89F-05E8-E888-05FE-A44985F3B021}" created="2024-04-15T15:27:54.795">
    <pc:sldMkLst xmlns:pc="http://schemas.microsoft.com/office/powerpoint/2013/main/command">
      <pc:docMk/>
      <pc:sldMk cId="1213154576" sldId="275"/>
    </pc:sldMkLst>
    <p188:txBody>
      <a:bodyPr/>
      <a:lstStyle/>
      <a:p>
        <a:r>
          <a:rPr lang="en-US"/>
          <a:t>caetano</a:t>
        </a:r>
      </a:p>
    </p188:txBody>
  </p188:cm>
</p188:cmLst>
</file>

<file path=ppt/comments/modernComment_114_7F48F12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1E7267E-5A12-462B-8FB8-D33489034E3A}" authorId="{8D6CF89F-05E8-E888-05FE-A44985F3B021}" created="2024-04-15T15:28:02.670">
    <pc:sldMkLst xmlns:pc="http://schemas.microsoft.com/office/powerpoint/2013/main/command">
      <pc:docMk/>
      <pc:sldMk cId="2135486757" sldId="276"/>
    </pc:sldMkLst>
    <p188:txBody>
      <a:bodyPr/>
      <a:lstStyle/>
      <a:p>
        <a:r>
          <a:rPr lang="en-US"/>
          <a:t>caetano</a:t>
        </a:r>
      </a:p>
    </p188:txBody>
  </p188:cm>
</p188:cmLst>
</file>

<file path=ppt/comments/modernComment_115_F11E44E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3E2C21A-CAE6-4245-9D9A-EA5AB5537754}" authorId="{8D6CF89F-05E8-E888-05FE-A44985F3B021}" created="2024-04-15T15:28:15.546">
    <pc:sldMkLst xmlns:pc="http://schemas.microsoft.com/office/powerpoint/2013/main/command">
      <pc:docMk/>
      <pc:sldMk cId="4045292776" sldId="277"/>
    </pc:sldMkLst>
    <p188:txBody>
      <a:bodyPr/>
      <a:lstStyle/>
      <a:p>
        <a:r>
          <a:rPr lang="en-US"/>
          <a:t>eu</a:t>
        </a:r>
      </a:p>
    </p188:txBody>
  </p188:cm>
</p188:cmLst>
</file>

<file path=ppt/comments/modernComment_116_D1F6A0E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85A06E1-4F47-48AA-B67D-CB4E98A991DB}" authorId="{8D6CF89F-05E8-E888-05FE-A44985F3B021}" created="2024-04-15T15:26:21.839">
    <pc:sldMkLst xmlns:pc="http://schemas.microsoft.com/office/powerpoint/2013/main/command">
      <pc:docMk/>
      <pc:sldMk cId="3522601184" sldId="278"/>
    </pc:sldMkLst>
    <p188:txBody>
      <a:bodyPr/>
      <a:lstStyle/>
      <a:p>
        <a:r>
          <a:rPr lang="en-US"/>
          <a:t>ruben</a:t>
        </a:r>
      </a:p>
    </p188:txBody>
  </p188:cm>
</p188:cmLst>
</file>

<file path=ppt/comments/modernComment_118_E5A7734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30CED63-4736-46D5-9C48-9EA2E6A68B2A}" authorId="{8D6CF89F-05E8-E888-05FE-A44985F3B021}" created="2024-04-15T15:28:08.327">
    <pc:sldMkLst xmlns:pc="http://schemas.microsoft.com/office/powerpoint/2013/main/command">
      <pc:docMk/>
      <pc:sldMk cId="3852956492" sldId="280"/>
    </pc:sldMkLst>
    <p188:txBody>
      <a:bodyPr/>
      <a:lstStyle/>
      <a:p>
        <a:r>
          <a:rPr lang="en-US"/>
          <a:t>ruben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04343"/>
            <a:ext cx="5181600" cy="1325563"/>
          </a:xfrm>
        </p:spPr>
        <p:txBody>
          <a:bodyPr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9000" y="1485900"/>
            <a:ext cx="3657600" cy="4457700"/>
          </a:xfrm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/>
          <p:nvPr userDrawn="1"/>
        </p:nvCxnSpPr>
        <p:spPr>
          <a:xfrm>
            <a:off x="1638300" y="571500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/>
          <p:nvPr userDrawn="1"/>
        </p:nvCxnSpPr>
        <p:spPr>
          <a:xfrm>
            <a:off x="10096500" y="571500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914400" y="57150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914400" y="658586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5185232"/>
            <a:ext cx="2971800" cy="36512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800" y="5588228"/>
            <a:ext cx="2971800" cy="3651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41727603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67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002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04343"/>
            <a:ext cx="5181600" cy="1325563"/>
          </a:xfrm>
        </p:spPr>
        <p:txBody>
          <a:bodyPr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9000" y="1485900"/>
            <a:ext cx="3657600" cy="4457700"/>
          </a:xfrm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/>
          <p:nvPr userDrawn="1"/>
        </p:nvCxnSpPr>
        <p:spPr>
          <a:xfrm>
            <a:off x="1638300" y="571500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/>
          <p:nvPr userDrawn="1"/>
        </p:nvCxnSpPr>
        <p:spPr>
          <a:xfrm>
            <a:off x="10096500" y="571500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914400" y="57150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914400" y="658586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5185232"/>
            <a:ext cx="2971800" cy="36512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800" y="5588228"/>
            <a:ext cx="2971800" cy="3651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82423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67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B735EAF-8052-DDCD-6CEC-D825479BEFD3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428" y="796698"/>
            <a:ext cx="6854371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CB9F921-8097-7740-47FD-1905F9FE44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4354513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DEBCBD63-480F-D96C-B0DF-94EF264BA08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0716" y="2676257"/>
            <a:ext cx="2917371" cy="743178"/>
          </a:xfrm>
        </p:spPr>
        <p:txBody>
          <a:bodyPr anchor="b" anchorCtr="0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3F1D198-945D-C96D-60E9-C0AEC5E296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80717" y="389046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BDCD9B2A-F0BB-F9DB-CC75-2EC1683475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95800" y="389046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68651C4C-4AD1-19DA-CC78-BEC58707B5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12271BA1-38C2-A7FE-AC76-8EC49BFBBE3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95800" y="2676257"/>
            <a:ext cx="2917371" cy="743178"/>
          </a:xfrm>
        </p:spPr>
        <p:txBody>
          <a:bodyPr anchor="b" anchorCtr="0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630785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2832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704">
          <p15:clr>
            <a:srgbClr val="FBAE40"/>
          </p15:clr>
        </p15:guide>
        <p15:guide id="7" orient="horz" pos="360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295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7C7D43-1CC3-3332-AEFC-59ABB023F7AC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02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8480485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6678385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609600" y="58466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609600" y="67175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9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F175D2-EEFE-E4BF-0E57-03025B8F8D6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696200" y="1"/>
            <a:ext cx="44958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273C4E42-511B-EB94-CA0A-051B1A4A91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5300" y="6573838"/>
            <a:ext cx="2870200" cy="284162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5389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4848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70AFB9-F87E-11AC-2B32-B5178FE34E78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rgbClr val="F1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1442" y="268927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9193522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414779-4CEE-EEAD-8A66-EE043E90B44F}"/>
              </a:ext>
            </a:extLst>
          </p:cNvPr>
          <p:cNvSpPr/>
          <p:nvPr userDrawn="1"/>
        </p:nvSpPr>
        <p:spPr>
          <a:xfrm>
            <a:off x="1611313" y="3215390"/>
            <a:ext cx="2638398" cy="36426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4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4235A04-C2C9-A7DC-3FE5-1E7D27C0E13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14400" y="2627313"/>
            <a:ext cx="2525713" cy="331628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7104C814-4179-5378-738C-F0AEB2D153F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43263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655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15">
          <p15:clr>
            <a:srgbClr val="FBAE40"/>
          </p15:clr>
        </p15:guide>
        <p15:guide id="9" pos="2167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B883CC-094E-7039-9807-58F11002611B}"/>
              </a:ext>
            </a:extLst>
          </p:cNvPr>
          <p:cNvSpPr/>
          <p:nvPr userDrawn="1"/>
        </p:nvSpPr>
        <p:spPr>
          <a:xfrm>
            <a:off x="0" y="0"/>
            <a:ext cx="535898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FDDBBAD-B928-4819-64F5-80A5AECD71C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381500" y="2171699"/>
            <a:ext cx="2971800" cy="454977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8B3586BE-78C6-E426-9F3C-F59381E5CD8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4081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5" pos="4632">
          <p15:clr>
            <a:srgbClr val="FBAE40"/>
          </p15:clr>
        </p15:guide>
        <p15:guide id="6" orient="horz" pos="1368">
          <p15:clr>
            <a:srgbClr val="FBAE40"/>
          </p15:clr>
        </p15:guide>
        <p15:guide id="7" orient="horz" pos="360">
          <p15:clr>
            <a:srgbClr val="FBAE40"/>
          </p15:clr>
        </p15:guide>
        <p15:guide id="9" pos="2760">
          <p15:clr>
            <a:srgbClr val="FBAE40"/>
          </p15:clr>
        </p15:guide>
        <p15:guide id="11" pos="7159">
          <p15:clr>
            <a:srgbClr val="FBAE40"/>
          </p15:clr>
        </p15:guide>
        <p15:guide id="12" pos="672">
          <p15:clr>
            <a:srgbClr val="FBAE40"/>
          </p15:clr>
        </p15:guide>
        <p15:guide id="14" orient="horz" pos="2448">
          <p15:clr>
            <a:srgbClr val="FBAE40"/>
          </p15:clr>
        </p15:guide>
        <p15:guide id="15" pos="705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949CF9-AE80-D4A2-E0FC-126A4E8ECBCB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rgbClr val="F1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546" y="4618037"/>
            <a:ext cx="9314540" cy="1325563"/>
          </a:xfrm>
        </p:spPr>
        <p:txBody>
          <a:bodyPr anchor="b">
            <a:noAutofit/>
          </a:bodyPr>
          <a:lstStyle>
            <a:lvl1pPr algn="r"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7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9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4619919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5" pos="4560">
          <p15:clr>
            <a:srgbClr val="FBAE40"/>
          </p15:clr>
        </p15:guide>
        <p15:guide id="7" orient="horz" pos="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960C-86A7-6728-9263-973B76A8F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265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4C769-5B6E-5C22-9516-5D7BE462E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190F5-D493-CE67-ED1B-D761BFA69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5225E-A593-BBE5-FA35-2952DE6D5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812C0-D4F0-C345-96B4-1E8B918506AC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30E95-9162-1956-4897-1AA052698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09E4-652E-524A-8D35-CF602AA44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0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Poppins" pitchFamily="2" charset="77"/>
          <a:ea typeface="+mj-ea"/>
          <a:cs typeface="Poppins" pitchFamily="2" charset="7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144">
          <p15:clr>
            <a:srgbClr val="F26B43"/>
          </p15:clr>
        </p15:guide>
        <p15:guide id="4" pos="7416">
          <p15:clr>
            <a:srgbClr val="F26B43"/>
          </p15:clr>
        </p15:guide>
        <p15:guide id="5" pos="3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8/10/relationships/comments" Target="../comments/modernComment_108_3A62830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microsoft.com/office/2018/10/relationships/comments" Target="../comments/modernComment_10B_8DF881EF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microsoft.com/office/2018/10/relationships/comments" Target="../comments/modernComment_113_484F45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6_D1F6A0E0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microsoft.com/office/2018/10/relationships/comments" Target="../comments/modernComment_10A_F912566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8/10/relationships/comments" Target="../comments/modernComment_115_F11E44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microsoft.com/office/2018/10/relationships/comments" Target="../comments/modernComment_118_E5A7734C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8/10/relationships/comments" Target="../comments/modernComment_112_DE41BD78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8/10/relationships/comments" Target="../comments/modernComment_111_C90B50B8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8/10/relationships/comments" Target="../comments/modernComment_110_4FDF8D9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microsoft.com/office/2018/10/relationships/comments" Target="../comments/modernComment_10F_F7EDF7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4_7F48F12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536A1-1A23-FDCA-E791-278F673BA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Poppins"/>
                <a:cs typeface="Poppins"/>
              </a:rPr>
              <a:t>Apresentação do Projeto </a:t>
            </a:r>
            <a:r>
              <a:rPr lang="en-US" b="1">
                <a:latin typeface="Poppins"/>
                <a:cs typeface="Poppins"/>
              </a:rPr>
              <a:t>OneBox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F0848-B081-1EB4-54CE-A4262714BD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4555312"/>
            <a:ext cx="2971800" cy="3651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By: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C5B7BB-086A-0BEE-471F-DC71F427D32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800" y="4927694"/>
            <a:ext cx="3402931" cy="135078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/>
              <a:t>Carlos Verenzuela, nº 114597</a:t>
            </a:r>
            <a:endParaRPr lang="en-US"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/>
              <a:t>Rúben Gomes, nº 113435</a:t>
            </a:r>
            <a:endParaRPr lang="en-US"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/>
              <a:t>Hugo Dias, nº 114142</a:t>
            </a:r>
            <a:endParaRPr lang="en-US"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/>
              <a:t>António Caetano, nº 114094</a:t>
            </a:r>
            <a:endParaRPr lang="en-US">
              <a:cs typeface="Calibri"/>
            </a:endParaRPr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6E23ABD1-63A0-7AF6-7578-3A75D0CAE03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6101522" y="1563204"/>
            <a:ext cx="3646557" cy="4368336"/>
          </a:xfrm>
        </p:spPr>
      </p:pic>
      <p:pic>
        <p:nvPicPr>
          <p:cNvPr id="9" name="Picture 8" descr="Strongbox - Free business icons">
            <a:extLst>
              <a:ext uri="{FF2B5EF4-FFF2-40B4-BE49-F238E27FC236}">
                <a16:creationId xmlns:a16="http://schemas.microsoft.com/office/drawing/2014/main" id="{8E301B45-F3D1-2E7D-6DDA-456B7931F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0375" y="2107590"/>
            <a:ext cx="3814010" cy="3803984"/>
          </a:xfrm>
          <a:prstGeom prst="rect">
            <a:avLst/>
          </a:prstGeom>
        </p:spPr>
      </p:pic>
      <p:pic>
        <p:nvPicPr>
          <p:cNvPr id="13" name="Picture 12" descr="About Us - OneBox">
            <a:extLst>
              <a:ext uri="{FF2B5EF4-FFF2-40B4-BE49-F238E27FC236}">
                <a16:creationId xmlns:a16="http://schemas.microsoft.com/office/drawing/2014/main" id="{B4BFDDBD-C377-A734-D9D8-95128E945A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8632" y="2516914"/>
            <a:ext cx="990100" cy="2581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7E4158-3CD5-1E08-A62A-6B4144B8ED8B}"/>
              </a:ext>
            </a:extLst>
          </p:cNvPr>
          <p:cNvSpPr txBox="1"/>
          <p:nvPr/>
        </p:nvSpPr>
        <p:spPr>
          <a:xfrm>
            <a:off x="10372298" y="5936776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Grupo 5</a:t>
            </a:r>
            <a:br>
              <a:rPr lang="en-US">
                <a:ea typeface="Calibri"/>
                <a:cs typeface="Calibri"/>
              </a:rPr>
            </a:br>
            <a:r>
              <a:rPr lang="en-US" err="1">
                <a:ea typeface="Calibri"/>
                <a:cs typeface="Calibri"/>
              </a:rPr>
              <a:t>Turma</a:t>
            </a:r>
            <a:r>
              <a:rPr lang="en-US">
                <a:ea typeface="Calibri"/>
                <a:cs typeface="Calibri"/>
              </a:rPr>
              <a:t> P3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3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D7D93-CA1A-4CC4-D666-DE786C7EC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428" y="868585"/>
            <a:ext cx="7041902" cy="1325563"/>
          </a:xfrm>
        </p:spPr>
        <p:txBody>
          <a:bodyPr/>
          <a:lstStyle/>
          <a:p>
            <a:r>
              <a:rPr lang="en-US" b="1" err="1">
                <a:latin typeface="Poppins"/>
                <a:cs typeface="Poppins"/>
              </a:rPr>
              <a:t>Gestão</a:t>
            </a:r>
            <a:r>
              <a:rPr lang="en-US" b="1">
                <a:latin typeface="Poppins"/>
                <a:cs typeface="Poppins"/>
              </a:rPr>
              <a:t> de </a:t>
            </a:r>
            <a:r>
              <a:rPr lang="en-US" b="1" err="1">
                <a:latin typeface="Poppins"/>
                <a:cs typeface="Poppins"/>
              </a:rPr>
              <a:t>Pagamento</a:t>
            </a:r>
            <a:r>
              <a:rPr lang="en-US" b="1">
                <a:latin typeface="Poppins"/>
                <a:cs typeface="Poppins"/>
              </a:rPr>
              <a:t> do </a:t>
            </a:r>
            <a:r>
              <a:rPr lang="en-US" b="1" err="1">
                <a:latin typeface="Poppins"/>
                <a:cs typeface="Poppins"/>
              </a:rPr>
              <a:t>Cacifo</a:t>
            </a:r>
            <a:endParaRPr lang="en-US" b="1">
              <a:latin typeface="Poppins"/>
              <a:cs typeface="Poppins"/>
            </a:endParaRPr>
          </a:p>
        </p:txBody>
      </p:sp>
      <p:pic>
        <p:nvPicPr>
          <p:cNvPr id="9" name="Picture Placeholder 8" descr="A computer and money on a table&#10;&#10;Description automatically generated">
            <a:extLst>
              <a:ext uri="{FF2B5EF4-FFF2-40B4-BE49-F238E27FC236}">
                <a16:creationId xmlns:a16="http://schemas.microsoft.com/office/drawing/2014/main" id="{C9EE7087-B62F-ADAF-69FD-D34C0F7C0252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3"/>
          <a:srcRect l="28824" r="28824"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02D57A-209C-AC8E-3079-BADC97590F8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99016" y="2929636"/>
            <a:ext cx="7505639" cy="2806346"/>
          </a:xfrm>
          <a:solidFill>
            <a:srgbClr val="DFDBD9">
              <a:alpha val="42000"/>
            </a:srgbClr>
          </a:solidFill>
        </p:spPr>
        <p:txBody>
          <a:bodyPr/>
          <a:lstStyle/>
          <a:p>
            <a:r>
              <a:rPr lang="en-US" sz="2400" b="1" err="1">
                <a:ea typeface="Roboto"/>
                <a:cs typeface="Roboto"/>
              </a:rPr>
              <a:t>Integração</a:t>
            </a:r>
            <a:r>
              <a:rPr lang="en-US" sz="2400" b="1">
                <a:ea typeface="Roboto"/>
                <a:cs typeface="Roboto"/>
              </a:rPr>
              <a:t> de </a:t>
            </a:r>
            <a:r>
              <a:rPr lang="en-US" sz="2400" b="1" err="1">
                <a:ea typeface="Roboto"/>
                <a:cs typeface="Roboto"/>
              </a:rPr>
              <a:t>Pagamento</a:t>
            </a:r>
            <a:r>
              <a:rPr lang="en-US" sz="2400" b="1">
                <a:ea typeface="Roboto"/>
                <a:cs typeface="Roboto"/>
              </a:rPr>
              <a:t> :</a:t>
            </a:r>
          </a:p>
          <a:p>
            <a:pPr marL="285750" indent="-285750">
              <a:buChar char="•"/>
            </a:pPr>
            <a:r>
              <a:rPr lang="en-US" sz="1800" err="1">
                <a:ea typeface="Roboto"/>
                <a:cs typeface="Roboto"/>
              </a:rPr>
              <a:t>Suporte</a:t>
            </a:r>
            <a:r>
              <a:rPr lang="en-US" sz="1800">
                <a:ea typeface="Roboto"/>
                <a:cs typeface="Roboto"/>
              </a:rPr>
              <a:t> de </a:t>
            </a:r>
            <a:r>
              <a:rPr lang="en-US" sz="1800" err="1">
                <a:ea typeface="Roboto"/>
                <a:cs typeface="Roboto"/>
              </a:rPr>
              <a:t>pagamento</a:t>
            </a:r>
            <a:r>
              <a:rPr lang="en-US" sz="1800">
                <a:ea typeface="Roboto"/>
                <a:cs typeface="Roboto"/>
              </a:rPr>
              <a:t> </a:t>
            </a:r>
            <a:r>
              <a:rPr lang="en-US" sz="1800" err="1">
                <a:ea typeface="Roboto"/>
                <a:cs typeface="Roboto"/>
              </a:rPr>
              <a:t>através</a:t>
            </a:r>
            <a:r>
              <a:rPr lang="en-US" sz="1800">
                <a:ea typeface="Roboto"/>
                <a:cs typeface="Roboto"/>
              </a:rPr>
              <a:t> da </a:t>
            </a:r>
            <a:r>
              <a:rPr lang="en-US" sz="1800" err="1">
                <a:ea typeface="Roboto"/>
                <a:cs typeface="Roboto"/>
              </a:rPr>
              <a:t>aplicação</a:t>
            </a:r>
            <a:r>
              <a:rPr lang="en-US" sz="1800">
                <a:ea typeface="Roboto"/>
                <a:cs typeface="Roboto"/>
              </a:rPr>
              <a:t>;</a:t>
            </a:r>
          </a:p>
          <a:p>
            <a:pPr marL="285750" indent="-285750">
              <a:buChar char="•"/>
            </a:pPr>
            <a:r>
              <a:rPr lang="en-US" sz="1800" err="1">
                <a:ea typeface="Roboto"/>
                <a:cs typeface="Roboto"/>
              </a:rPr>
              <a:t>Compatibilidade</a:t>
            </a:r>
            <a:r>
              <a:rPr lang="en-US" sz="1800">
                <a:ea typeface="Roboto"/>
                <a:cs typeface="Roboto"/>
              </a:rPr>
              <a:t> com </a:t>
            </a:r>
            <a:r>
              <a:rPr lang="en-US" sz="1800" err="1">
                <a:ea typeface="Roboto"/>
                <a:cs typeface="Roboto"/>
              </a:rPr>
              <a:t>cartões</a:t>
            </a:r>
            <a:r>
              <a:rPr lang="en-US" sz="1800">
                <a:ea typeface="Roboto"/>
                <a:cs typeface="Roboto"/>
              </a:rPr>
              <a:t> de </a:t>
            </a:r>
            <a:r>
              <a:rPr lang="en-US" sz="1800" err="1">
                <a:ea typeface="Roboto"/>
                <a:cs typeface="Roboto"/>
              </a:rPr>
              <a:t>crédito</a:t>
            </a:r>
            <a:r>
              <a:rPr lang="en-US" sz="1800">
                <a:ea typeface="Roboto"/>
                <a:cs typeface="Roboto"/>
              </a:rPr>
              <a:t>/</a:t>
            </a:r>
            <a:r>
              <a:rPr lang="en-US" sz="1800" err="1">
                <a:ea typeface="Roboto"/>
                <a:cs typeface="Roboto"/>
              </a:rPr>
              <a:t>débito,MBay</a:t>
            </a:r>
            <a:r>
              <a:rPr lang="en-US" sz="1800">
                <a:ea typeface="Roboto"/>
                <a:cs typeface="Roboto"/>
              </a:rPr>
              <a:t>, </a:t>
            </a:r>
            <a:r>
              <a:rPr lang="en-US" sz="1800" err="1">
                <a:ea typeface="Roboto"/>
                <a:cs typeface="Roboto"/>
              </a:rPr>
              <a:t>Paypal</a:t>
            </a:r>
            <a:r>
              <a:rPr lang="en-US" sz="1800">
                <a:ea typeface="Roboto"/>
                <a:cs typeface="Roboto"/>
              </a:rPr>
              <a:t>;</a:t>
            </a:r>
          </a:p>
          <a:p>
            <a:pPr marL="285750" indent="-285750">
              <a:buChar char="•"/>
            </a:pPr>
            <a:r>
              <a:rPr lang="en-US" sz="1800" err="1">
                <a:ea typeface="Roboto"/>
                <a:cs typeface="Roboto"/>
              </a:rPr>
              <a:t>Preços</a:t>
            </a:r>
            <a:r>
              <a:rPr lang="en-US" sz="1800">
                <a:ea typeface="Roboto"/>
                <a:cs typeface="Roboto"/>
              </a:rPr>
              <a:t> </a:t>
            </a:r>
            <a:r>
              <a:rPr lang="en-US" sz="1800" err="1">
                <a:ea typeface="Roboto"/>
                <a:cs typeface="Roboto"/>
              </a:rPr>
              <a:t>ajustáveis</a:t>
            </a:r>
            <a:r>
              <a:rPr lang="en-US" sz="1800">
                <a:ea typeface="Roboto"/>
                <a:cs typeface="Roboto"/>
              </a:rPr>
              <a:t> com base no </a:t>
            </a:r>
            <a:r>
              <a:rPr lang="en-US" sz="1800" err="1">
                <a:ea typeface="Roboto"/>
                <a:cs typeface="Roboto"/>
              </a:rPr>
              <a:t>tamanho</a:t>
            </a:r>
            <a:r>
              <a:rPr lang="en-US" sz="1800">
                <a:ea typeface="Roboto"/>
                <a:cs typeface="Roboto"/>
              </a:rPr>
              <a:t> do </a:t>
            </a:r>
            <a:r>
              <a:rPr lang="en-US" sz="1800" err="1">
                <a:ea typeface="Roboto"/>
                <a:cs typeface="Roboto"/>
              </a:rPr>
              <a:t>cacifo</a:t>
            </a:r>
            <a:r>
              <a:rPr lang="en-US" sz="1800">
                <a:ea typeface="Roboto"/>
                <a:cs typeface="Roboto"/>
              </a:rPr>
              <a:t>, </a:t>
            </a:r>
            <a:r>
              <a:rPr lang="en-US" sz="1800" err="1">
                <a:ea typeface="Roboto"/>
                <a:cs typeface="Roboto"/>
              </a:rPr>
              <a:t>duração</a:t>
            </a:r>
            <a:r>
              <a:rPr lang="en-US" sz="1800">
                <a:ea typeface="Roboto"/>
                <a:cs typeface="Roboto"/>
              </a:rPr>
              <a:t> de </a:t>
            </a:r>
            <a:r>
              <a:rPr lang="en-US" sz="1800" err="1">
                <a:ea typeface="Roboto"/>
                <a:cs typeface="Roboto"/>
              </a:rPr>
              <a:t>utilização</a:t>
            </a:r>
            <a:r>
              <a:rPr lang="en-US" sz="1800">
                <a:ea typeface="Roboto"/>
                <a:cs typeface="Roboto"/>
              </a:rPr>
              <a:t> e peso da </a:t>
            </a:r>
            <a:r>
              <a:rPr lang="en-US" sz="1800" err="1">
                <a:ea typeface="Roboto"/>
                <a:cs typeface="Roboto"/>
              </a:rPr>
              <a:t>encomenda</a:t>
            </a:r>
            <a:r>
              <a:rPr lang="en-US" sz="1800">
                <a:ea typeface="Roboto"/>
                <a:cs typeface="Roboto"/>
              </a:rPr>
              <a:t>;</a:t>
            </a:r>
          </a:p>
          <a:p>
            <a:pPr marL="285750" indent="-285750">
              <a:buChar char="•"/>
            </a:pPr>
            <a:r>
              <a:rPr lang="en-US" sz="1800" err="1">
                <a:ea typeface="Roboto"/>
                <a:cs typeface="Roboto"/>
              </a:rPr>
              <a:t>Tarifários</a:t>
            </a:r>
            <a:r>
              <a:rPr lang="en-US" sz="1800">
                <a:ea typeface="Roboto"/>
                <a:cs typeface="Roboto"/>
              </a:rPr>
              <a:t> com </a:t>
            </a:r>
            <a:r>
              <a:rPr lang="en-US" sz="1800" err="1">
                <a:ea typeface="Roboto"/>
                <a:cs typeface="Roboto"/>
              </a:rPr>
              <a:t>desconto</a:t>
            </a:r>
            <a:r>
              <a:rPr lang="en-US" sz="1800">
                <a:ea typeface="Roboto"/>
                <a:cs typeface="Roboto"/>
              </a:rPr>
              <a:t> para </a:t>
            </a:r>
            <a:r>
              <a:rPr lang="en-US" sz="1800" err="1">
                <a:ea typeface="Roboto"/>
                <a:cs typeface="Roboto"/>
              </a:rPr>
              <a:t>clientes</a:t>
            </a:r>
            <a:r>
              <a:rPr lang="en-US" sz="1800">
                <a:ea typeface="Roboto"/>
                <a:cs typeface="Roboto"/>
              </a:rPr>
              <a:t> que </a:t>
            </a:r>
            <a:r>
              <a:rPr lang="en-US" sz="1800" err="1">
                <a:ea typeface="Roboto"/>
                <a:cs typeface="Roboto"/>
              </a:rPr>
              <a:t>possuem</a:t>
            </a:r>
            <a:r>
              <a:rPr lang="en-US" sz="1800">
                <a:ea typeface="Roboto"/>
                <a:cs typeface="Roboto"/>
              </a:rPr>
              <a:t> um </a:t>
            </a:r>
            <a:r>
              <a:rPr lang="en-US" sz="1800" err="1">
                <a:ea typeface="Roboto"/>
                <a:cs typeface="Roboto"/>
              </a:rPr>
              <a:t>cartão</a:t>
            </a:r>
            <a:r>
              <a:rPr lang="en-US" sz="1800">
                <a:ea typeface="Roboto"/>
                <a:cs typeface="Roboto"/>
              </a:rPr>
              <a:t> da </a:t>
            </a:r>
            <a:r>
              <a:rPr lang="en-US" sz="1800" err="1">
                <a:ea typeface="Roboto"/>
                <a:cs typeface="Roboto"/>
              </a:rPr>
              <a:t>empresa</a:t>
            </a:r>
            <a:r>
              <a:rPr lang="en-US" sz="1800">
                <a:ea typeface="Roboto"/>
                <a:cs typeface="Roboto"/>
              </a:rPr>
              <a:t>;</a:t>
            </a:r>
          </a:p>
          <a:p>
            <a:pPr marL="285750" indent="-285750">
              <a:buChar char="•"/>
            </a:pPr>
            <a:r>
              <a:rPr lang="en-US" sz="1800">
                <a:ea typeface="Roboto"/>
                <a:cs typeface="Roboto"/>
              </a:rPr>
              <a:t>Sistema de facturação digital;</a:t>
            </a:r>
          </a:p>
        </p:txBody>
      </p:sp>
    </p:spTree>
    <p:extLst>
      <p:ext uri="{BB962C8B-B14F-4D97-AF65-F5344CB8AC3E}">
        <p14:creationId xmlns:p14="http://schemas.microsoft.com/office/powerpoint/2010/main" val="2381873647"/>
      </p:ext>
    </p:extLst>
  </p:cSld>
  <p:clrMapOvr>
    <a:masterClrMapping/>
  </p:clrMapOvr>
  <p:transition spd="slow">
    <p:push dir="u"/>
  </p:transition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04CB-4D80-5935-112D-610061A14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35" y="383922"/>
            <a:ext cx="12049663" cy="1325563"/>
          </a:xfrm>
        </p:spPr>
        <p:txBody>
          <a:bodyPr/>
          <a:lstStyle/>
          <a:p>
            <a:r>
              <a:rPr lang="en-US" b="1" err="1">
                <a:latin typeface="Poppins"/>
                <a:cs typeface="Poppins"/>
              </a:rPr>
              <a:t>Categorias</a:t>
            </a:r>
            <a:r>
              <a:rPr lang="en-US" b="1">
                <a:latin typeface="Poppins"/>
                <a:cs typeface="Poppins"/>
              </a:rPr>
              <a:t> e </a:t>
            </a:r>
            <a:r>
              <a:rPr lang="en-US" b="1" err="1">
                <a:latin typeface="Poppins"/>
                <a:cs typeface="Poppins"/>
              </a:rPr>
              <a:t>Especificações</a:t>
            </a:r>
            <a:r>
              <a:rPr lang="en-US" b="1">
                <a:latin typeface="Poppins"/>
                <a:cs typeface="Poppins"/>
              </a:rPr>
              <a:t> dos </a:t>
            </a:r>
            <a:r>
              <a:rPr lang="en-US" b="1" err="1">
                <a:latin typeface="Poppins"/>
                <a:cs typeface="Poppins"/>
              </a:rPr>
              <a:t>Cacifos</a:t>
            </a:r>
            <a:r>
              <a:rPr lang="en-US" b="1">
                <a:latin typeface="Poppins"/>
                <a:cs typeface="Poppins"/>
              </a:rPr>
              <a:t> </a:t>
            </a:r>
            <a:endParaRPr lang="en-US" b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5114C-119E-47B6-0467-6ECCE35FC8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5686" y="1909445"/>
            <a:ext cx="3363069" cy="441254"/>
          </a:xfrm>
        </p:spPr>
        <p:txBody>
          <a:bodyPr/>
          <a:lstStyle/>
          <a:p>
            <a:pPr marL="342900" indent="-342900">
              <a:buChar char="•"/>
            </a:pPr>
            <a:r>
              <a:rPr lang="en-US" err="1">
                <a:ea typeface="Roboto"/>
                <a:cs typeface="Roboto"/>
              </a:rPr>
              <a:t>Cacifo</a:t>
            </a:r>
            <a:r>
              <a:rPr lang="en-US">
                <a:ea typeface="Roboto"/>
                <a:cs typeface="Roboto"/>
              </a:rPr>
              <a:t> A [40cm x 40cm]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5BC56-EF82-C7DD-DA41-91ACF030FD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168" y="3419068"/>
            <a:ext cx="3521220" cy="455631"/>
          </a:xfrm>
        </p:spPr>
        <p:txBody>
          <a:bodyPr/>
          <a:lstStyle/>
          <a:p>
            <a:pPr marL="342900" indent="-342900">
              <a:buChar char="•"/>
            </a:pPr>
            <a:r>
              <a:rPr lang="en-US" err="1">
                <a:ea typeface="Roboto"/>
                <a:cs typeface="Roboto"/>
              </a:rPr>
              <a:t>Cacifo</a:t>
            </a:r>
            <a:r>
              <a:rPr lang="en-US">
                <a:ea typeface="Roboto"/>
                <a:cs typeface="Roboto"/>
              </a:rPr>
              <a:t> B [1m x 60cm]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38D6B7-04DF-8CEE-513D-E7AF9CE315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66" y="5216237"/>
            <a:ext cx="2917371" cy="441254"/>
          </a:xfrm>
        </p:spPr>
        <p:txBody>
          <a:bodyPr/>
          <a:lstStyle/>
          <a:p>
            <a:pPr marL="342900" indent="-342900">
              <a:buChar char="•"/>
            </a:pPr>
            <a:r>
              <a:rPr lang="en-US" err="1">
                <a:ea typeface="Roboto"/>
                <a:cs typeface="Roboto"/>
              </a:rPr>
              <a:t>Cacifo</a:t>
            </a:r>
            <a:r>
              <a:rPr lang="en-US">
                <a:ea typeface="Roboto"/>
                <a:cs typeface="Roboto"/>
              </a:rPr>
              <a:t> C [1,5m x 2m]</a:t>
            </a:r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CCABE9-D2F1-E554-1A65-535A221FEB4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2951" y="2577860"/>
            <a:ext cx="5634691" cy="849702"/>
          </a:xfrm>
        </p:spPr>
        <p:txBody>
          <a:bodyPr/>
          <a:lstStyle/>
          <a:p>
            <a:pPr marL="285750" indent="-285750">
              <a:buChar char="•"/>
            </a:pPr>
            <a:r>
              <a:rPr lang="en-US" sz="1800">
                <a:ea typeface="Roboto"/>
                <a:cs typeface="Roboto"/>
              </a:rPr>
              <a:t>Ideal para </a:t>
            </a:r>
            <a:r>
              <a:rPr lang="en-US" sz="1800" err="1">
                <a:ea typeface="Roboto"/>
                <a:cs typeface="Roboto"/>
              </a:rPr>
              <a:t>objetos</a:t>
            </a:r>
            <a:r>
              <a:rPr lang="en-US" sz="1800">
                <a:ea typeface="Roboto"/>
                <a:cs typeface="Roboto"/>
              </a:rPr>
              <a:t> </a:t>
            </a:r>
            <a:r>
              <a:rPr lang="en-US" sz="1800" err="1">
                <a:ea typeface="Roboto"/>
                <a:cs typeface="Roboto"/>
              </a:rPr>
              <a:t>pequenos</a:t>
            </a:r>
            <a:r>
              <a:rPr lang="en-US" sz="1800">
                <a:ea typeface="Roboto"/>
                <a:cs typeface="Roboto"/>
              </a:rPr>
              <a:t> , </a:t>
            </a:r>
            <a:r>
              <a:rPr lang="en-US" sz="1800" err="1">
                <a:ea typeface="Roboto"/>
                <a:cs typeface="Roboto"/>
              </a:rPr>
              <a:t>como</a:t>
            </a:r>
            <a:r>
              <a:rPr lang="en-US" sz="1800">
                <a:ea typeface="Roboto"/>
                <a:cs typeface="Roboto"/>
              </a:rPr>
              <a:t> </a:t>
            </a:r>
            <a:r>
              <a:rPr lang="en-US" sz="1800" err="1">
                <a:ea typeface="Roboto"/>
                <a:cs typeface="Roboto"/>
              </a:rPr>
              <a:t>por</a:t>
            </a:r>
            <a:r>
              <a:rPr lang="en-US" sz="1800">
                <a:ea typeface="Roboto"/>
                <a:cs typeface="Roboto"/>
              </a:rPr>
              <a:t> </a:t>
            </a:r>
            <a:r>
              <a:rPr lang="en-US" sz="1800" err="1">
                <a:ea typeface="Roboto"/>
                <a:cs typeface="Roboto"/>
              </a:rPr>
              <a:t>exemplo</a:t>
            </a:r>
            <a:r>
              <a:rPr lang="en-US" sz="1800">
                <a:ea typeface="Roboto"/>
                <a:cs typeface="Roboto"/>
              </a:rPr>
              <a:t> </a:t>
            </a:r>
            <a:r>
              <a:rPr lang="en-US" sz="1800" err="1">
                <a:ea typeface="Roboto"/>
                <a:cs typeface="Roboto"/>
              </a:rPr>
              <a:t>livros</a:t>
            </a:r>
            <a:r>
              <a:rPr lang="en-US" sz="1800">
                <a:ea typeface="Roboto"/>
                <a:cs typeface="Roboto"/>
              </a:rPr>
              <a:t> ,</a:t>
            </a:r>
            <a:r>
              <a:rPr lang="en-US" sz="1800" err="1">
                <a:ea typeface="Roboto"/>
                <a:cs typeface="Roboto"/>
              </a:rPr>
              <a:t>telemoveis</a:t>
            </a:r>
            <a:r>
              <a:rPr lang="en-US" sz="1800">
                <a:ea typeface="Roboto"/>
                <a:cs typeface="Roboto"/>
              </a:rPr>
              <a:t> ,</a:t>
            </a:r>
            <a:r>
              <a:rPr lang="en-US" sz="1800" err="1">
                <a:ea typeface="Roboto"/>
                <a:cs typeface="Roboto"/>
              </a:rPr>
              <a:t>etc</a:t>
            </a:r>
            <a:r>
              <a:rPr lang="en-US" sz="1800">
                <a:ea typeface="Roboto"/>
                <a:cs typeface="Roboto"/>
              </a:rPr>
              <a:t>;</a:t>
            </a:r>
            <a:endParaRPr lang="en-US" sz="18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C61DA08-36CF-DFF0-C43D-1FCD0EFCF0A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2847" y="4260011"/>
            <a:ext cx="5634692" cy="677174"/>
          </a:xfrm>
        </p:spPr>
        <p:txBody>
          <a:bodyPr/>
          <a:lstStyle/>
          <a:p>
            <a:pPr marL="285750" indent="-285750">
              <a:buChar char="•"/>
            </a:pPr>
            <a:r>
              <a:rPr lang="en-US" sz="1800">
                <a:ea typeface="Roboto"/>
                <a:cs typeface="Roboto"/>
              </a:rPr>
              <a:t>Ideal para </a:t>
            </a:r>
            <a:r>
              <a:rPr lang="en-US" sz="1800" err="1">
                <a:ea typeface="Roboto"/>
                <a:cs typeface="Roboto"/>
              </a:rPr>
              <a:t>objetos</a:t>
            </a:r>
            <a:r>
              <a:rPr lang="en-US" sz="1800">
                <a:ea typeface="Roboto"/>
                <a:cs typeface="Roboto"/>
              </a:rPr>
              <a:t> </a:t>
            </a:r>
            <a:r>
              <a:rPr lang="en-US" sz="1800" err="1">
                <a:ea typeface="Roboto"/>
                <a:cs typeface="Roboto"/>
              </a:rPr>
              <a:t>medios</a:t>
            </a:r>
            <a:r>
              <a:rPr lang="en-US" sz="1800">
                <a:ea typeface="Roboto"/>
                <a:cs typeface="Roboto"/>
              </a:rPr>
              <a:t>, </a:t>
            </a:r>
            <a:r>
              <a:rPr lang="en-US" sz="1800" err="1">
                <a:ea typeface="Roboto"/>
                <a:cs typeface="Roboto"/>
              </a:rPr>
              <a:t>como</a:t>
            </a:r>
            <a:r>
              <a:rPr lang="en-US" sz="1800">
                <a:ea typeface="Roboto"/>
                <a:cs typeface="Roboto"/>
              </a:rPr>
              <a:t> </a:t>
            </a:r>
            <a:r>
              <a:rPr lang="en-US" sz="1800" err="1">
                <a:ea typeface="Roboto"/>
                <a:cs typeface="Roboto"/>
              </a:rPr>
              <a:t>por</a:t>
            </a:r>
            <a:r>
              <a:rPr lang="en-US" sz="1800">
                <a:ea typeface="Roboto"/>
                <a:cs typeface="Roboto"/>
              </a:rPr>
              <a:t> </a:t>
            </a:r>
            <a:r>
              <a:rPr lang="en-US" sz="1800" err="1">
                <a:ea typeface="Roboto"/>
                <a:cs typeface="Roboto"/>
              </a:rPr>
              <a:t>exemplo</a:t>
            </a:r>
            <a:r>
              <a:rPr lang="en-US" sz="1800">
                <a:ea typeface="Roboto"/>
                <a:cs typeface="Roboto"/>
              </a:rPr>
              <a:t> </a:t>
            </a:r>
            <a:r>
              <a:rPr lang="en-US" sz="1800" err="1">
                <a:ea typeface="Roboto"/>
                <a:cs typeface="Roboto"/>
              </a:rPr>
              <a:t>roupas</a:t>
            </a:r>
            <a:r>
              <a:rPr lang="en-US" sz="1800">
                <a:ea typeface="Roboto"/>
                <a:cs typeface="Roboto"/>
              </a:rPr>
              <a:t>, </a:t>
            </a:r>
            <a:r>
              <a:rPr lang="en-US" sz="1800" err="1">
                <a:ea typeface="Roboto"/>
                <a:cs typeface="Roboto"/>
              </a:rPr>
              <a:t>pequenos</a:t>
            </a:r>
            <a:r>
              <a:rPr lang="en-US" sz="1800">
                <a:ea typeface="Roboto"/>
                <a:cs typeface="Roboto"/>
              </a:rPr>
              <a:t> </a:t>
            </a:r>
            <a:r>
              <a:rPr lang="en-US" sz="1800" err="1">
                <a:ea typeface="Roboto"/>
                <a:cs typeface="Roboto"/>
              </a:rPr>
              <a:t>eletrodomestico,etcs</a:t>
            </a:r>
            <a:r>
              <a:rPr lang="en-US" sz="1800">
                <a:ea typeface="Roboto"/>
                <a:cs typeface="Roboto"/>
              </a:rPr>
              <a:t>;</a:t>
            </a:r>
            <a:endParaRPr lang="en-US" sz="180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C1C680A-4B75-E065-8892-243DBDEDAF1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2745" y="5970917"/>
            <a:ext cx="4944579" cy="691551"/>
          </a:xfrm>
        </p:spPr>
        <p:txBody>
          <a:bodyPr/>
          <a:lstStyle/>
          <a:p>
            <a:pPr marL="285750" indent="-285750">
              <a:buChar char="•"/>
            </a:pPr>
            <a:r>
              <a:rPr lang="en-US" sz="1800">
                <a:ea typeface="Roboto"/>
                <a:cs typeface="Roboto"/>
              </a:rPr>
              <a:t>Ideal para </a:t>
            </a:r>
            <a:r>
              <a:rPr lang="en-US" sz="1800" err="1">
                <a:ea typeface="Roboto"/>
                <a:cs typeface="Roboto"/>
              </a:rPr>
              <a:t>grandes</a:t>
            </a:r>
            <a:r>
              <a:rPr lang="en-US" sz="1800">
                <a:ea typeface="Roboto"/>
                <a:cs typeface="Roboto"/>
              </a:rPr>
              <a:t> </a:t>
            </a:r>
            <a:r>
              <a:rPr lang="en-US" sz="1800" err="1">
                <a:ea typeface="Roboto"/>
                <a:cs typeface="Roboto"/>
              </a:rPr>
              <a:t>encomendas</a:t>
            </a:r>
            <a:r>
              <a:rPr lang="en-US" sz="1800">
                <a:ea typeface="Roboto"/>
                <a:cs typeface="Roboto"/>
              </a:rPr>
              <a:t>, </a:t>
            </a:r>
            <a:r>
              <a:rPr lang="en-US" sz="1800" err="1">
                <a:ea typeface="Roboto"/>
                <a:cs typeface="Roboto"/>
              </a:rPr>
              <a:t>como</a:t>
            </a:r>
            <a:r>
              <a:rPr lang="en-US" sz="1800">
                <a:ea typeface="Roboto"/>
                <a:cs typeface="Roboto"/>
              </a:rPr>
              <a:t> </a:t>
            </a:r>
            <a:r>
              <a:rPr lang="en-US" sz="1800" err="1">
                <a:ea typeface="Roboto"/>
                <a:cs typeface="Roboto"/>
              </a:rPr>
              <a:t>por</a:t>
            </a:r>
            <a:r>
              <a:rPr lang="en-US" sz="1800">
                <a:ea typeface="Roboto"/>
                <a:cs typeface="Roboto"/>
              </a:rPr>
              <a:t> </a:t>
            </a:r>
            <a:r>
              <a:rPr lang="en-US" sz="1800" err="1">
                <a:ea typeface="Roboto"/>
                <a:cs typeface="Roboto"/>
              </a:rPr>
              <a:t>exemplo</a:t>
            </a:r>
            <a:r>
              <a:rPr lang="en-US" sz="1800">
                <a:ea typeface="Roboto"/>
                <a:cs typeface="Roboto"/>
              </a:rPr>
              <a:t> </a:t>
            </a:r>
            <a:r>
              <a:rPr lang="en-US" sz="1800" err="1">
                <a:ea typeface="Roboto"/>
                <a:cs typeface="Roboto"/>
              </a:rPr>
              <a:t>mobiliário</a:t>
            </a:r>
            <a:r>
              <a:rPr lang="en-US" sz="1800">
                <a:ea typeface="Roboto"/>
                <a:cs typeface="Roboto"/>
              </a:rPr>
              <a:t> </a:t>
            </a:r>
            <a:r>
              <a:rPr lang="en-US" sz="1800" err="1">
                <a:ea typeface="Roboto"/>
                <a:cs typeface="Roboto"/>
              </a:rPr>
              <a:t>em</a:t>
            </a:r>
            <a:r>
              <a:rPr lang="en-US" sz="1800">
                <a:ea typeface="Roboto"/>
                <a:cs typeface="Roboto"/>
              </a:rPr>
              <a:t> </a:t>
            </a:r>
            <a:r>
              <a:rPr lang="en-US" sz="1800" err="1">
                <a:ea typeface="Roboto"/>
                <a:cs typeface="Roboto"/>
              </a:rPr>
              <a:t>peças</a:t>
            </a:r>
            <a:r>
              <a:rPr lang="en-US" sz="1800">
                <a:ea typeface="Roboto"/>
                <a:cs typeface="Roboto"/>
              </a:rPr>
              <a:t> ,</a:t>
            </a:r>
            <a:r>
              <a:rPr lang="en-US" sz="1800" err="1">
                <a:ea typeface="Roboto"/>
                <a:cs typeface="Roboto"/>
              </a:rPr>
              <a:t>TVs,etc</a:t>
            </a:r>
            <a:r>
              <a:rPr lang="en-US" sz="1800">
                <a:ea typeface="Roboto"/>
                <a:cs typeface="Roboto"/>
              </a:rPr>
              <a:t>;</a:t>
            </a:r>
          </a:p>
        </p:txBody>
      </p:sp>
      <p:pic>
        <p:nvPicPr>
          <p:cNvPr id="10" name="Picture 9" descr="A white rectangular box with black text&#10;&#10;Description automatically generated">
            <a:extLst>
              <a:ext uri="{FF2B5EF4-FFF2-40B4-BE49-F238E27FC236}">
                <a16:creationId xmlns:a16="http://schemas.microsoft.com/office/drawing/2014/main" id="{A0B103FB-A2EC-7A4E-D51B-6406AC23C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899" y="2099927"/>
            <a:ext cx="5877490" cy="431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5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993C8-5410-2246-D6B6-3EBE88469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218" y="2788350"/>
            <a:ext cx="9093470" cy="164473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b="1" err="1">
                <a:latin typeface="Poppins"/>
                <a:cs typeface="Poppins"/>
              </a:rPr>
              <a:t>Métodos</a:t>
            </a:r>
            <a:r>
              <a:rPr lang="en-US" sz="7200" b="1">
                <a:latin typeface="Poppins"/>
                <a:cs typeface="Poppins"/>
              </a:rPr>
              <a:t> de </a:t>
            </a:r>
            <a:r>
              <a:rPr lang="en-US" sz="7200" b="1" err="1">
                <a:latin typeface="Poppins"/>
                <a:cs typeface="Poppins"/>
              </a:rPr>
              <a:t>acesso</a:t>
            </a:r>
            <a:r>
              <a:rPr lang="en-US" sz="7200" b="1">
                <a:latin typeface="Poppins"/>
                <a:cs typeface="Poppins"/>
              </a:rPr>
              <a:t> </a:t>
            </a:r>
            <a:r>
              <a:rPr lang="en-US" sz="7200" b="1" err="1">
                <a:latin typeface="Poppins"/>
                <a:cs typeface="Poppins"/>
              </a:rPr>
              <a:t>ao</a:t>
            </a:r>
            <a:r>
              <a:rPr lang="en-US" sz="7200" b="1">
                <a:latin typeface="Poppins"/>
                <a:cs typeface="Poppins"/>
              </a:rPr>
              <a:t> </a:t>
            </a:r>
            <a:r>
              <a:rPr lang="en-US" sz="7200" b="1" err="1">
                <a:latin typeface="Poppins"/>
                <a:cs typeface="Poppins"/>
              </a:rPr>
              <a:t>cacifo</a:t>
            </a:r>
            <a:endParaRPr lang="en-US" err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01184"/>
      </p:ext>
    </p:extLst>
  </p:cSld>
  <p:clrMapOvr>
    <a:masterClrMapping/>
  </p:clrMapOvr>
  <p:transition spd="slow">
    <p:push dir="u"/>
  </p:transition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EB4B6-093B-E320-B936-AA854B37C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>
                <a:latin typeface="Poppins"/>
                <a:cs typeface="Poppins"/>
              </a:rPr>
              <a:t>Métodos</a:t>
            </a:r>
            <a:r>
              <a:rPr lang="en-US" b="1">
                <a:latin typeface="Poppins"/>
                <a:cs typeface="Poppins"/>
              </a:rPr>
              <a:t> de </a:t>
            </a:r>
            <a:r>
              <a:rPr lang="en-US" b="1" err="1">
                <a:latin typeface="Poppins"/>
                <a:cs typeface="Poppins"/>
              </a:rPr>
              <a:t>Acesso</a:t>
            </a:r>
            <a:r>
              <a:rPr lang="en-US" b="1">
                <a:latin typeface="Poppins"/>
                <a:cs typeface="Poppins"/>
              </a:rPr>
              <a:t> </a:t>
            </a:r>
            <a:r>
              <a:rPr lang="en-US" b="1" err="1">
                <a:latin typeface="Poppins"/>
                <a:cs typeface="Poppins"/>
              </a:rPr>
              <a:t>ao</a:t>
            </a:r>
            <a:r>
              <a:rPr lang="en-US" b="1">
                <a:latin typeface="Poppins"/>
                <a:cs typeface="Poppins"/>
              </a:rPr>
              <a:t> </a:t>
            </a:r>
            <a:r>
              <a:rPr lang="en-US" b="1" err="1">
                <a:latin typeface="Poppins"/>
                <a:cs typeface="Poppins"/>
              </a:rPr>
              <a:t>Cacifo</a:t>
            </a:r>
            <a:endParaRPr lang="en-US" b="1">
              <a:latin typeface="Poppins"/>
              <a:cs typeface="Poppin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7D5C0-7603-2C87-3495-B860454C69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550" y="2050844"/>
            <a:ext cx="2917371" cy="743178"/>
          </a:xfrm>
        </p:spPr>
        <p:txBody>
          <a:bodyPr/>
          <a:lstStyle/>
          <a:p>
            <a:pPr algn="ctr"/>
            <a:r>
              <a:rPr lang="en-US" sz="2800">
                <a:ea typeface="Roboto"/>
                <a:cs typeface="Roboto"/>
              </a:rPr>
              <a:t>Código QR</a:t>
            </a:r>
            <a:endParaRPr lang="en-US" sz="28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082591-52AC-0B4E-010B-C71D1794BF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4" y="2047390"/>
            <a:ext cx="2917371" cy="743178"/>
          </a:xfrm>
        </p:spPr>
        <p:txBody>
          <a:bodyPr/>
          <a:lstStyle/>
          <a:p>
            <a:pPr algn="ctr"/>
            <a:r>
              <a:rPr lang="en-US" sz="2800">
                <a:ea typeface="Roboto"/>
                <a:cs typeface="Roboto"/>
              </a:rPr>
              <a:t>NFC (</a:t>
            </a:r>
            <a:r>
              <a:rPr lang="en-US" sz="2800" err="1">
                <a:ea typeface="Roboto"/>
                <a:cs typeface="Roboto"/>
              </a:rPr>
              <a:t>telemóvel</a:t>
            </a:r>
            <a:r>
              <a:rPr lang="en-US" sz="2800">
                <a:ea typeface="Roboto"/>
                <a:cs typeface="Roboto"/>
              </a:rPr>
              <a:t>)</a:t>
            </a:r>
            <a:endParaRPr lang="en-US" sz="280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5171E7-DC35-747C-D4D8-010C69AAFE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97298" y="2047390"/>
            <a:ext cx="2917371" cy="743178"/>
          </a:xfrm>
        </p:spPr>
        <p:txBody>
          <a:bodyPr/>
          <a:lstStyle/>
          <a:p>
            <a:pPr algn="ctr"/>
            <a:r>
              <a:rPr lang="en-US" sz="2800" err="1">
                <a:ea typeface="Roboto"/>
                <a:cs typeface="Roboto"/>
              </a:rPr>
              <a:t>Cartão</a:t>
            </a:r>
            <a:endParaRPr lang="en-US" sz="2800" err="1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29CC71-AF51-65C9-ACA7-46351BCC77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16274" y="3064751"/>
            <a:ext cx="3282445" cy="84231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2000" err="1">
                <a:ea typeface="Roboto"/>
                <a:cs typeface="Roboto"/>
              </a:rPr>
              <a:t>Através</a:t>
            </a:r>
            <a:r>
              <a:rPr lang="en-US" sz="2000">
                <a:ea typeface="Roboto"/>
                <a:cs typeface="Roboto"/>
              </a:rPr>
              <a:t> de login </a:t>
            </a:r>
            <a:r>
              <a:rPr lang="en-US" sz="2000" err="1">
                <a:ea typeface="Roboto"/>
                <a:cs typeface="Roboto"/>
              </a:rPr>
              <a:t>na</a:t>
            </a:r>
            <a:r>
              <a:rPr lang="en-US" sz="2000">
                <a:ea typeface="Roboto"/>
                <a:cs typeface="Roboto"/>
              </a:rPr>
              <a:t> </a:t>
            </a:r>
            <a:r>
              <a:rPr lang="en-US" sz="2000" err="1">
                <a:ea typeface="Roboto"/>
                <a:cs typeface="Roboto"/>
              </a:rPr>
              <a:t>aplicação</a:t>
            </a:r>
            <a:r>
              <a:rPr lang="en-US" sz="2000">
                <a:ea typeface="Roboto"/>
                <a:cs typeface="Roboto"/>
              </a:rPr>
              <a:t>, e </a:t>
            </a:r>
            <a:r>
              <a:rPr lang="en-US" sz="2000" err="1">
                <a:ea typeface="Roboto"/>
                <a:cs typeface="Roboto"/>
              </a:rPr>
              <a:t>desbloqueio</a:t>
            </a:r>
            <a:r>
              <a:rPr lang="en-US" sz="2000">
                <a:ea typeface="Roboto"/>
                <a:cs typeface="Roboto"/>
              </a:rPr>
              <a:t> do </a:t>
            </a:r>
            <a:r>
              <a:rPr lang="en-US" sz="2000" err="1">
                <a:ea typeface="Roboto"/>
                <a:cs typeface="Roboto"/>
              </a:rPr>
              <a:t>cacifo</a:t>
            </a:r>
            <a:r>
              <a:rPr lang="en-US" sz="2000">
                <a:ea typeface="Roboto"/>
                <a:cs typeface="Roboto"/>
              </a:rPr>
              <a:t>.</a:t>
            </a:r>
            <a:endParaRPr lang="en-US" sz="20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F6792EF-117F-4DE3-8999-2D54A0E42BF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02694" y="3064751"/>
            <a:ext cx="3262811" cy="595184"/>
          </a:xfrm>
        </p:spPr>
        <p:txBody>
          <a:bodyPr/>
          <a:lstStyle/>
          <a:p>
            <a:pPr algn="ctr"/>
            <a:r>
              <a:rPr lang="en-US" sz="2000">
                <a:ea typeface="Roboto"/>
                <a:cs typeface="Roboto"/>
              </a:rPr>
              <a:t>Mais </a:t>
            </a:r>
            <a:r>
              <a:rPr lang="en-US" sz="2000" err="1">
                <a:ea typeface="Roboto"/>
                <a:cs typeface="Roboto"/>
              </a:rPr>
              <a:t>prático</a:t>
            </a:r>
            <a:r>
              <a:rPr lang="en-US" sz="2000">
                <a:ea typeface="Roboto"/>
                <a:cs typeface="Roboto"/>
              </a:rPr>
              <a:t> e </a:t>
            </a:r>
            <a:r>
              <a:rPr lang="en-US" sz="2000" err="1">
                <a:ea typeface="Roboto"/>
                <a:cs typeface="Roboto"/>
              </a:rPr>
              <a:t>direto</a:t>
            </a:r>
            <a:r>
              <a:rPr lang="en-US" sz="2000">
                <a:ea typeface="Roboto"/>
                <a:cs typeface="Roboto"/>
              </a:rPr>
              <a:t>.</a:t>
            </a:r>
            <a:endParaRPr lang="en-US" sz="2000" err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059D565-18DD-5255-4ACF-89BD43036AE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76702" y="3064888"/>
            <a:ext cx="2996456" cy="1068860"/>
          </a:xfrm>
        </p:spPr>
        <p:txBody>
          <a:bodyPr/>
          <a:lstStyle/>
          <a:p>
            <a:pPr algn="ctr"/>
            <a:r>
              <a:rPr lang="en-US" sz="2000" err="1">
                <a:ea typeface="Roboto"/>
                <a:cs typeface="Roboto"/>
              </a:rPr>
              <a:t>Cartão</a:t>
            </a:r>
            <a:r>
              <a:rPr lang="en-US" sz="2000">
                <a:ea typeface="Roboto"/>
                <a:cs typeface="Roboto"/>
              </a:rPr>
              <a:t> </a:t>
            </a:r>
            <a:r>
              <a:rPr lang="en-US" sz="2000" err="1">
                <a:ea typeface="Roboto"/>
                <a:cs typeface="Roboto"/>
              </a:rPr>
              <a:t>físico</a:t>
            </a:r>
            <a:r>
              <a:rPr lang="en-US" sz="2000">
                <a:ea typeface="Roboto"/>
                <a:cs typeface="Roboto"/>
              </a:rPr>
              <a:t> </a:t>
            </a:r>
            <a:r>
              <a:rPr lang="en-US" sz="2000" err="1">
                <a:ea typeface="Roboto"/>
                <a:cs typeface="Roboto"/>
              </a:rPr>
              <a:t>comprado</a:t>
            </a:r>
            <a:r>
              <a:rPr lang="en-US" sz="2000">
                <a:ea typeface="Roboto"/>
                <a:cs typeface="Roboto"/>
              </a:rPr>
              <a:t> </a:t>
            </a:r>
            <a:r>
              <a:rPr lang="en-US" sz="2000" err="1">
                <a:ea typeface="Roboto"/>
                <a:cs typeface="Roboto"/>
              </a:rPr>
              <a:t>pelo</a:t>
            </a:r>
            <a:r>
              <a:rPr lang="en-US" sz="2000">
                <a:ea typeface="Roboto"/>
                <a:cs typeface="Roboto"/>
              </a:rPr>
              <a:t> </a:t>
            </a:r>
            <a:r>
              <a:rPr lang="en-US" sz="2000" err="1">
                <a:ea typeface="Roboto"/>
                <a:cs typeface="Roboto"/>
              </a:rPr>
              <a:t>utilizador</a:t>
            </a:r>
            <a:r>
              <a:rPr lang="en-US" sz="2000">
                <a:ea typeface="Roboto"/>
                <a:cs typeface="Roboto"/>
              </a:rPr>
              <a:t>, que </a:t>
            </a:r>
            <a:r>
              <a:rPr lang="en-US" sz="2000" err="1">
                <a:ea typeface="Roboto"/>
                <a:cs typeface="Roboto"/>
              </a:rPr>
              <a:t>inclui</a:t>
            </a:r>
            <a:r>
              <a:rPr lang="en-US" sz="2000">
                <a:ea typeface="Roboto"/>
                <a:cs typeface="Roboto"/>
              </a:rPr>
              <a:t> </a:t>
            </a:r>
            <a:r>
              <a:rPr lang="en-US" sz="2000" err="1">
                <a:ea typeface="Roboto"/>
                <a:cs typeface="Roboto"/>
              </a:rPr>
              <a:t>vantagens</a:t>
            </a:r>
            <a:r>
              <a:rPr lang="en-US" sz="2000">
                <a:ea typeface="Roboto"/>
                <a:cs typeface="Roboto"/>
              </a:rPr>
              <a:t>.</a:t>
            </a:r>
            <a:endParaRPr lang="en-US" sz="2000"/>
          </a:p>
        </p:txBody>
      </p:sp>
      <p:pic>
        <p:nvPicPr>
          <p:cNvPr id="9" name="Picture 8" descr="Pros y contras de USAR CÓDIGO QR">
            <a:extLst>
              <a:ext uri="{FF2B5EF4-FFF2-40B4-BE49-F238E27FC236}">
                <a16:creationId xmlns:a16="http://schemas.microsoft.com/office/drawing/2014/main" id="{124B9CE4-2CA3-FE84-5BCB-AFF4020B2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43" y="4471086"/>
            <a:ext cx="2743200" cy="1828800"/>
          </a:xfrm>
          <a:prstGeom prst="rect">
            <a:avLst/>
          </a:prstGeom>
        </p:spPr>
      </p:pic>
      <p:pic>
        <p:nvPicPr>
          <p:cNvPr id="10" name="Picture 9" descr="NFC: o que é? - Lu Explica - Magazine Luiza">
            <a:extLst>
              <a:ext uri="{FF2B5EF4-FFF2-40B4-BE49-F238E27FC236}">
                <a16:creationId xmlns:a16="http://schemas.microsoft.com/office/drawing/2014/main" id="{0CF1EB32-CCC9-B715-5AB0-8D227AE28C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8939" y="4361291"/>
            <a:ext cx="2476501" cy="1966013"/>
          </a:xfrm>
          <a:prstGeom prst="rect">
            <a:avLst/>
          </a:prstGeom>
        </p:spPr>
      </p:pic>
      <p:pic>
        <p:nvPicPr>
          <p:cNvPr id="11" name="Picture 10" descr="CP - Comboios de Portugal">
            <a:extLst>
              <a:ext uri="{FF2B5EF4-FFF2-40B4-BE49-F238E27FC236}">
                <a16:creationId xmlns:a16="http://schemas.microsoft.com/office/drawing/2014/main" id="{296B7874-FFDD-7B6B-DF38-9A21304605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4065" y="4332356"/>
            <a:ext cx="2053280" cy="196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72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E8AB3-FEA4-F129-D0B0-D8777BB4131C}"/>
              </a:ext>
            </a:extLst>
          </p:cNvPr>
          <p:cNvSpPr txBox="1"/>
          <p:nvPr/>
        </p:nvSpPr>
        <p:spPr>
          <a:xfrm>
            <a:off x="7209061" y="269466"/>
            <a:ext cx="2874271" cy="180730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err="1">
                <a:latin typeface="Calibri"/>
                <a:ea typeface="+mj-ea"/>
                <a:cs typeface="Calibri"/>
              </a:rPr>
              <a:t>Índice</a:t>
            </a:r>
            <a:endParaRPr lang="en-US" sz="4400" b="1">
              <a:latin typeface="Calibri"/>
              <a:ea typeface="+mj-ea"/>
              <a:cs typeface="Calibri"/>
            </a:endParaRPr>
          </a:p>
        </p:txBody>
      </p:sp>
      <p:pic>
        <p:nvPicPr>
          <p:cNvPr id="6" name="Picture 5" descr="Moura Ramos Indústria Gráfica: livros, revistas, embalagens, sacolas ...">
            <a:extLst>
              <a:ext uri="{FF2B5EF4-FFF2-40B4-BE49-F238E27FC236}">
                <a16:creationId xmlns:a16="http://schemas.microsoft.com/office/drawing/2014/main" id="{33AC3485-038A-A2D0-ACA7-75C8C39D19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16" r="18233" b="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45B2E9-C79C-6E9F-C54D-3ADED17D2E3C}"/>
              </a:ext>
            </a:extLst>
          </p:cNvPr>
          <p:cNvSpPr txBox="1"/>
          <p:nvPr/>
        </p:nvSpPr>
        <p:spPr>
          <a:xfrm>
            <a:off x="7209527" y="2278080"/>
            <a:ext cx="4840010" cy="384366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err="1"/>
              <a:t>Introdução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err="1">
                <a:ea typeface="Calibri"/>
                <a:cs typeface="Calibri"/>
              </a:rPr>
              <a:t>Integrantes</a:t>
            </a:r>
            <a:r>
              <a:rPr lang="en-US" sz="2000">
                <a:ea typeface="Calibri"/>
                <a:cs typeface="Calibri"/>
              </a:rPr>
              <a:t> do </a:t>
            </a:r>
            <a:r>
              <a:rPr lang="en-US" sz="2000" err="1">
                <a:ea typeface="Calibri"/>
                <a:cs typeface="Calibri"/>
              </a:rPr>
              <a:t>projeto</a:t>
            </a:r>
            <a:endParaRPr lang="en-US" sz="2000" err="1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Design da </a:t>
            </a:r>
            <a:r>
              <a:rPr lang="en-US" sz="2000" err="1"/>
              <a:t>Aplicação</a:t>
            </a:r>
            <a:endParaRPr lang="en-US" sz="2000" err="1">
              <a:ea typeface="Calibri"/>
              <a:cs typeface="Calibri"/>
            </a:endParaRP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Login</a:t>
            </a:r>
            <a:endParaRPr lang="en-US" sz="2000">
              <a:ea typeface="Calibri"/>
              <a:cs typeface="Calibri"/>
            </a:endParaRP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Features</a:t>
            </a:r>
            <a:endParaRPr lang="en-US" sz="2000">
              <a:ea typeface="Calibri"/>
              <a:cs typeface="Calibri"/>
            </a:endParaRP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Extra Features</a:t>
            </a:r>
            <a:endParaRPr lang="en-US" sz="2000">
              <a:ea typeface="Calibri"/>
              <a:cs typeface="Calibri"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err="1"/>
              <a:t>Gestão</a:t>
            </a:r>
            <a:r>
              <a:rPr lang="en-US" sz="2000"/>
              <a:t> dos </a:t>
            </a:r>
            <a:r>
              <a:rPr lang="en-US" sz="2000" err="1"/>
              <a:t>cacifos</a:t>
            </a:r>
            <a:endParaRPr lang="en-US" sz="2000" err="1">
              <a:ea typeface="Calibri"/>
              <a:cs typeface="Calibri"/>
            </a:endParaRP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err="1"/>
              <a:t>Gestão</a:t>
            </a:r>
            <a:r>
              <a:rPr lang="en-US" sz="2000"/>
              <a:t> de </a:t>
            </a:r>
            <a:r>
              <a:rPr lang="en-US" sz="2000" err="1"/>
              <a:t>Pagamento</a:t>
            </a:r>
            <a:r>
              <a:rPr lang="en-US" sz="2000"/>
              <a:t> </a:t>
            </a:r>
            <a:endParaRPr lang="en-US" sz="2000">
              <a:ea typeface="Calibri"/>
              <a:cs typeface="Calibri"/>
            </a:endParaRP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err="1"/>
              <a:t>Categorias</a:t>
            </a:r>
            <a:r>
              <a:rPr lang="en-US" sz="2000"/>
              <a:t> e </a:t>
            </a:r>
            <a:r>
              <a:rPr lang="en-US" sz="2000" err="1"/>
              <a:t>Especificações</a:t>
            </a:r>
            <a:r>
              <a:rPr lang="en-US" sz="2000"/>
              <a:t> </a:t>
            </a:r>
            <a:endParaRPr lang="en-US" sz="2000">
              <a:ea typeface="Calibri"/>
              <a:cs typeface="Calibri"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err="1"/>
              <a:t>Métodos</a:t>
            </a:r>
            <a:r>
              <a:rPr lang="en-US" sz="2000"/>
              <a:t> de </a:t>
            </a:r>
            <a:r>
              <a:rPr lang="en-US" sz="2000" err="1"/>
              <a:t>acesso</a:t>
            </a:r>
            <a:r>
              <a:rPr lang="en-US" sz="2000"/>
              <a:t> </a:t>
            </a:r>
            <a:r>
              <a:rPr lang="en-US" sz="2000" err="1"/>
              <a:t>ao</a:t>
            </a:r>
            <a:r>
              <a:rPr lang="en-US" sz="2000"/>
              <a:t> </a:t>
            </a:r>
            <a:r>
              <a:rPr lang="en-US" sz="2000" err="1"/>
              <a:t>cacifo</a:t>
            </a:r>
            <a:endParaRPr lang="en-US" sz="2000" err="1">
              <a:ea typeface="Calibri"/>
              <a:cs typeface="Calibri"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04529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B6E2A54-3611-BBA9-6DDF-98E728FEE308}"/>
              </a:ext>
            </a:extLst>
          </p:cNvPr>
          <p:cNvSpPr txBox="1"/>
          <p:nvPr/>
        </p:nvSpPr>
        <p:spPr>
          <a:xfrm>
            <a:off x="547280" y="577886"/>
            <a:ext cx="327272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 b="1" err="1">
                <a:cs typeface="Calibri"/>
              </a:rPr>
              <a:t>Introdução</a:t>
            </a:r>
            <a:endParaRPr lang="en-US" sz="4800" b="1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FD81BF-2411-B7C9-72B0-0EE6C8DFAAB3}"/>
              </a:ext>
            </a:extLst>
          </p:cNvPr>
          <p:cNvSpPr txBox="1"/>
          <p:nvPr/>
        </p:nvSpPr>
        <p:spPr>
          <a:xfrm>
            <a:off x="547688" y="2219377"/>
            <a:ext cx="5262715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>
                <a:cs typeface="Calibri"/>
              </a:rPr>
              <a:t>A </a:t>
            </a:r>
            <a:r>
              <a:rPr lang="en-US" sz="2000" err="1">
                <a:cs typeface="Calibri"/>
              </a:rPr>
              <a:t>nossa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aplicação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tem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como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objetivo</a:t>
            </a:r>
            <a:r>
              <a:rPr lang="en-US" sz="2000">
                <a:cs typeface="Calibri"/>
              </a:rPr>
              <a:t> </a:t>
            </a:r>
            <a:r>
              <a:rPr lang="en-US" sz="2000" err="1">
                <a:cs typeface="Calibri"/>
              </a:rPr>
              <a:t>simplificar</a:t>
            </a:r>
            <a:r>
              <a:rPr lang="en-US" sz="2000">
                <a:cs typeface="Calibri"/>
              </a:rPr>
              <a:t> e </a:t>
            </a:r>
            <a:r>
              <a:rPr lang="en-US" sz="2000" err="1">
                <a:cs typeface="Calibri"/>
              </a:rPr>
              <a:t>facilitar</a:t>
            </a:r>
            <a:r>
              <a:rPr lang="en-US" sz="2000">
                <a:cs typeface="Calibri"/>
              </a:rPr>
              <a:t> a </a:t>
            </a:r>
            <a:r>
              <a:rPr lang="en-US" sz="2000" err="1">
                <a:cs typeface="Calibri"/>
              </a:rPr>
              <a:t>vida</a:t>
            </a:r>
            <a:r>
              <a:rPr lang="en-US" sz="2000">
                <a:cs typeface="Calibri"/>
              </a:rPr>
              <a:t> de </a:t>
            </a:r>
            <a:r>
              <a:rPr lang="en-US" sz="2000" err="1">
                <a:cs typeface="Calibri"/>
              </a:rPr>
              <a:t>todas</a:t>
            </a:r>
            <a:r>
              <a:rPr lang="en-US" sz="2000">
                <a:cs typeface="Calibri"/>
              </a:rPr>
              <a:t> as </a:t>
            </a:r>
            <a:r>
              <a:rPr lang="en-US" sz="2000" err="1">
                <a:cs typeface="Calibri"/>
              </a:rPr>
              <a:t>pessoas</a:t>
            </a:r>
            <a:r>
              <a:rPr lang="en-US" sz="2000">
                <a:cs typeface="Calibri"/>
              </a:rPr>
              <a:t> que </a:t>
            </a:r>
            <a:r>
              <a:rPr lang="en-US" sz="2000" err="1">
                <a:cs typeface="Calibri"/>
              </a:rPr>
              <a:t>fazem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encomendas</a:t>
            </a:r>
            <a:r>
              <a:rPr lang="en-US" sz="2000">
                <a:cs typeface="Calibri"/>
              </a:rPr>
              <a:t> online e </a:t>
            </a:r>
            <a:r>
              <a:rPr lang="en-US" sz="2000" err="1">
                <a:cs typeface="Calibri"/>
              </a:rPr>
              <a:t>não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disponibilizam</a:t>
            </a:r>
            <a:r>
              <a:rPr lang="en-US" sz="2000">
                <a:cs typeface="Calibri"/>
              </a:rPr>
              <a:t> de tempo para </a:t>
            </a:r>
            <a:r>
              <a:rPr lang="en-US" sz="2000" err="1">
                <a:cs typeface="Calibri"/>
              </a:rPr>
              <a:t>receber</a:t>
            </a:r>
            <a:r>
              <a:rPr lang="en-US" sz="2000">
                <a:cs typeface="Calibri"/>
              </a:rPr>
              <a:t> as </a:t>
            </a:r>
            <a:r>
              <a:rPr lang="en-US" sz="2000" err="1">
                <a:cs typeface="Calibri"/>
              </a:rPr>
              <a:t>encomendas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em</a:t>
            </a:r>
            <a:r>
              <a:rPr lang="en-US" sz="2000">
                <a:cs typeface="Calibri"/>
              </a:rPr>
              <a:t> casa.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12971C-F8DC-16AE-A853-993341B52E06}"/>
              </a:ext>
            </a:extLst>
          </p:cNvPr>
          <p:cNvSpPr txBox="1"/>
          <p:nvPr/>
        </p:nvSpPr>
        <p:spPr>
          <a:xfrm>
            <a:off x="553527" y="4181103"/>
            <a:ext cx="4807973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>
                <a:cs typeface="Calibri"/>
              </a:rPr>
              <a:t>Para </a:t>
            </a:r>
            <a:r>
              <a:rPr lang="en-US" sz="2000" err="1">
                <a:cs typeface="Calibri"/>
              </a:rPr>
              <a:t>isso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iremos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desenvolver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uma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aplicação</a:t>
            </a:r>
            <a:r>
              <a:rPr lang="en-US" sz="2000">
                <a:cs typeface="Calibri"/>
              </a:rPr>
              <a:t> de </a:t>
            </a:r>
            <a:r>
              <a:rPr lang="en-US" sz="2000" err="1">
                <a:cs typeface="Calibri"/>
              </a:rPr>
              <a:t>cacifos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distribuídos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onde</a:t>
            </a:r>
            <a:r>
              <a:rPr lang="en-US" sz="2000">
                <a:cs typeface="Calibri"/>
              </a:rPr>
              <a:t> as </a:t>
            </a:r>
            <a:r>
              <a:rPr lang="en-US" sz="2000" err="1">
                <a:cs typeface="Calibri"/>
              </a:rPr>
              <a:t>pessoas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poderam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recolher</a:t>
            </a:r>
            <a:r>
              <a:rPr lang="en-US" sz="2000">
                <a:cs typeface="Calibri"/>
              </a:rPr>
              <a:t> as </a:t>
            </a:r>
            <a:r>
              <a:rPr lang="en-US" sz="2000" err="1">
                <a:cs typeface="Calibri"/>
              </a:rPr>
              <a:t>suas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encomendas</a:t>
            </a:r>
            <a:endParaRPr lang="en-US" sz="2000">
              <a:cs typeface="Calibri"/>
            </a:endParaRPr>
          </a:p>
        </p:txBody>
      </p:sp>
      <p:pic>
        <p:nvPicPr>
          <p:cNvPr id="14" name="Picture 13" descr="Armário 9 cacifos módulo grande – ABC Escolar">
            <a:extLst>
              <a:ext uri="{FF2B5EF4-FFF2-40B4-BE49-F238E27FC236}">
                <a16:creationId xmlns:a16="http://schemas.microsoft.com/office/drawing/2014/main" id="{81456C28-2055-F37C-7C90-2AD7B69BB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8110" y="1565787"/>
            <a:ext cx="4426974" cy="43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95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4D7211E-1DC7-9693-439E-5F0940F0D54C}"/>
              </a:ext>
            </a:extLst>
          </p:cNvPr>
          <p:cNvSpPr/>
          <p:nvPr/>
        </p:nvSpPr>
        <p:spPr>
          <a:xfrm>
            <a:off x="5271477" y="-15862"/>
            <a:ext cx="1657393" cy="68826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EBBEE-6242-8C04-1EED-6C8F6C3683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0401" y="1537568"/>
            <a:ext cx="1829842" cy="423228"/>
          </a:xfrm>
        </p:spPr>
        <p:txBody>
          <a:bodyPr/>
          <a:lstStyle/>
          <a:p>
            <a:r>
              <a:rPr lang="en-US">
                <a:ea typeface="Roboto"/>
                <a:cs typeface="Roboto"/>
              </a:rPr>
              <a:t>Stakeholders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6E59E-CA47-D130-184F-123C7F7DCB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3234" y="3642907"/>
            <a:ext cx="1664592" cy="471958"/>
          </a:xfrm>
        </p:spPr>
        <p:txBody>
          <a:bodyPr/>
          <a:lstStyle/>
          <a:p>
            <a:r>
              <a:rPr lang="en-US">
                <a:ea typeface="Roboto"/>
                <a:cs typeface="Roboto"/>
              </a:rPr>
              <a:t>Publico Alvo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5835F8-3045-F039-F721-D73A243160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69214" y="4864155"/>
            <a:ext cx="1570285" cy="537996"/>
          </a:xfrm>
        </p:spPr>
        <p:txBody>
          <a:bodyPr/>
          <a:lstStyle/>
          <a:p>
            <a:r>
              <a:rPr lang="en-US" err="1">
                <a:ea typeface="Roboto"/>
                <a:cs typeface="Roboto"/>
              </a:rPr>
              <a:t>Promotores</a:t>
            </a:r>
            <a:endParaRPr lang="en-US" err="1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F1F836-99C9-F908-8B3B-8E7605F414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61202" y="1969261"/>
            <a:ext cx="4852924" cy="167399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err="1">
                <a:solidFill>
                  <a:srgbClr val="595959"/>
                </a:solidFill>
                <a:ea typeface="Roboto"/>
                <a:cs typeface="Roboto"/>
              </a:rPr>
              <a:t>Empresa</a:t>
            </a:r>
            <a:r>
              <a:rPr lang="en-US" sz="2000">
                <a:solidFill>
                  <a:srgbClr val="595959"/>
                </a:solidFill>
                <a:ea typeface="Roboto"/>
                <a:cs typeface="Roboto"/>
              </a:rPr>
              <a:t> de </a:t>
            </a:r>
            <a:r>
              <a:rPr lang="en-US" sz="2000" err="1">
                <a:solidFill>
                  <a:srgbClr val="595959"/>
                </a:solidFill>
                <a:ea typeface="Roboto"/>
                <a:cs typeface="Roboto"/>
              </a:rPr>
              <a:t>transportes</a:t>
            </a:r>
            <a:r>
              <a:rPr lang="en-US" sz="2000">
                <a:solidFill>
                  <a:srgbClr val="595959"/>
                </a:solidFill>
                <a:ea typeface="Roboto"/>
                <a:cs typeface="Roboto"/>
              </a:rPr>
              <a:t> de </a:t>
            </a:r>
            <a:r>
              <a:rPr lang="en-US" sz="2000" err="1">
                <a:solidFill>
                  <a:srgbClr val="595959"/>
                </a:solidFill>
                <a:ea typeface="Roboto"/>
                <a:cs typeface="Roboto"/>
              </a:rPr>
              <a:t>encomendas</a:t>
            </a:r>
            <a:r>
              <a:rPr lang="en-US" sz="2000">
                <a:solidFill>
                  <a:srgbClr val="595959"/>
                </a:solidFill>
                <a:ea typeface="Roboto"/>
                <a:cs typeface="Roboto"/>
              </a:rPr>
              <a:t>;</a:t>
            </a:r>
            <a:endParaRPr lang="en-US" sz="2000">
              <a:solidFill>
                <a:srgbClr val="595959"/>
              </a:solidFill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err="1">
                <a:solidFill>
                  <a:srgbClr val="595959"/>
                </a:solidFill>
                <a:ea typeface="Roboto"/>
                <a:cs typeface="Roboto"/>
              </a:rPr>
              <a:t>Equipa</a:t>
            </a:r>
            <a:r>
              <a:rPr lang="en-US" sz="2000">
                <a:solidFill>
                  <a:srgbClr val="595959"/>
                </a:solidFill>
                <a:ea typeface="Roboto"/>
                <a:cs typeface="Roboto"/>
              </a:rPr>
              <a:t> de </a:t>
            </a:r>
            <a:r>
              <a:rPr lang="en-US" sz="2000" err="1">
                <a:solidFill>
                  <a:srgbClr val="595959"/>
                </a:solidFill>
                <a:ea typeface="Roboto"/>
                <a:cs typeface="Roboto"/>
              </a:rPr>
              <a:t>desenvolvimento</a:t>
            </a:r>
            <a:r>
              <a:rPr lang="en-US" sz="2000">
                <a:solidFill>
                  <a:srgbClr val="595959"/>
                </a:solidFill>
                <a:ea typeface="Roboto"/>
                <a:cs typeface="Roboto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err="1">
                <a:solidFill>
                  <a:srgbClr val="595959"/>
                </a:solidFill>
                <a:ea typeface="Roboto"/>
                <a:cs typeface="Roboto"/>
              </a:rPr>
              <a:t>Bombas</a:t>
            </a:r>
            <a:r>
              <a:rPr lang="en-US" sz="2000">
                <a:solidFill>
                  <a:srgbClr val="595959"/>
                </a:solidFill>
                <a:ea typeface="Roboto"/>
                <a:cs typeface="Roboto"/>
              </a:rPr>
              <a:t> de </a:t>
            </a:r>
            <a:r>
              <a:rPr lang="en-US" sz="2000" err="1">
                <a:solidFill>
                  <a:srgbClr val="595959"/>
                </a:solidFill>
                <a:ea typeface="Roboto"/>
                <a:cs typeface="Roboto"/>
              </a:rPr>
              <a:t>gasolina</a:t>
            </a:r>
            <a:r>
              <a:rPr lang="en-US" sz="2000">
                <a:solidFill>
                  <a:srgbClr val="595959"/>
                </a:solidFill>
                <a:ea typeface="Roboto"/>
                <a:cs typeface="Roboto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err="1">
                <a:solidFill>
                  <a:srgbClr val="595959"/>
                </a:solidFill>
                <a:ea typeface="Roboto"/>
                <a:cs typeface="Roboto"/>
              </a:rPr>
              <a:t>Locais</a:t>
            </a:r>
            <a:r>
              <a:rPr lang="en-US" sz="2000">
                <a:solidFill>
                  <a:srgbClr val="595959"/>
                </a:solidFill>
                <a:ea typeface="Roboto"/>
                <a:cs typeface="Roboto"/>
              </a:rPr>
              <a:t> de </a:t>
            </a:r>
            <a:r>
              <a:rPr lang="en-US" sz="2000" err="1">
                <a:solidFill>
                  <a:srgbClr val="595959"/>
                </a:solidFill>
                <a:ea typeface="Roboto"/>
                <a:cs typeface="Roboto"/>
              </a:rPr>
              <a:t>comércio</a:t>
            </a:r>
            <a:r>
              <a:rPr lang="en-US" sz="2000">
                <a:solidFill>
                  <a:srgbClr val="595959"/>
                </a:solidFill>
                <a:ea typeface="Roboto"/>
                <a:cs typeface="Roboto"/>
              </a:rPr>
              <a:t>;</a:t>
            </a:r>
          </a:p>
          <a:p>
            <a:pPr marL="285750" indent="-285750">
              <a:buChar char="•"/>
            </a:pPr>
            <a:endParaRPr lang="en-US"/>
          </a:p>
          <a:p>
            <a:pPr marL="285750" indent="-285750">
              <a:buChar char="•"/>
            </a:pP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554CCCF-CAD2-7313-EEBA-C15E5047F4D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68145" y="4128616"/>
            <a:ext cx="3900396" cy="738117"/>
          </a:xfrm>
        </p:spPr>
        <p:txBody>
          <a:bodyPr/>
          <a:lstStyle/>
          <a:p>
            <a:pPr marL="285750" indent="-285750">
              <a:buChar char="•"/>
            </a:pPr>
            <a:r>
              <a:rPr lang="en-US" sz="2000" err="1">
                <a:ea typeface="Roboto"/>
                <a:cs typeface="Roboto"/>
              </a:rPr>
              <a:t>Utilizador</a:t>
            </a:r>
            <a:r>
              <a:rPr lang="en-US" sz="2000">
                <a:ea typeface="Roboto"/>
                <a:cs typeface="Roboto"/>
              </a:rPr>
              <a:t> Comum (</a:t>
            </a:r>
            <a:r>
              <a:rPr lang="en-US" sz="2000" err="1">
                <a:ea typeface="Roboto"/>
                <a:cs typeface="Roboto"/>
              </a:rPr>
              <a:t>pessoas</a:t>
            </a:r>
            <a:r>
              <a:rPr lang="en-US" sz="2000">
                <a:ea typeface="Roboto"/>
                <a:cs typeface="Roboto"/>
              </a:rPr>
              <a:t> que </a:t>
            </a:r>
            <a:r>
              <a:rPr lang="en-US" sz="2000" err="1">
                <a:ea typeface="Roboto"/>
                <a:cs typeface="Roboto"/>
              </a:rPr>
              <a:t>efetuem</a:t>
            </a:r>
            <a:r>
              <a:rPr lang="en-US" sz="2000">
                <a:ea typeface="Roboto"/>
                <a:cs typeface="Roboto"/>
              </a:rPr>
              <a:t> encomendas);</a:t>
            </a:r>
            <a:endParaRPr lang="en-US" sz="200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CBCB62-935B-B389-0788-02E5E27333B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68441" y="5404252"/>
            <a:ext cx="3395041" cy="769018"/>
          </a:xfrm>
        </p:spPr>
        <p:txBody>
          <a:bodyPr/>
          <a:lstStyle/>
          <a:p>
            <a:pPr marL="285750" indent="-285750">
              <a:buChar char="•"/>
            </a:pPr>
            <a:r>
              <a:rPr lang="en-US" sz="2000" err="1">
                <a:ea typeface="Roboto"/>
                <a:cs typeface="Roboto"/>
              </a:rPr>
              <a:t>Empresa</a:t>
            </a:r>
            <a:r>
              <a:rPr lang="en-US" sz="2000">
                <a:ea typeface="Roboto"/>
                <a:cs typeface="Roboto"/>
              </a:rPr>
              <a:t> </a:t>
            </a:r>
            <a:r>
              <a:rPr lang="en-US" sz="2000" err="1">
                <a:ea typeface="Roboto"/>
                <a:cs typeface="Roboto"/>
              </a:rPr>
              <a:t>internacional</a:t>
            </a:r>
            <a:r>
              <a:rPr lang="en-US" sz="2000">
                <a:ea typeface="Roboto"/>
                <a:cs typeface="Roboto"/>
              </a:rPr>
              <a:t> DPD;</a:t>
            </a:r>
          </a:p>
          <a:p>
            <a:pPr marL="285750" indent="-285750">
              <a:buChar char="•"/>
            </a:pPr>
            <a:r>
              <a:rPr lang="en-US" sz="2000" err="1">
                <a:ea typeface="Roboto"/>
                <a:cs typeface="Roboto"/>
              </a:rPr>
              <a:t>Empresa</a:t>
            </a:r>
            <a:r>
              <a:rPr lang="en-US" sz="2000">
                <a:ea typeface="Roboto"/>
                <a:cs typeface="Roboto"/>
              </a:rPr>
              <a:t> </a:t>
            </a:r>
            <a:r>
              <a:rPr lang="en-US" sz="2000" err="1">
                <a:ea typeface="Roboto"/>
                <a:cs typeface="Roboto"/>
              </a:rPr>
              <a:t>Onebox</a:t>
            </a:r>
            <a:r>
              <a:rPr lang="en-US" sz="2000">
                <a:ea typeface="Roboto"/>
                <a:cs typeface="Roboto"/>
              </a:rPr>
              <a:t>;</a:t>
            </a:r>
            <a:endParaRPr lang="en-US" sz="2000" err="1"/>
          </a:p>
          <a:p>
            <a:pPr marL="285750" indent="-285750">
              <a:buChar char="•"/>
            </a:pPr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E7BD74-AAA5-5665-0568-C8DA27C54D45}"/>
              </a:ext>
            </a:extLst>
          </p:cNvPr>
          <p:cNvSpPr txBox="1"/>
          <p:nvPr/>
        </p:nvSpPr>
        <p:spPr>
          <a:xfrm>
            <a:off x="304277" y="352344"/>
            <a:ext cx="637122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err="1">
                <a:ea typeface="Calibri"/>
                <a:cs typeface="Calibri"/>
              </a:rPr>
              <a:t>Integrantes</a:t>
            </a:r>
            <a:r>
              <a:rPr lang="en-US" sz="4400" b="1">
                <a:ea typeface="Calibri"/>
                <a:cs typeface="Calibri"/>
              </a:rPr>
              <a:t> do </a:t>
            </a:r>
            <a:r>
              <a:rPr lang="en-US" sz="4400" b="1" err="1">
                <a:ea typeface="Calibri"/>
                <a:cs typeface="Calibri"/>
              </a:rPr>
              <a:t>projeto</a:t>
            </a:r>
            <a:endParaRPr lang="en-US" sz="4400" b="1">
              <a:ea typeface="Calibri"/>
              <a:cs typeface="Calibri"/>
            </a:endParaRPr>
          </a:p>
        </p:txBody>
      </p:sp>
      <p:pic>
        <p:nvPicPr>
          <p:cNvPr id="10" name="Picture 9" descr="DPD investe em cacifos inteligentes com a compra de 25% da PUDO - Empresas  - Jornal de Negócios">
            <a:extLst>
              <a:ext uri="{FF2B5EF4-FFF2-40B4-BE49-F238E27FC236}">
                <a16:creationId xmlns:a16="http://schemas.microsoft.com/office/drawing/2014/main" id="{867699F3-E75C-E250-E483-4628AC6AC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9780" y="4540619"/>
            <a:ext cx="2741264" cy="1869983"/>
          </a:xfrm>
          <a:prstGeom prst="rect">
            <a:avLst/>
          </a:prstGeom>
        </p:spPr>
      </p:pic>
      <p:pic>
        <p:nvPicPr>
          <p:cNvPr id="12" name="Picture 11" descr="A blue box logo with white text&#10;&#10;Description automatically generated">
            <a:extLst>
              <a:ext uri="{FF2B5EF4-FFF2-40B4-BE49-F238E27FC236}">
                <a16:creationId xmlns:a16="http://schemas.microsoft.com/office/drawing/2014/main" id="{E0F87BBD-080F-EBEB-8785-820D244C4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002" y="2653678"/>
            <a:ext cx="1659370" cy="1541671"/>
          </a:xfrm>
          <a:prstGeom prst="rect">
            <a:avLst/>
          </a:prstGeom>
        </p:spPr>
      </p:pic>
      <p:pic>
        <p:nvPicPr>
          <p:cNvPr id="13" name="Picture 12" descr="Portugal: Bomba vendia gasolina com água! Vários carros avariados">
            <a:extLst>
              <a:ext uri="{FF2B5EF4-FFF2-40B4-BE49-F238E27FC236}">
                <a16:creationId xmlns:a16="http://schemas.microsoft.com/office/drawing/2014/main" id="{E2258C99-F433-BFA3-8E7F-476BADD8A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0297" y="448547"/>
            <a:ext cx="2743200" cy="1542123"/>
          </a:xfrm>
          <a:prstGeom prst="rect">
            <a:avLst/>
          </a:prstGeom>
        </p:spPr>
      </p:pic>
      <p:pic>
        <p:nvPicPr>
          <p:cNvPr id="14" name="Picture 13" descr="Não está em casa? Saiba como pode receber uma encomenda – Observador">
            <a:extLst>
              <a:ext uri="{FF2B5EF4-FFF2-40B4-BE49-F238E27FC236}">
                <a16:creationId xmlns:a16="http://schemas.microsoft.com/office/drawing/2014/main" id="{BD79B209-4AE2-9BE6-9E99-B7BDEEDD08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4187" y="2663158"/>
            <a:ext cx="2765946" cy="153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86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993C8-5410-2246-D6B6-3EBE88469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625" y="2555875"/>
            <a:ext cx="10410825" cy="1735138"/>
          </a:xfrm>
        </p:spPr>
        <p:txBody>
          <a:bodyPr/>
          <a:lstStyle/>
          <a:p>
            <a:r>
              <a:rPr lang="en-US" sz="7200" b="1">
                <a:latin typeface="Poppins"/>
                <a:cs typeface="Poppins"/>
              </a:rPr>
              <a:t>Design da </a:t>
            </a:r>
            <a:r>
              <a:rPr lang="en-US" sz="7200" b="1" err="1">
                <a:latin typeface="Poppins"/>
                <a:cs typeface="Poppins"/>
              </a:rPr>
              <a:t>Aplicação</a:t>
            </a:r>
            <a:endParaRPr lang="en-US" sz="7200" b="1">
              <a:solidFill>
                <a:srgbClr val="000000"/>
              </a:solidFill>
              <a:latin typeface="Poppins"/>
              <a:cs typeface="Poppins"/>
            </a:endParaRPr>
          </a:p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130CB0-E103-1E3B-F0AC-5C9091778690}"/>
              </a:ext>
            </a:extLst>
          </p:cNvPr>
          <p:cNvSpPr/>
          <p:nvPr/>
        </p:nvSpPr>
        <p:spPr>
          <a:xfrm>
            <a:off x="983025" y="4798076"/>
            <a:ext cx="3067050" cy="1162050"/>
          </a:xfrm>
          <a:prstGeom prst="rect">
            <a:avLst/>
          </a:prstGeom>
          <a:solidFill>
            <a:srgbClr val="0144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blue box logo with white text&#10;&#10;Description automatically generated">
            <a:extLst>
              <a:ext uri="{FF2B5EF4-FFF2-40B4-BE49-F238E27FC236}">
                <a16:creationId xmlns:a16="http://schemas.microsoft.com/office/drawing/2014/main" id="{FB6189EB-3C06-0AFF-71D9-FABCF7817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7027" y="801360"/>
            <a:ext cx="1831898" cy="144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850296"/>
      </p:ext>
    </p:extLst>
  </p:cSld>
  <p:clrMapOvr>
    <a:masterClrMapping/>
  </p:clrMapOvr>
  <p:transition spd="slow">
    <p:push dir="u"/>
  </p:transition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BF0EF07B-2ABF-8879-2506-E3458C6A8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943" y="2109968"/>
            <a:ext cx="4732840" cy="263251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E733BC8F-EDD9-0882-320E-AF8F2B797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061" y="287870"/>
            <a:ext cx="2295525" cy="1325563"/>
          </a:xfrm>
        </p:spPr>
        <p:txBody>
          <a:bodyPr/>
          <a:lstStyle/>
          <a:p>
            <a:pPr algn="l"/>
            <a:r>
              <a:rPr lang="en-US" b="1">
                <a:latin typeface="Poppins"/>
                <a:cs typeface="Poppins"/>
              </a:rPr>
              <a:t>Login</a:t>
            </a:r>
            <a:endParaRPr lang="en-US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E5ADA2-9725-B048-BA35-47393451DA23}"/>
              </a:ext>
            </a:extLst>
          </p:cNvPr>
          <p:cNvSpPr txBox="1"/>
          <p:nvPr/>
        </p:nvSpPr>
        <p:spPr>
          <a:xfrm>
            <a:off x="962025" y="2305050"/>
            <a:ext cx="348615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err="1">
                <a:ea typeface="Calibri"/>
                <a:cs typeface="Calibri"/>
              </a:rPr>
              <a:t>Garante</a:t>
            </a:r>
            <a:r>
              <a:rPr lang="en-US" sz="2000">
                <a:ea typeface="Calibri"/>
                <a:cs typeface="Calibri"/>
              </a:rPr>
              <a:t> a </a:t>
            </a:r>
            <a:r>
              <a:rPr lang="en-US" sz="2000" err="1">
                <a:ea typeface="Calibri"/>
                <a:cs typeface="Calibri"/>
              </a:rPr>
              <a:t>utilização</a:t>
            </a:r>
            <a:r>
              <a:rPr lang="en-US" sz="2000">
                <a:ea typeface="Calibri"/>
                <a:cs typeface="Calibri"/>
              </a:rPr>
              <a:t> e </a:t>
            </a:r>
            <a:r>
              <a:rPr lang="en-US" sz="2000" err="1">
                <a:ea typeface="Calibri"/>
                <a:cs typeface="Calibri"/>
              </a:rPr>
              <a:t>identidade</a:t>
            </a:r>
            <a:r>
              <a:rPr lang="en-US" sz="2000">
                <a:ea typeface="Calibri"/>
                <a:cs typeface="Calibri"/>
              </a:rPr>
              <a:t> de </a:t>
            </a:r>
            <a:r>
              <a:rPr lang="en-US" sz="2000" err="1">
                <a:ea typeface="Calibri"/>
                <a:cs typeface="Calibri"/>
              </a:rPr>
              <a:t>apenas</a:t>
            </a:r>
            <a:r>
              <a:rPr lang="en-US" sz="2000">
                <a:ea typeface="Calibri"/>
                <a:cs typeface="Calibri"/>
              </a:rPr>
              <a:t> um </a:t>
            </a:r>
            <a:r>
              <a:rPr lang="en-US" sz="2000" err="1">
                <a:ea typeface="Calibri"/>
                <a:cs typeface="Calibri"/>
              </a:rPr>
              <a:t>utilizador</a:t>
            </a:r>
            <a:endParaRPr lang="en-US" sz="2000">
              <a:ea typeface="Calibri"/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AB2E40-6EC7-61C7-9D52-4269B06FBC5B}"/>
              </a:ext>
            </a:extLst>
          </p:cNvPr>
          <p:cNvSpPr txBox="1"/>
          <p:nvPr/>
        </p:nvSpPr>
        <p:spPr>
          <a:xfrm>
            <a:off x="962025" y="3609975"/>
            <a:ext cx="333375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err="1">
                <a:ea typeface="Calibri"/>
                <a:cs typeface="Calibri"/>
              </a:rPr>
              <a:t>Essencial</a:t>
            </a:r>
            <a:r>
              <a:rPr lang="en-US" sz="2000">
                <a:ea typeface="Calibri"/>
                <a:cs typeface="Calibri"/>
              </a:rPr>
              <a:t> </a:t>
            </a:r>
            <a:r>
              <a:rPr lang="en-US" sz="2000" err="1">
                <a:ea typeface="Calibri"/>
                <a:cs typeface="Calibri"/>
              </a:rPr>
              <a:t>em</a:t>
            </a:r>
            <a:r>
              <a:rPr lang="en-US" sz="2000">
                <a:ea typeface="Calibri"/>
                <a:cs typeface="Calibri"/>
              </a:rPr>
              <a:t> </a:t>
            </a:r>
            <a:r>
              <a:rPr lang="en-US" sz="2000" err="1">
                <a:ea typeface="Calibri"/>
                <a:cs typeface="Calibri"/>
              </a:rPr>
              <a:t>todas</a:t>
            </a:r>
            <a:r>
              <a:rPr lang="en-US" sz="2000">
                <a:ea typeface="Calibri"/>
                <a:cs typeface="Calibri"/>
              </a:rPr>
              <a:t> as </a:t>
            </a:r>
            <a:r>
              <a:rPr lang="en-US" sz="2000" err="1">
                <a:ea typeface="Calibri"/>
                <a:cs typeface="Calibri"/>
              </a:rPr>
              <a:t>páginas</a:t>
            </a:r>
            <a:r>
              <a:rPr lang="en-US" sz="2000">
                <a:ea typeface="Calibri"/>
                <a:cs typeface="Calibri"/>
              </a:rPr>
              <a:t> que </a:t>
            </a:r>
            <a:r>
              <a:rPr lang="en-US" sz="2000" err="1">
                <a:ea typeface="Calibri"/>
                <a:cs typeface="Calibri"/>
              </a:rPr>
              <a:t>interagem</a:t>
            </a:r>
            <a:r>
              <a:rPr lang="en-US" sz="2000">
                <a:ea typeface="Calibri"/>
                <a:cs typeface="Calibri"/>
              </a:rPr>
              <a:t> com </a:t>
            </a:r>
            <a:r>
              <a:rPr lang="en-US" sz="2000" err="1">
                <a:ea typeface="Calibri"/>
                <a:cs typeface="Calibri"/>
              </a:rPr>
              <a:t>utilizador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7296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7967859-574A-CAE4-36C0-2221179B5133}"/>
              </a:ext>
            </a:extLst>
          </p:cNvPr>
          <p:cNvSpPr/>
          <p:nvPr/>
        </p:nvSpPr>
        <p:spPr>
          <a:xfrm>
            <a:off x="6891758" y="968535"/>
            <a:ext cx="1990725" cy="291465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  <a:ea typeface="Calibri"/>
              <a:cs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5CA8DF-43E2-D321-4CA5-A3648B7EF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76" y="742447"/>
            <a:ext cx="3980949" cy="842796"/>
          </a:xfrm>
        </p:spPr>
        <p:txBody>
          <a:bodyPr/>
          <a:lstStyle/>
          <a:p>
            <a:r>
              <a:rPr lang="en-US" b="1">
                <a:latin typeface="Poppins"/>
                <a:cs typeface="Poppins"/>
              </a:rPr>
              <a:t>Features</a:t>
            </a:r>
            <a:endParaRPr lang="en-US" b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B5787-3D47-2164-53AA-A601E4C8AF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8419" y="1999019"/>
            <a:ext cx="926646" cy="438378"/>
          </a:xfrm>
        </p:spPr>
        <p:txBody>
          <a:bodyPr/>
          <a:lstStyle/>
          <a:p>
            <a:r>
              <a:rPr lang="en-US">
                <a:latin typeface="Arial Nova"/>
                <a:ea typeface="Roboto"/>
                <a:cs typeface="Roboto"/>
              </a:rPr>
              <a:t>Mapa</a:t>
            </a:r>
            <a:endParaRPr lang="en-US">
              <a:latin typeface="Arial Nova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FD2A60-7065-BC9A-B064-B87F4DF4AE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663" y="2047647"/>
            <a:ext cx="1460046" cy="390753"/>
          </a:xfrm>
        </p:spPr>
        <p:txBody>
          <a:bodyPr/>
          <a:lstStyle/>
          <a:p>
            <a:r>
              <a:rPr lang="en-US" err="1">
                <a:latin typeface="Arial Nova"/>
                <a:ea typeface="Roboto"/>
                <a:cs typeface="Roboto"/>
              </a:rPr>
              <a:t>Reservar</a:t>
            </a:r>
            <a:endParaRPr lang="en-US" err="1">
              <a:latin typeface="Arial Nova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E4A0A6-9378-9F24-78BD-6D8CE79B46A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25978" y="3933597"/>
            <a:ext cx="1164771" cy="390753"/>
          </a:xfrm>
        </p:spPr>
        <p:txBody>
          <a:bodyPr/>
          <a:lstStyle/>
          <a:p>
            <a:r>
              <a:rPr lang="en-US">
                <a:latin typeface="Arial Nova"/>
                <a:ea typeface="Roboto"/>
                <a:cs typeface="Roboto"/>
              </a:rPr>
              <a:t>Manual</a:t>
            </a:r>
            <a:endParaRPr lang="en-US">
              <a:latin typeface="Arial Nova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E07588B-36BD-08FF-F8AD-5A6C1CFA2F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18164" y="3924300"/>
            <a:ext cx="1088571" cy="400050"/>
          </a:xfrm>
        </p:spPr>
        <p:txBody>
          <a:bodyPr/>
          <a:lstStyle/>
          <a:p>
            <a:r>
              <a:rPr lang="en-US" sz="2200" b="1">
                <a:solidFill>
                  <a:srgbClr val="404040"/>
                </a:solidFill>
                <a:latin typeface="Arial Nova"/>
                <a:ea typeface="Calibri"/>
                <a:cs typeface="Calibri"/>
              </a:rPr>
              <a:t>About</a:t>
            </a:r>
            <a:endParaRPr lang="en-US">
              <a:latin typeface="Arial Nov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450B7E-80E4-42D0-3E92-C3FBA1A79981}"/>
              </a:ext>
            </a:extLst>
          </p:cNvPr>
          <p:cNvSpPr txBox="1"/>
          <p:nvPr/>
        </p:nvSpPr>
        <p:spPr>
          <a:xfrm>
            <a:off x="674009" y="2573559"/>
            <a:ext cx="186940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err="1">
                <a:ea typeface="Calibri"/>
                <a:cs typeface="Calibri"/>
              </a:rPr>
              <a:t>Apresenta</a:t>
            </a:r>
            <a:r>
              <a:rPr lang="en-US">
                <a:ea typeface="Calibri"/>
                <a:cs typeface="Calibri"/>
              </a:rPr>
              <a:t> um </a:t>
            </a:r>
            <a:r>
              <a:rPr lang="en-US" err="1">
                <a:ea typeface="Calibri"/>
                <a:cs typeface="Calibri"/>
              </a:rPr>
              <a:t>mapa</a:t>
            </a:r>
            <a:r>
              <a:rPr lang="en-US">
                <a:ea typeface="Calibri"/>
                <a:cs typeface="Calibri"/>
              </a:rPr>
              <a:t> de </a:t>
            </a:r>
            <a:r>
              <a:rPr lang="en-US" err="1">
                <a:ea typeface="Calibri"/>
                <a:cs typeface="Calibri"/>
              </a:rPr>
              <a:t>todos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os</a:t>
            </a:r>
            <a:r>
              <a:rPr lang="en-US">
                <a:ea typeface="Calibri"/>
                <a:cs typeface="Calibri"/>
              </a:rPr>
              <a:t> Locks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D8DE722-0B12-DCC2-1D60-3F04504AA201}"/>
              </a:ext>
            </a:extLst>
          </p:cNvPr>
          <p:cNvSpPr/>
          <p:nvPr/>
        </p:nvSpPr>
        <p:spPr>
          <a:xfrm>
            <a:off x="7033428" y="1051849"/>
            <a:ext cx="1704975" cy="2743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39F9098-D0F7-A5D8-1435-F2186393DB11}"/>
              </a:ext>
            </a:extLst>
          </p:cNvPr>
          <p:cNvSpPr/>
          <p:nvPr/>
        </p:nvSpPr>
        <p:spPr>
          <a:xfrm>
            <a:off x="7180523" y="1286356"/>
            <a:ext cx="1381125" cy="2762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19A5577-A67B-90AE-1E63-85753E94BBDB}"/>
              </a:ext>
            </a:extLst>
          </p:cNvPr>
          <p:cNvSpPr/>
          <p:nvPr/>
        </p:nvSpPr>
        <p:spPr>
          <a:xfrm>
            <a:off x="7180522" y="1695931"/>
            <a:ext cx="1381125" cy="2762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41E3ED4-EEB8-5343-D195-AA819194C040}"/>
              </a:ext>
            </a:extLst>
          </p:cNvPr>
          <p:cNvSpPr/>
          <p:nvPr/>
        </p:nvSpPr>
        <p:spPr>
          <a:xfrm>
            <a:off x="7180522" y="2134081"/>
            <a:ext cx="1381125" cy="2762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F038A5E-DF65-A217-BCC8-E9962A253FA5}"/>
              </a:ext>
            </a:extLst>
          </p:cNvPr>
          <p:cNvSpPr/>
          <p:nvPr/>
        </p:nvSpPr>
        <p:spPr>
          <a:xfrm>
            <a:off x="7180522" y="2562706"/>
            <a:ext cx="1381125" cy="2762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0941479-DABD-5FEC-9EEA-ABCE58851856}"/>
              </a:ext>
            </a:extLst>
          </p:cNvPr>
          <p:cNvSpPr/>
          <p:nvPr/>
        </p:nvSpPr>
        <p:spPr>
          <a:xfrm>
            <a:off x="7639049" y="3095625"/>
            <a:ext cx="485775" cy="4762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1A16D2-1AD4-9BBF-56C2-ADBBDA8555DF}"/>
              </a:ext>
            </a:extLst>
          </p:cNvPr>
          <p:cNvSpPr txBox="1"/>
          <p:nvPr/>
        </p:nvSpPr>
        <p:spPr>
          <a:xfrm>
            <a:off x="7534275" y="1285875"/>
            <a:ext cx="838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>
                <a:solidFill>
                  <a:schemeClr val="bg1"/>
                </a:solidFill>
                <a:ea typeface="Calibri"/>
                <a:cs typeface="Calibri"/>
              </a:rPr>
              <a:t>Mapa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B8E70A-3290-78AD-E45B-16DFF9DA5BE9}"/>
              </a:ext>
            </a:extLst>
          </p:cNvPr>
          <p:cNvSpPr txBox="1"/>
          <p:nvPr/>
        </p:nvSpPr>
        <p:spPr>
          <a:xfrm>
            <a:off x="7439024" y="1685924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err="1">
                <a:solidFill>
                  <a:schemeClr val="bg1"/>
                </a:solidFill>
                <a:ea typeface="Calibri"/>
                <a:cs typeface="Calibri"/>
              </a:rPr>
              <a:t>Reservar</a:t>
            </a:r>
            <a:endParaRPr lang="en-US" sz="140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716B4C-88D8-81D1-EFEB-9AC38923020D}"/>
              </a:ext>
            </a:extLst>
          </p:cNvPr>
          <p:cNvSpPr txBox="1"/>
          <p:nvPr/>
        </p:nvSpPr>
        <p:spPr>
          <a:xfrm>
            <a:off x="7515224" y="2124074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>
                <a:solidFill>
                  <a:schemeClr val="bg1"/>
                </a:solidFill>
                <a:ea typeface="Calibri"/>
                <a:cs typeface="Calibri"/>
              </a:rPr>
              <a:t>Manual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6D0BE0-CFD5-2AEB-9647-C4901E10D443}"/>
              </a:ext>
            </a:extLst>
          </p:cNvPr>
          <p:cNvSpPr txBox="1"/>
          <p:nvPr/>
        </p:nvSpPr>
        <p:spPr>
          <a:xfrm>
            <a:off x="7515225" y="255270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>
                <a:solidFill>
                  <a:schemeClr val="bg1"/>
                </a:solidFill>
                <a:ea typeface="Calibri"/>
                <a:cs typeface="Calibri"/>
              </a:rPr>
              <a:t>About</a:t>
            </a:r>
            <a:endParaRPr lang="en-US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25" name="Graphic 24" descr="Office worker male outline">
            <a:extLst>
              <a:ext uri="{FF2B5EF4-FFF2-40B4-BE49-F238E27FC236}">
                <a16:creationId xmlns:a16="http://schemas.microsoft.com/office/drawing/2014/main" id="{556DDAEA-CDF7-3C90-2218-07D77C1C08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6200" y="3133725"/>
            <a:ext cx="390525" cy="4000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BA10AB4-FAA5-D998-A6D2-55BDB48903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9375" y="4600575"/>
            <a:ext cx="3048000" cy="457200"/>
          </a:xfrm>
          <a:prstGeom prst="rect">
            <a:avLst/>
          </a:prstGeom>
        </p:spPr>
      </p:pic>
      <p:pic>
        <p:nvPicPr>
          <p:cNvPr id="10" name="Picture 9" descr="Circled User Icon - User Profile Icon Png PNG Image | Transparent PNG ...">
            <a:extLst>
              <a:ext uri="{FF2B5EF4-FFF2-40B4-BE49-F238E27FC236}">
                <a16:creationId xmlns:a16="http://schemas.microsoft.com/office/drawing/2014/main" id="{C5AD0F1E-68E0-BDAD-C8BD-55D6613299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1134" y="5218697"/>
            <a:ext cx="571502" cy="57150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C25E2F9-0551-AC2B-5A90-01EACAD13475}"/>
              </a:ext>
            </a:extLst>
          </p:cNvPr>
          <p:cNvSpPr txBox="1"/>
          <p:nvPr/>
        </p:nvSpPr>
        <p:spPr>
          <a:xfrm>
            <a:off x="3162300" y="2571750"/>
            <a:ext cx="239077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Calibri"/>
                <a:cs typeface="Calibri"/>
              </a:rPr>
              <a:t>Local </a:t>
            </a:r>
            <a:r>
              <a:rPr lang="en-US" err="1">
                <a:ea typeface="Calibri"/>
                <a:cs typeface="Calibri"/>
              </a:rPr>
              <a:t>onde</a:t>
            </a:r>
            <a:r>
              <a:rPr lang="en-US">
                <a:ea typeface="Calibri"/>
                <a:cs typeface="Calibri"/>
              </a:rPr>
              <a:t> o </a:t>
            </a:r>
            <a:r>
              <a:rPr lang="en-US" err="1">
                <a:ea typeface="Calibri"/>
                <a:cs typeface="Calibri"/>
              </a:rPr>
              <a:t>utilizador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irá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efetuar</a:t>
            </a:r>
            <a:r>
              <a:rPr lang="en-US">
                <a:ea typeface="Calibri"/>
                <a:cs typeface="Calibri"/>
              </a:rPr>
              <a:t> a </a:t>
            </a:r>
            <a:r>
              <a:rPr lang="en-US" err="1">
                <a:ea typeface="Calibri"/>
                <a:cs typeface="Calibri"/>
              </a:rPr>
              <a:t>sua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reserva</a:t>
            </a:r>
            <a:r>
              <a:rPr lang="en-US">
                <a:ea typeface="Calibri"/>
                <a:cs typeface="Calibri"/>
              </a:rPr>
              <a:t> do </a:t>
            </a:r>
            <a:r>
              <a:rPr lang="en-US" err="1">
                <a:ea typeface="Calibri"/>
                <a:cs typeface="Calibri"/>
              </a:rPr>
              <a:t>cacifo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545A70-434C-55C9-4905-B3228C94FC9B}"/>
              </a:ext>
            </a:extLst>
          </p:cNvPr>
          <p:cNvSpPr txBox="1"/>
          <p:nvPr/>
        </p:nvSpPr>
        <p:spPr>
          <a:xfrm>
            <a:off x="676275" y="4524375"/>
            <a:ext cx="195262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err="1">
                <a:ea typeface="Calibri"/>
                <a:cs typeface="Calibri"/>
              </a:rPr>
              <a:t>Página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referente</a:t>
            </a:r>
            <a:r>
              <a:rPr lang="en-US">
                <a:ea typeface="Calibri"/>
                <a:cs typeface="Calibri"/>
              </a:rPr>
              <a:t> à </a:t>
            </a:r>
            <a:r>
              <a:rPr lang="en-US" err="1">
                <a:ea typeface="Calibri"/>
                <a:cs typeface="Calibri"/>
              </a:rPr>
              <a:t>explicação</a:t>
            </a:r>
            <a:r>
              <a:rPr lang="en-US">
                <a:ea typeface="Calibri"/>
                <a:cs typeface="Calibri"/>
              </a:rPr>
              <a:t> do </a:t>
            </a:r>
            <a:r>
              <a:rPr lang="en-US" err="1">
                <a:ea typeface="Calibri"/>
                <a:cs typeface="Calibri"/>
              </a:rPr>
              <a:t>uso</a:t>
            </a:r>
            <a:r>
              <a:rPr lang="en-US">
                <a:ea typeface="Calibri"/>
                <a:cs typeface="Calibri"/>
              </a:rPr>
              <a:t> dos </a:t>
            </a:r>
            <a:r>
              <a:rPr lang="en-US" err="1">
                <a:ea typeface="Calibri"/>
                <a:cs typeface="Calibri"/>
              </a:rPr>
              <a:t>cacifos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597EDF-1FC8-5396-2A63-F46E65B40A41}"/>
              </a:ext>
            </a:extLst>
          </p:cNvPr>
          <p:cNvSpPr txBox="1"/>
          <p:nvPr/>
        </p:nvSpPr>
        <p:spPr>
          <a:xfrm>
            <a:off x="3381375" y="4524374"/>
            <a:ext cx="19526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err="1">
                <a:ea typeface="Calibri"/>
                <a:cs typeface="Calibri"/>
              </a:rPr>
              <a:t>Página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relativa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aos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criadores</a:t>
            </a:r>
          </a:p>
        </p:txBody>
      </p:sp>
    </p:spTree>
    <p:extLst>
      <p:ext uri="{BB962C8B-B14F-4D97-AF65-F5344CB8AC3E}">
        <p14:creationId xmlns:p14="http://schemas.microsoft.com/office/powerpoint/2010/main" val="134005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3FFC961-20A8-7247-33FA-517AAC3B6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398857"/>
            <a:ext cx="4771509" cy="954088"/>
          </a:xfrm>
        </p:spPr>
        <p:txBody>
          <a:bodyPr/>
          <a:lstStyle/>
          <a:p>
            <a:r>
              <a:rPr lang="en-US" b="1">
                <a:latin typeface="Poppins"/>
                <a:cs typeface="Poppins"/>
              </a:rPr>
              <a:t>Extra Features</a:t>
            </a:r>
            <a:endParaRPr lang="en-US" b="1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49C25B8-81E4-ADEE-68B5-D783C1A178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0189" y="1847622"/>
            <a:ext cx="1964871" cy="514578"/>
          </a:xfrm>
        </p:spPr>
        <p:txBody>
          <a:bodyPr/>
          <a:lstStyle/>
          <a:p>
            <a:r>
              <a:rPr lang="en-US" sz="2800">
                <a:latin typeface="Arial Nova"/>
                <a:ea typeface="Roboto"/>
                <a:cs typeface="Roboto"/>
              </a:rPr>
              <a:t>Meu </a:t>
            </a:r>
            <a:r>
              <a:rPr lang="en-US" sz="2800" err="1">
                <a:latin typeface="Arial Nova"/>
                <a:ea typeface="Roboto"/>
                <a:cs typeface="Roboto"/>
              </a:rPr>
              <a:t>perfil</a:t>
            </a:r>
            <a:endParaRPr lang="en-US" sz="2800">
              <a:latin typeface="Arial Nov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AB2F2-82C1-992B-15BE-727122E31E96}"/>
              </a:ext>
            </a:extLst>
          </p:cNvPr>
          <p:cNvSpPr txBox="1"/>
          <p:nvPr/>
        </p:nvSpPr>
        <p:spPr>
          <a:xfrm>
            <a:off x="1028700" y="2657475"/>
            <a:ext cx="417195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Nesta </a:t>
            </a:r>
            <a:r>
              <a:rPr lang="en-US" err="1">
                <a:ea typeface="Calibri"/>
                <a:cs typeface="Calibri"/>
              </a:rPr>
              <a:t>página</a:t>
            </a:r>
            <a:r>
              <a:rPr lang="en-US">
                <a:ea typeface="Calibri"/>
                <a:cs typeface="Calibri"/>
              </a:rPr>
              <a:t>, o </a:t>
            </a:r>
            <a:r>
              <a:rPr lang="en-US" err="1">
                <a:ea typeface="Calibri"/>
                <a:cs typeface="Calibri"/>
              </a:rPr>
              <a:t>utilizador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terá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acesso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ao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seu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histórico</a:t>
            </a:r>
            <a:r>
              <a:rPr lang="en-US">
                <a:ea typeface="Calibri"/>
                <a:cs typeface="Calibri"/>
              </a:rPr>
              <a:t> de </a:t>
            </a:r>
            <a:r>
              <a:rPr lang="en-US" err="1">
                <a:ea typeface="Calibri"/>
                <a:cs typeface="Calibri"/>
              </a:rPr>
              <a:t>utilização</a:t>
            </a:r>
            <a:r>
              <a:rPr lang="en-US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às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suas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definições</a:t>
            </a:r>
            <a:r>
              <a:rPr lang="en-US">
                <a:ea typeface="Calibri"/>
                <a:cs typeface="Calibri"/>
              </a:rPr>
              <a:t> de </a:t>
            </a:r>
            <a:r>
              <a:rPr lang="en-US" err="1">
                <a:ea typeface="Calibri"/>
                <a:cs typeface="Calibri"/>
              </a:rPr>
              <a:t>utilizador</a:t>
            </a:r>
            <a:r>
              <a:rPr lang="en-US">
                <a:ea typeface="Calibri"/>
                <a:cs typeface="Calibri"/>
              </a:rPr>
              <a:t> e a </a:t>
            </a:r>
            <a:r>
              <a:rPr lang="en-US" err="1">
                <a:ea typeface="Calibri"/>
                <a:cs typeface="Calibri"/>
              </a:rPr>
              <a:t>toda</a:t>
            </a:r>
            <a:r>
              <a:rPr lang="en-US">
                <a:ea typeface="Calibri"/>
                <a:cs typeface="Calibri"/>
              </a:rPr>
              <a:t> a </a:t>
            </a:r>
            <a:r>
              <a:rPr lang="en-US" err="1">
                <a:ea typeface="Calibri"/>
                <a:cs typeface="Calibri"/>
              </a:rPr>
              <a:t>sua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estatística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C853EA-A8E4-B6A0-B6C6-3FD8ACD5AF7D}"/>
              </a:ext>
            </a:extLst>
          </p:cNvPr>
          <p:cNvSpPr/>
          <p:nvPr/>
        </p:nvSpPr>
        <p:spPr>
          <a:xfrm>
            <a:off x="6384066" y="1231041"/>
            <a:ext cx="4524375" cy="11334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ea typeface="Calibri"/>
                <a:cs typeface="Calibri"/>
              </a:rPr>
              <a:t>Histórico</a:t>
            </a:r>
            <a:r>
              <a:rPr lang="en-US">
                <a:ea typeface="Calibri"/>
                <a:cs typeface="Calibri"/>
              </a:rPr>
              <a:t> de </a:t>
            </a:r>
            <a:r>
              <a:rPr lang="en-US" err="1">
                <a:ea typeface="Calibri"/>
                <a:cs typeface="Calibri"/>
              </a:rPr>
              <a:t>encomendas</a:t>
            </a:r>
            <a:endParaRPr lang="en-US" err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E47B20-42EB-888F-52DE-4A118998FEE5}"/>
              </a:ext>
            </a:extLst>
          </p:cNvPr>
          <p:cNvSpPr/>
          <p:nvPr/>
        </p:nvSpPr>
        <p:spPr>
          <a:xfrm>
            <a:off x="6384066" y="2608305"/>
            <a:ext cx="4524375" cy="11811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ea typeface="Calibri"/>
                <a:cs typeface="Calibri"/>
              </a:rPr>
              <a:t>Definições</a:t>
            </a:r>
            <a:endParaRPr lang="en-US" err="1"/>
          </a:p>
        </p:txBody>
      </p:sp>
      <p:pic>
        <p:nvPicPr>
          <p:cNvPr id="16" name="Graphic 15" descr="Bar graph with upward trend with solid fill">
            <a:extLst>
              <a:ext uri="{FF2B5EF4-FFF2-40B4-BE49-F238E27FC236}">
                <a16:creationId xmlns:a16="http://schemas.microsoft.com/office/drawing/2014/main" id="{7F0B1D81-3AA8-F05E-5934-8C10511111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50892" y="4013114"/>
            <a:ext cx="1981200" cy="19812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142E261-FB38-C219-1C05-69EAE579EC41}"/>
              </a:ext>
            </a:extLst>
          </p:cNvPr>
          <p:cNvSpPr txBox="1"/>
          <p:nvPr/>
        </p:nvSpPr>
        <p:spPr>
          <a:xfrm>
            <a:off x="1028700" y="4114800"/>
            <a:ext cx="391477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As </a:t>
            </a:r>
            <a:r>
              <a:rPr lang="en-US" err="1">
                <a:ea typeface="Calibri"/>
                <a:cs typeface="Calibri"/>
              </a:rPr>
              <a:t>definições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serão</a:t>
            </a:r>
            <a:r>
              <a:rPr lang="en-US">
                <a:ea typeface="Calibri"/>
                <a:cs typeface="Calibri"/>
              </a:rPr>
              <a:t> o </a:t>
            </a:r>
            <a:r>
              <a:rPr lang="en-US" err="1">
                <a:ea typeface="Calibri"/>
                <a:cs typeface="Calibri"/>
              </a:rPr>
              <a:t>único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componente</a:t>
            </a:r>
            <a:r>
              <a:rPr lang="en-US">
                <a:ea typeface="Calibri"/>
                <a:cs typeface="Calibri"/>
              </a:rPr>
              <a:t> com </a:t>
            </a:r>
            <a:r>
              <a:rPr lang="en-US" err="1">
                <a:ea typeface="Calibri"/>
                <a:cs typeface="Calibri"/>
              </a:rPr>
              <a:t>acesso</a:t>
            </a:r>
            <a:r>
              <a:rPr lang="en-US">
                <a:ea typeface="Calibri"/>
                <a:cs typeface="Calibri"/>
              </a:rPr>
              <a:t> a </a:t>
            </a:r>
            <a:r>
              <a:rPr lang="en-US" err="1">
                <a:ea typeface="Calibri"/>
                <a:cs typeface="Calibri"/>
              </a:rPr>
              <a:t>uma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outra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página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unicamente</a:t>
            </a:r>
            <a:r>
              <a:rPr lang="en-US">
                <a:ea typeface="Calibri"/>
                <a:cs typeface="Calibri"/>
              </a:rPr>
              <a:t> para </a:t>
            </a:r>
            <a:r>
              <a:rPr lang="en-US" err="1">
                <a:ea typeface="Calibri"/>
                <a:cs typeface="Calibri"/>
              </a:rPr>
              <a:t>esse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propósito</a:t>
            </a:r>
          </a:p>
        </p:txBody>
      </p:sp>
    </p:spTree>
    <p:extLst>
      <p:ext uri="{BB962C8B-B14F-4D97-AF65-F5344CB8AC3E}">
        <p14:creationId xmlns:p14="http://schemas.microsoft.com/office/powerpoint/2010/main" val="25997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993C8-5410-2246-D6B6-3EBE88469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932" y="2535162"/>
            <a:ext cx="10818754" cy="2521750"/>
          </a:xfrm>
        </p:spPr>
        <p:txBody>
          <a:bodyPr>
            <a:normAutofit/>
          </a:bodyPr>
          <a:lstStyle/>
          <a:p>
            <a:r>
              <a:rPr lang="en-US" sz="7200" b="1" err="1">
                <a:latin typeface="Poppins"/>
                <a:cs typeface="Poppins"/>
              </a:rPr>
              <a:t>Gestão</a:t>
            </a:r>
            <a:r>
              <a:rPr lang="en-US" sz="7200" b="1">
                <a:latin typeface="Poppins"/>
                <a:cs typeface="Poppins"/>
              </a:rPr>
              <a:t> de </a:t>
            </a:r>
            <a:r>
              <a:rPr lang="en-US" sz="7200" b="1" err="1">
                <a:latin typeface="Poppins"/>
                <a:cs typeface="Poppins"/>
              </a:rPr>
              <a:t>Pagamento</a:t>
            </a:r>
            <a:r>
              <a:rPr lang="en-US" sz="7200" b="1">
                <a:latin typeface="Poppins"/>
                <a:cs typeface="Poppins"/>
              </a:rPr>
              <a:t> dos </a:t>
            </a:r>
            <a:r>
              <a:rPr lang="en-US" sz="7200" b="1" err="1">
                <a:latin typeface="Poppins"/>
                <a:cs typeface="Poppins"/>
              </a:rPr>
              <a:t>cacifos</a:t>
            </a:r>
            <a:endParaRPr lang="en-US" err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86757"/>
      </p:ext>
    </p:extLst>
  </p:cSld>
  <p:clrMapOvr>
    <a:masterClrMapping/>
  </p:clrMapOvr>
  <p:transition spd="slow">
    <p:push dir="u"/>
  </p:transition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1_Office Theme">
  <a:themeElements>
    <a:clrScheme name="Custom 3">
      <a:dk1>
        <a:srgbClr val="000000"/>
      </a:dk1>
      <a:lt1>
        <a:srgbClr val="FFFFFF"/>
      </a:lt1>
      <a:dk2>
        <a:srgbClr val="718DB2"/>
      </a:dk2>
      <a:lt2>
        <a:srgbClr val="FEFFFF"/>
      </a:lt2>
      <a:accent1>
        <a:srgbClr val="5E5E5E"/>
      </a:accent1>
      <a:accent2>
        <a:srgbClr val="E7E6E6"/>
      </a:accent2>
      <a:accent3>
        <a:srgbClr val="D7CDC8"/>
      </a:accent3>
      <a:accent4>
        <a:srgbClr val="AFA5A0"/>
      </a:accent4>
      <a:accent5>
        <a:srgbClr val="918787"/>
      </a:accent5>
      <a:accent6>
        <a:srgbClr val="556969"/>
      </a:accent6>
      <a:hlink>
        <a:srgbClr val="3758C1"/>
      </a:hlink>
      <a:folHlink>
        <a:srgbClr val="00539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1_Office Theme</vt:lpstr>
      <vt:lpstr>Apresentação do Projeto OneBox</vt:lpstr>
      <vt:lpstr>PowerPoint Presentation</vt:lpstr>
      <vt:lpstr>PowerPoint Presentation</vt:lpstr>
      <vt:lpstr>PowerPoint Presentation</vt:lpstr>
      <vt:lpstr>Design da Aplicação </vt:lpstr>
      <vt:lpstr>Login</vt:lpstr>
      <vt:lpstr>Features</vt:lpstr>
      <vt:lpstr>Extra Features</vt:lpstr>
      <vt:lpstr>Gestão de Pagamento dos cacifos </vt:lpstr>
      <vt:lpstr>Gestão de Pagamento do Cacifo</vt:lpstr>
      <vt:lpstr>Categorias e Especificações dos Cacifos </vt:lpstr>
      <vt:lpstr>Métodos de acesso ao cacifo </vt:lpstr>
      <vt:lpstr>Métodos de Acesso ao Cacifo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6</cp:revision>
  <dcterms:created xsi:type="dcterms:W3CDTF">2024-04-14T17:02:28Z</dcterms:created>
  <dcterms:modified xsi:type="dcterms:W3CDTF">2024-05-04T22:07:07Z</dcterms:modified>
</cp:coreProperties>
</file>