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28BD8-9221-48C2-B038-EA80A038EA77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/>
      <dgm:spPr/>
      <dgm:t>
        <a:bodyPr/>
        <a:lstStyle/>
        <a:p>
          <a:endParaRPr lang="es-ES"/>
        </a:p>
      </dgm:t>
    </dgm:pt>
    <dgm:pt modelId="{E95B8DBE-A604-4B08-B3C9-854D98ED9221}">
      <dgm:prSet/>
      <dgm:spPr/>
      <dgm:t>
        <a:bodyPr/>
        <a:lstStyle/>
        <a:p>
          <a:pPr rtl="0"/>
          <a:r>
            <a:rPr lang="es-MX" smtClean="0"/>
            <a:t>1) Recolectar datos de una empresa con el fin de analizar su sistema de información gerencial. </a:t>
          </a:r>
          <a:endParaRPr lang="es-AR"/>
        </a:p>
      </dgm:t>
    </dgm:pt>
    <dgm:pt modelId="{AB92F583-995C-440C-9768-A314CB7C0783}" type="parTrans" cxnId="{72015182-FB2E-43D3-B229-9C00EFA45A54}">
      <dgm:prSet/>
      <dgm:spPr/>
      <dgm:t>
        <a:bodyPr/>
        <a:lstStyle/>
        <a:p>
          <a:endParaRPr lang="es-ES"/>
        </a:p>
      </dgm:t>
    </dgm:pt>
    <dgm:pt modelId="{DF5B61C5-ABF8-4B6A-9EFD-D5DC1096EDA1}" type="sibTrans" cxnId="{72015182-FB2E-43D3-B229-9C00EFA45A54}">
      <dgm:prSet/>
      <dgm:spPr/>
      <dgm:t>
        <a:bodyPr/>
        <a:lstStyle/>
        <a:p>
          <a:endParaRPr lang="es-ES"/>
        </a:p>
      </dgm:t>
    </dgm:pt>
    <dgm:pt modelId="{46D24F29-0D2C-46C3-8CF0-6D42FE6355F2}" type="pres">
      <dgm:prSet presAssocID="{71228BD8-9221-48C2-B038-EA80A038EA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7D59DAC-0D86-46A4-8A92-6472FB827255}" type="pres">
      <dgm:prSet presAssocID="{E95B8DBE-A604-4B08-B3C9-854D98ED922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3D8CCD-A0C9-471E-B337-8846F3A1E18C}" type="presOf" srcId="{E95B8DBE-A604-4B08-B3C9-854D98ED9221}" destId="{27D59DAC-0D86-46A4-8A92-6472FB827255}" srcOrd="0" destOrd="0" presId="urn:microsoft.com/office/officeart/2005/8/layout/vList2"/>
    <dgm:cxn modelId="{8C138D25-7041-4EF5-8E96-5E64FB604C77}" type="presOf" srcId="{71228BD8-9221-48C2-B038-EA80A038EA77}" destId="{46D24F29-0D2C-46C3-8CF0-6D42FE6355F2}" srcOrd="0" destOrd="0" presId="urn:microsoft.com/office/officeart/2005/8/layout/vList2"/>
    <dgm:cxn modelId="{72015182-FB2E-43D3-B229-9C00EFA45A54}" srcId="{71228BD8-9221-48C2-B038-EA80A038EA77}" destId="{E95B8DBE-A604-4B08-B3C9-854D98ED9221}" srcOrd="0" destOrd="0" parTransId="{AB92F583-995C-440C-9768-A314CB7C0783}" sibTransId="{DF5B61C5-ABF8-4B6A-9EFD-D5DC1096EDA1}"/>
    <dgm:cxn modelId="{92BE520B-2735-4A59-B718-A2EB0C8ECDAF}" type="presParOf" srcId="{46D24F29-0D2C-46C3-8CF0-6D42FE6355F2}" destId="{27D59DAC-0D86-46A4-8A92-6472FB8272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0BF1D-D487-403A-A93F-A9934242668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F73CA901-3E0C-4354-887B-FFA9CFB0A94C}">
      <dgm:prSet/>
      <dgm:spPr/>
      <dgm:t>
        <a:bodyPr/>
        <a:lstStyle/>
        <a:p>
          <a:pPr rtl="0"/>
          <a:r>
            <a:rPr lang="es-MX" smtClean="0"/>
            <a:t>La empresa elegida para la actividad es el Maxi kiosco El Banco</a:t>
          </a:r>
          <a:endParaRPr lang="es-AR"/>
        </a:p>
      </dgm:t>
    </dgm:pt>
    <dgm:pt modelId="{44E7F73A-9408-417D-882F-9D7289856750}" type="parTrans" cxnId="{87068D12-9C67-44D4-B2A9-C88486F17C14}">
      <dgm:prSet/>
      <dgm:spPr/>
      <dgm:t>
        <a:bodyPr/>
        <a:lstStyle/>
        <a:p>
          <a:endParaRPr lang="es-ES"/>
        </a:p>
      </dgm:t>
    </dgm:pt>
    <dgm:pt modelId="{EAC321F5-5946-454D-A2E7-9CA8971D619D}" type="sibTrans" cxnId="{87068D12-9C67-44D4-B2A9-C88486F17C14}">
      <dgm:prSet/>
      <dgm:spPr/>
      <dgm:t>
        <a:bodyPr/>
        <a:lstStyle/>
        <a:p>
          <a:endParaRPr lang="es-ES"/>
        </a:p>
      </dgm:t>
    </dgm:pt>
    <dgm:pt modelId="{C973159B-F01A-45EF-BA14-2109D483630D}">
      <dgm:prSet/>
      <dgm:spPr/>
      <dgm:t>
        <a:bodyPr/>
        <a:lstStyle/>
        <a:p>
          <a:pPr rtl="0"/>
          <a:r>
            <a:rPr lang="es-MX" smtClean="0"/>
            <a:t>No pose actualmente pagina web; y los pedidos no están digitalizados</a:t>
          </a:r>
          <a:endParaRPr lang="es-AR"/>
        </a:p>
      </dgm:t>
    </dgm:pt>
    <dgm:pt modelId="{D216800A-FF3E-4CB3-8EA6-C63F1DB32DB8}" type="parTrans" cxnId="{BE8AA629-3099-44BB-B494-EE6943E89763}">
      <dgm:prSet/>
      <dgm:spPr/>
      <dgm:t>
        <a:bodyPr/>
        <a:lstStyle/>
        <a:p>
          <a:endParaRPr lang="es-ES"/>
        </a:p>
      </dgm:t>
    </dgm:pt>
    <dgm:pt modelId="{7DB8BAE7-1330-4E03-87E1-859A53153CDF}" type="sibTrans" cxnId="{BE8AA629-3099-44BB-B494-EE6943E89763}">
      <dgm:prSet/>
      <dgm:spPr/>
      <dgm:t>
        <a:bodyPr/>
        <a:lstStyle/>
        <a:p>
          <a:endParaRPr lang="es-ES"/>
        </a:p>
      </dgm:t>
    </dgm:pt>
    <dgm:pt modelId="{DED75F68-027B-4EBE-AADE-19CB1005D66A}" type="pres">
      <dgm:prSet presAssocID="{BCE0BF1D-D487-403A-A93F-A993424266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29CF7B7-8BEA-440D-8FC1-2814578C790F}" type="pres">
      <dgm:prSet presAssocID="{F73CA901-3E0C-4354-887B-FFA9CFB0A94C}" presName="root" presStyleCnt="0"/>
      <dgm:spPr/>
    </dgm:pt>
    <dgm:pt modelId="{DC269ECE-D679-4ED5-9077-F78B9D7904FE}" type="pres">
      <dgm:prSet presAssocID="{F73CA901-3E0C-4354-887B-FFA9CFB0A94C}" presName="rootComposite" presStyleCnt="0"/>
      <dgm:spPr/>
    </dgm:pt>
    <dgm:pt modelId="{61A0E642-2529-420A-81C4-3753E51B06AF}" type="pres">
      <dgm:prSet presAssocID="{F73CA901-3E0C-4354-887B-FFA9CFB0A94C}" presName="rootText" presStyleLbl="node1" presStyleIdx="0" presStyleCnt="2"/>
      <dgm:spPr/>
      <dgm:t>
        <a:bodyPr/>
        <a:lstStyle/>
        <a:p>
          <a:endParaRPr lang="es-ES"/>
        </a:p>
      </dgm:t>
    </dgm:pt>
    <dgm:pt modelId="{AB56CB16-31C7-434F-8620-498CC3CEDD71}" type="pres">
      <dgm:prSet presAssocID="{F73CA901-3E0C-4354-887B-FFA9CFB0A94C}" presName="rootConnector" presStyleLbl="node1" presStyleIdx="0" presStyleCnt="2"/>
      <dgm:spPr/>
      <dgm:t>
        <a:bodyPr/>
        <a:lstStyle/>
        <a:p>
          <a:endParaRPr lang="es-ES"/>
        </a:p>
      </dgm:t>
    </dgm:pt>
    <dgm:pt modelId="{E27C7B1C-1B25-4373-9745-C77D15FFA826}" type="pres">
      <dgm:prSet presAssocID="{F73CA901-3E0C-4354-887B-FFA9CFB0A94C}" presName="childShape" presStyleCnt="0"/>
      <dgm:spPr/>
    </dgm:pt>
    <dgm:pt modelId="{99BB442F-C10F-40E0-B025-FEB2052A0CBA}" type="pres">
      <dgm:prSet presAssocID="{C973159B-F01A-45EF-BA14-2109D483630D}" presName="root" presStyleCnt="0"/>
      <dgm:spPr/>
    </dgm:pt>
    <dgm:pt modelId="{9447B5E7-56B3-41D4-B6F3-E4957E4379A6}" type="pres">
      <dgm:prSet presAssocID="{C973159B-F01A-45EF-BA14-2109D483630D}" presName="rootComposite" presStyleCnt="0"/>
      <dgm:spPr/>
    </dgm:pt>
    <dgm:pt modelId="{E4F68819-0E7E-4F46-B9B5-B87CDE332828}" type="pres">
      <dgm:prSet presAssocID="{C973159B-F01A-45EF-BA14-2109D483630D}" presName="rootText" presStyleLbl="node1" presStyleIdx="1" presStyleCnt="2"/>
      <dgm:spPr/>
      <dgm:t>
        <a:bodyPr/>
        <a:lstStyle/>
        <a:p>
          <a:endParaRPr lang="es-ES"/>
        </a:p>
      </dgm:t>
    </dgm:pt>
    <dgm:pt modelId="{334EDE06-1EBA-47C2-91A8-A2A07916C393}" type="pres">
      <dgm:prSet presAssocID="{C973159B-F01A-45EF-BA14-2109D483630D}" presName="rootConnector" presStyleLbl="node1" presStyleIdx="1" presStyleCnt="2"/>
      <dgm:spPr/>
      <dgm:t>
        <a:bodyPr/>
        <a:lstStyle/>
        <a:p>
          <a:endParaRPr lang="es-ES"/>
        </a:p>
      </dgm:t>
    </dgm:pt>
    <dgm:pt modelId="{E071CCB7-A7BD-4615-AC1D-2F09C8490178}" type="pres">
      <dgm:prSet presAssocID="{C973159B-F01A-45EF-BA14-2109D483630D}" presName="childShape" presStyleCnt="0"/>
      <dgm:spPr/>
    </dgm:pt>
  </dgm:ptLst>
  <dgm:cxnLst>
    <dgm:cxn modelId="{2C7CC3D7-04F5-464C-8DC2-ECEFC7957C3B}" type="presOf" srcId="{C973159B-F01A-45EF-BA14-2109D483630D}" destId="{334EDE06-1EBA-47C2-91A8-A2A07916C393}" srcOrd="1" destOrd="0" presId="urn:microsoft.com/office/officeart/2005/8/layout/hierarchy3"/>
    <dgm:cxn modelId="{564AF583-2A7F-48DB-BD28-0820ADA08A3B}" type="presOf" srcId="{C973159B-F01A-45EF-BA14-2109D483630D}" destId="{E4F68819-0E7E-4F46-B9B5-B87CDE332828}" srcOrd="0" destOrd="0" presId="urn:microsoft.com/office/officeart/2005/8/layout/hierarchy3"/>
    <dgm:cxn modelId="{5BA5C33C-06AF-4FE0-8F73-5F40F8015105}" type="presOf" srcId="{F73CA901-3E0C-4354-887B-FFA9CFB0A94C}" destId="{AB56CB16-31C7-434F-8620-498CC3CEDD71}" srcOrd="1" destOrd="0" presId="urn:microsoft.com/office/officeart/2005/8/layout/hierarchy3"/>
    <dgm:cxn modelId="{87068D12-9C67-44D4-B2A9-C88486F17C14}" srcId="{BCE0BF1D-D487-403A-A93F-A9934242668A}" destId="{F73CA901-3E0C-4354-887B-FFA9CFB0A94C}" srcOrd="0" destOrd="0" parTransId="{44E7F73A-9408-417D-882F-9D7289856750}" sibTransId="{EAC321F5-5946-454D-A2E7-9CA8971D619D}"/>
    <dgm:cxn modelId="{E38A86D3-7ACA-4E24-B5F2-8977E759ABB1}" type="presOf" srcId="{F73CA901-3E0C-4354-887B-FFA9CFB0A94C}" destId="{61A0E642-2529-420A-81C4-3753E51B06AF}" srcOrd="0" destOrd="0" presId="urn:microsoft.com/office/officeart/2005/8/layout/hierarchy3"/>
    <dgm:cxn modelId="{BE8AA629-3099-44BB-B494-EE6943E89763}" srcId="{BCE0BF1D-D487-403A-A93F-A9934242668A}" destId="{C973159B-F01A-45EF-BA14-2109D483630D}" srcOrd="1" destOrd="0" parTransId="{D216800A-FF3E-4CB3-8EA6-C63F1DB32DB8}" sibTransId="{7DB8BAE7-1330-4E03-87E1-859A53153CDF}"/>
    <dgm:cxn modelId="{2CC511FC-9336-4EEE-96E8-3AB59DF5B323}" type="presOf" srcId="{BCE0BF1D-D487-403A-A93F-A9934242668A}" destId="{DED75F68-027B-4EBE-AADE-19CB1005D66A}" srcOrd="0" destOrd="0" presId="urn:microsoft.com/office/officeart/2005/8/layout/hierarchy3"/>
    <dgm:cxn modelId="{9C002384-699E-4803-BC76-7A780F23A571}" type="presParOf" srcId="{DED75F68-027B-4EBE-AADE-19CB1005D66A}" destId="{D29CF7B7-8BEA-440D-8FC1-2814578C790F}" srcOrd="0" destOrd="0" presId="urn:microsoft.com/office/officeart/2005/8/layout/hierarchy3"/>
    <dgm:cxn modelId="{FB942222-E7CA-4B0F-AAE9-D7901E191540}" type="presParOf" srcId="{D29CF7B7-8BEA-440D-8FC1-2814578C790F}" destId="{DC269ECE-D679-4ED5-9077-F78B9D7904FE}" srcOrd="0" destOrd="0" presId="urn:microsoft.com/office/officeart/2005/8/layout/hierarchy3"/>
    <dgm:cxn modelId="{32BD4515-3B3D-453C-9DD8-4C426520EF53}" type="presParOf" srcId="{DC269ECE-D679-4ED5-9077-F78B9D7904FE}" destId="{61A0E642-2529-420A-81C4-3753E51B06AF}" srcOrd="0" destOrd="0" presId="urn:microsoft.com/office/officeart/2005/8/layout/hierarchy3"/>
    <dgm:cxn modelId="{009FD777-6DB3-4C12-99F3-BC0E69187F99}" type="presParOf" srcId="{DC269ECE-D679-4ED5-9077-F78B9D7904FE}" destId="{AB56CB16-31C7-434F-8620-498CC3CEDD71}" srcOrd="1" destOrd="0" presId="urn:microsoft.com/office/officeart/2005/8/layout/hierarchy3"/>
    <dgm:cxn modelId="{19AC3470-71CB-41F5-9511-52252907D818}" type="presParOf" srcId="{D29CF7B7-8BEA-440D-8FC1-2814578C790F}" destId="{E27C7B1C-1B25-4373-9745-C77D15FFA826}" srcOrd="1" destOrd="0" presId="urn:microsoft.com/office/officeart/2005/8/layout/hierarchy3"/>
    <dgm:cxn modelId="{C624C3CE-73D6-46C8-A88E-10555FA4AE63}" type="presParOf" srcId="{DED75F68-027B-4EBE-AADE-19CB1005D66A}" destId="{99BB442F-C10F-40E0-B025-FEB2052A0CBA}" srcOrd="1" destOrd="0" presId="urn:microsoft.com/office/officeart/2005/8/layout/hierarchy3"/>
    <dgm:cxn modelId="{F98FFE38-5C20-4E57-8365-B564495AFB97}" type="presParOf" srcId="{99BB442F-C10F-40E0-B025-FEB2052A0CBA}" destId="{9447B5E7-56B3-41D4-B6F3-E4957E4379A6}" srcOrd="0" destOrd="0" presId="urn:microsoft.com/office/officeart/2005/8/layout/hierarchy3"/>
    <dgm:cxn modelId="{5F6E466F-9E35-4DEF-97D7-0A61DC970B7F}" type="presParOf" srcId="{9447B5E7-56B3-41D4-B6F3-E4957E4379A6}" destId="{E4F68819-0E7E-4F46-B9B5-B87CDE332828}" srcOrd="0" destOrd="0" presId="urn:microsoft.com/office/officeart/2005/8/layout/hierarchy3"/>
    <dgm:cxn modelId="{88E9A5C1-DD63-409B-90D1-A898A34EF576}" type="presParOf" srcId="{9447B5E7-56B3-41D4-B6F3-E4957E4379A6}" destId="{334EDE06-1EBA-47C2-91A8-A2A07916C393}" srcOrd="1" destOrd="0" presId="urn:microsoft.com/office/officeart/2005/8/layout/hierarchy3"/>
    <dgm:cxn modelId="{DD0269F7-F430-42B9-A068-6E4A5320DDFF}" type="presParOf" srcId="{99BB442F-C10F-40E0-B025-FEB2052A0CBA}" destId="{E071CCB7-A7BD-4615-AC1D-2F09C849017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22B83-7BF1-4097-85F4-2235760CDCFF}" type="doc">
      <dgm:prSet loTypeId="urn:microsoft.com/office/officeart/2005/8/layout/vList2" loCatId="list" qsTypeId="urn:microsoft.com/office/officeart/2005/8/quickstyle/3d4" qsCatId="3D" csTypeId="urn:microsoft.com/office/officeart/2005/8/colors/colorful4" csCatId="colorful"/>
      <dgm:spPr/>
      <dgm:t>
        <a:bodyPr/>
        <a:lstStyle/>
        <a:p>
          <a:endParaRPr lang="es-ES"/>
        </a:p>
      </dgm:t>
    </dgm:pt>
    <dgm:pt modelId="{F48394A2-0B5E-4E0D-B0E7-03755C4EC11B}">
      <dgm:prSet/>
      <dgm:spPr/>
      <dgm:t>
        <a:bodyPr/>
        <a:lstStyle/>
        <a:p>
          <a:pPr rtl="0"/>
          <a:r>
            <a:rPr lang="es-MX" smtClean="0"/>
            <a:t>2) Detectar (diagnosticar) una problemática relativa a las necesidades de información de esa empresa. Estas necesidades de información pueden estar relacionadas con venta y promoción de productos. </a:t>
          </a:r>
          <a:endParaRPr lang="es-AR"/>
        </a:p>
      </dgm:t>
    </dgm:pt>
    <dgm:pt modelId="{D5D622CC-D2F1-44A3-BC7F-09F7DDC6CD75}" type="parTrans" cxnId="{73CABBE6-AAF8-4E81-9323-534FDA5DA639}">
      <dgm:prSet/>
      <dgm:spPr/>
      <dgm:t>
        <a:bodyPr/>
        <a:lstStyle/>
        <a:p>
          <a:endParaRPr lang="es-ES"/>
        </a:p>
      </dgm:t>
    </dgm:pt>
    <dgm:pt modelId="{EBC758A5-929B-4106-9E2C-155FD998AA7D}" type="sibTrans" cxnId="{73CABBE6-AAF8-4E81-9323-534FDA5DA639}">
      <dgm:prSet/>
      <dgm:spPr/>
      <dgm:t>
        <a:bodyPr/>
        <a:lstStyle/>
        <a:p>
          <a:endParaRPr lang="es-ES"/>
        </a:p>
      </dgm:t>
    </dgm:pt>
    <dgm:pt modelId="{3033CBEA-B016-427C-96DB-E59090D32C21}" type="pres">
      <dgm:prSet presAssocID="{59522B83-7BF1-4097-85F4-2235760CDC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4F75DB-E862-46B4-BD42-1750DECDE5A1}" type="pres">
      <dgm:prSet presAssocID="{F48394A2-0B5E-4E0D-B0E7-03755C4EC1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4D0279-C3E8-4183-8D35-355ABCC10EC3}" type="presOf" srcId="{59522B83-7BF1-4097-85F4-2235760CDCFF}" destId="{3033CBEA-B016-427C-96DB-E59090D32C21}" srcOrd="0" destOrd="0" presId="urn:microsoft.com/office/officeart/2005/8/layout/vList2"/>
    <dgm:cxn modelId="{E952965A-F67C-4EAE-941F-3BB00507B7CD}" type="presOf" srcId="{F48394A2-0B5E-4E0D-B0E7-03755C4EC11B}" destId="{1F4F75DB-E862-46B4-BD42-1750DECDE5A1}" srcOrd="0" destOrd="0" presId="urn:microsoft.com/office/officeart/2005/8/layout/vList2"/>
    <dgm:cxn modelId="{73CABBE6-AAF8-4E81-9323-534FDA5DA639}" srcId="{59522B83-7BF1-4097-85F4-2235760CDCFF}" destId="{F48394A2-0B5E-4E0D-B0E7-03755C4EC11B}" srcOrd="0" destOrd="0" parTransId="{D5D622CC-D2F1-44A3-BC7F-09F7DDC6CD75}" sibTransId="{EBC758A5-929B-4106-9E2C-155FD998AA7D}"/>
    <dgm:cxn modelId="{55633065-2780-473A-A306-5DB99E2DC37E}" type="presParOf" srcId="{3033CBEA-B016-427C-96DB-E59090D32C21}" destId="{1F4F75DB-E862-46B4-BD42-1750DECDE5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D9BB00-2E4B-46C8-8B4A-62276CB93F3C}" type="doc">
      <dgm:prSet loTypeId="urn:microsoft.com/office/officeart/2005/8/layout/vList2" loCatId="list" qsTypeId="urn:microsoft.com/office/officeart/2005/8/quickstyle/3d6" qsCatId="3D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57E62566-276A-4688-A72D-7034C51C54EB}">
      <dgm:prSet/>
      <dgm:spPr/>
      <dgm:t>
        <a:bodyPr/>
        <a:lstStyle/>
        <a:p>
          <a:pPr rtl="0"/>
          <a:r>
            <a:rPr lang="es-MX" smtClean="0"/>
            <a:t>3) Definir objetivos y alcances del sistema de información actual, y de uno futuro, que resuelva dicha problemática. </a:t>
          </a:r>
          <a:endParaRPr lang="es-AR"/>
        </a:p>
      </dgm:t>
    </dgm:pt>
    <dgm:pt modelId="{6955BA88-BEFC-44A2-ABD4-04CFC7322489}" type="parTrans" cxnId="{DEC4F816-B958-4AA8-8796-FA6230F21810}">
      <dgm:prSet/>
      <dgm:spPr/>
      <dgm:t>
        <a:bodyPr/>
        <a:lstStyle/>
        <a:p>
          <a:endParaRPr lang="es-ES"/>
        </a:p>
      </dgm:t>
    </dgm:pt>
    <dgm:pt modelId="{242C0CBE-AB6A-4CB6-8B5C-12F46E9E07AD}" type="sibTrans" cxnId="{DEC4F816-B958-4AA8-8796-FA6230F21810}">
      <dgm:prSet/>
      <dgm:spPr/>
      <dgm:t>
        <a:bodyPr/>
        <a:lstStyle/>
        <a:p>
          <a:endParaRPr lang="es-ES"/>
        </a:p>
      </dgm:t>
    </dgm:pt>
    <dgm:pt modelId="{9EDEDD59-0E81-4CA9-A176-6ABC15080716}" type="pres">
      <dgm:prSet presAssocID="{92D9BB00-2E4B-46C8-8B4A-62276CB93F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F8499E-4917-4BD0-8214-D5FA8E2A6B9C}" type="pres">
      <dgm:prSet presAssocID="{57E62566-276A-4688-A72D-7034C51C54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C339FA-31BD-4DFB-BC76-18A6C104CF9A}" type="presOf" srcId="{92D9BB00-2E4B-46C8-8B4A-62276CB93F3C}" destId="{9EDEDD59-0E81-4CA9-A176-6ABC15080716}" srcOrd="0" destOrd="0" presId="urn:microsoft.com/office/officeart/2005/8/layout/vList2"/>
    <dgm:cxn modelId="{635452A4-3D7B-4F93-8C09-C1E0B8587A65}" type="presOf" srcId="{57E62566-276A-4688-A72D-7034C51C54EB}" destId="{E1F8499E-4917-4BD0-8214-D5FA8E2A6B9C}" srcOrd="0" destOrd="0" presId="urn:microsoft.com/office/officeart/2005/8/layout/vList2"/>
    <dgm:cxn modelId="{DEC4F816-B958-4AA8-8796-FA6230F21810}" srcId="{92D9BB00-2E4B-46C8-8B4A-62276CB93F3C}" destId="{57E62566-276A-4688-A72D-7034C51C54EB}" srcOrd="0" destOrd="0" parTransId="{6955BA88-BEFC-44A2-ABD4-04CFC7322489}" sibTransId="{242C0CBE-AB6A-4CB6-8B5C-12F46E9E07AD}"/>
    <dgm:cxn modelId="{1CED109D-F5B4-4A2D-ABAC-205FC773E28C}" type="presParOf" srcId="{9EDEDD59-0E81-4CA9-A176-6ABC15080716}" destId="{E1F8499E-4917-4BD0-8214-D5FA8E2A6B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3718ED-3A9B-4748-AEF0-540D567B33D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s-ES"/>
        </a:p>
      </dgm:t>
    </dgm:pt>
    <dgm:pt modelId="{938ADF37-969C-4FD5-8114-97B2EE3AFB26}">
      <dgm:prSet/>
      <dgm:spPr/>
      <dgm:t>
        <a:bodyPr/>
        <a:lstStyle/>
        <a:p>
          <a:pPr rtl="0"/>
          <a:r>
            <a:rPr lang="es-MX" smtClean="0"/>
            <a:t>4) Elaborar, con GANTTPROJECT, un cronograma posible para crear un nuevo sistema de información. Incluir en ese cronograma las diferentes fases de diseño de un sistema de información empresarial. </a:t>
          </a:r>
          <a:endParaRPr lang="es-AR"/>
        </a:p>
      </dgm:t>
    </dgm:pt>
    <dgm:pt modelId="{DE2F6988-C4D4-4DC0-B9DA-1B1FC5E805BA}" type="parTrans" cxnId="{43A2A475-D792-414C-8C78-C126E53AD542}">
      <dgm:prSet/>
      <dgm:spPr/>
      <dgm:t>
        <a:bodyPr/>
        <a:lstStyle/>
        <a:p>
          <a:endParaRPr lang="es-ES"/>
        </a:p>
      </dgm:t>
    </dgm:pt>
    <dgm:pt modelId="{A97F7AC6-B2C8-43ED-805F-5FA1BCB49B04}" type="sibTrans" cxnId="{43A2A475-D792-414C-8C78-C126E53AD542}">
      <dgm:prSet/>
      <dgm:spPr/>
      <dgm:t>
        <a:bodyPr/>
        <a:lstStyle/>
        <a:p>
          <a:endParaRPr lang="es-ES"/>
        </a:p>
      </dgm:t>
    </dgm:pt>
    <dgm:pt modelId="{1B039061-6FBE-4F7C-A744-8689C717679C}" type="pres">
      <dgm:prSet presAssocID="{5C3718ED-3A9B-4748-AEF0-540D567B33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6768D2B-58D7-42C6-B2DB-B0F111B957D2}" type="pres">
      <dgm:prSet presAssocID="{938ADF37-969C-4FD5-8114-97B2EE3AFB2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553C1E-A810-492D-A50A-94CF85C00BCB}" type="presOf" srcId="{938ADF37-969C-4FD5-8114-97B2EE3AFB26}" destId="{A6768D2B-58D7-42C6-B2DB-B0F111B957D2}" srcOrd="0" destOrd="0" presId="urn:microsoft.com/office/officeart/2005/8/layout/vList2"/>
    <dgm:cxn modelId="{FE564457-EC28-473C-A5CF-358A913DA041}" type="presOf" srcId="{5C3718ED-3A9B-4748-AEF0-540D567B33D5}" destId="{1B039061-6FBE-4F7C-A744-8689C717679C}" srcOrd="0" destOrd="0" presId="urn:microsoft.com/office/officeart/2005/8/layout/vList2"/>
    <dgm:cxn modelId="{43A2A475-D792-414C-8C78-C126E53AD542}" srcId="{5C3718ED-3A9B-4748-AEF0-540D567B33D5}" destId="{938ADF37-969C-4FD5-8114-97B2EE3AFB26}" srcOrd="0" destOrd="0" parTransId="{DE2F6988-C4D4-4DC0-B9DA-1B1FC5E805BA}" sibTransId="{A97F7AC6-B2C8-43ED-805F-5FA1BCB49B04}"/>
    <dgm:cxn modelId="{1569FD3A-E4A1-4984-B384-E3EC3A289651}" type="presParOf" srcId="{1B039061-6FBE-4F7C-A744-8689C717679C}" destId="{A6768D2B-58D7-42C6-B2DB-B0F111B957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1C513-98C0-466E-8E62-86408F07501C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s-ES"/>
        </a:p>
      </dgm:t>
    </dgm:pt>
    <dgm:pt modelId="{E7596759-1C07-409C-B08C-A94F2D25F162}">
      <dgm:prSet/>
      <dgm:spPr/>
      <dgm:t>
        <a:bodyPr/>
        <a:lstStyle/>
        <a:p>
          <a:pPr rtl="0"/>
          <a:r>
            <a:rPr lang="es-MX" dirty="0" smtClean="0"/>
            <a:t>5) Proponer la creación de un sistema de información basado en la web utilizando la herramienta Microsoft Office Visio. Realizar demostraciones de diseño de un sitio web empresarial utilizando el CMS </a:t>
          </a:r>
          <a:r>
            <a:rPr lang="es-MX" dirty="0" err="1" smtClean="0"/>
            <a:t>Wordpress</a:t>
          </a:r>
          <a:r>
            <a:rPr lang="es-MX" dirty="0" smtClean="0"/>
            <a:t> y </a:t>
          </a:r>
          <a:r>
            <a:rPr lang="es-MX" dirty="0" err="1" smtClean="0"/>
            <a:t>Woocommerce</a:t>
          </a:r>
          <a:r>
            <a:rPr lang="es-MX" dirty="0" smtClean="0"/>
            <a:t>. </a:t>
          </a:r>
          <a:endParaRPr lang="es-AR" dirty="0"/>
        </a:p>
      </dgm:t>
    </dgm:pt>
    <dgm:pt modelId="{15F8D39A-4B15-4BC5-9AC6-388864EBBE87}" type="parTrans" cxnId="{B615BC3B-85DF-4528-A4DA-A6EE02C5D977}">
      <dgm:prSet/>
      <dgm:spPr/>
      <dgm:t>
        <a:bodyPr/>
        <a:lstStyle/>
        <a:p>
          <a:endParaRPr lang="es-ES"/>
        </a:p>
      </dgm:t>
    </dgm:pt>
    <dgm:pt modelId="{413E0DD6-C4A2-4C7B-BE5E-DBED426B85EC}" type="sibTrans" cxnId="{B615BC3B-85DF-4528-A4DA-A6EE02C5D977}">
      <dgm:prSet/>
      <dgm:spPr/>
      <dgm:t>
        <a:bodyPr/>
        <a:lstStyle/>
        <a:p>
          <a:endParaRPr lang="es-ES"/>
        </a:p>
      </dgm:t>
    </dgm:pt>
    <dgm:pt modelId="{875B8F6C-082C-4E0D-955E-5CE5F59F6A85}" type="pres">
      <dgm:prSet presAssocID="{C371C513-98C0-466E-8E62-86408F0750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18D05F-8FDF-412E-9D5D-573557FC2166}" type="pres">
      <dgm:prSet presAssocID="{E7596759-1C07-409C-B08C-A94F2D25F1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94DA4A-992F-45EE-9B78-A574C8ECD680}" type="presOf" srcId="{E7596759-1C07-409C-B08C-A94F2D25F162}" destId="{1218D05F-8FDF-412E-9D5D-573557FC2166}" srcOrd="0" destOrd="0" presId="urn:microsoft.com/office/officeart/2005/8/layout/vList2"/>
    <dgm:cxn modelId="{05B50186-8BD5-44E3-850A-8166FFDD6E5B}" type="presOf" srcId="{C371C513-98C0-466E-8E62-86408F07501C}" destId="{875B8F6C-082C-4E0D-955E-5CE5F59F6A85}" srcOrd="0" destOrd="0" presId="urn:microsoft.com/office/officeart/2005/8/layout/vList2"/>
    <dgm:cxn modelId="{B615BC3B-85DF-4528-A4DA-A6EE02C5D977}" srcId="{C371C513-98C0-466E-8E62-86408F07501C}" destId="{E7596759-1C07-409C-B08C-A94F2D25F162}" srcOrd="0" destOrd="0" parTransId="{15F8D39A-4B15-4BC5-9AC6-388864EBBE87}" sibTransId="{413E0DD6-C4A2-4C7B-BE5E-DBED426B85EC}"/>
    <dgm:cxn modelId="{1B361299-0B0E-44E3-B4C8-53D4C4FC0BA3}" type="presParOf" srcId="{875B8F6C-082C-4E0D-955E-5CE5F59F6A85}" destId="{1218D05F-8FDF-412E-9D5D-573557FC2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DE3913-6C40-4FC5-A05E-3997E273262E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s-ES"/>
        </a:p>
      </dgm:t>
    </dgm:pt>
    <dgm:pt modelId="{73CF8034-A0CA-4A41-AF7F-28FF386854B8}">
      <dgm:prSet/>
      <dgm:spPr/>
      <dgm:t>
        <a:bodyPr/>
        <a:lstStyle/>
        <a:p>
          <a:pPr rtl="0"/>
          <a:r>
            <a:rPr lang="es-MX" smtClean="0"/>
            <a:t>6) Si aplicaras el sistema ERP Dolibarr ¿Cuáles serían los módulos que instalarías? Justificar. Estas actividades deben ser demostradas oralmente el día de la IEFI.</a:t>
          </a:r>
          <a:endParaRPr lang="es-AR"/>
        </a:p>
      </dgm:t>
    </dgm:pt>
    <dgm:pt modelId="{FA4B9E72-AE71-4B44-A112-D01E3E3C529A}" type="parTrans" cxnId="{17F51E65-740B-4099-AC40-994C2CC3C5A9}">
      <dgm:prSet/>
      <dgm:spPr/>
      <dgm:t>
        <a:bodyPr/>
        <a:lstStyle/>
        <a:p>
          <a:endParaRPr lang="es-ES"/>
        </a:p>
      </dgm:t>
    </dgm:pt>
    <dgm:pt modelId="{2661CC85-50C3-4355-9D14-1578F1C74009}" type="sibTrans" cxnId="{17F51E65-740B-4099-AC40-994C2CC3C5A9}">
      <dgm:prSet/>
      <dgm:spPr/>
      <dgm:t>
        <a:bodyPr/>
        <a:lstStyle/>
        <a:p>
          <a:endParaRPr lang="es-ES"/>
        </a:p>
      </dgm:t>
    </dgm:pt>
    <dgm:pt modelId="{5460C5AC-D972-491F-AEAB-F13FE3BB452D}" type="pres">
      <dgm:prSet presAssocID="{F5DE3913-6C40-4FC5-A05E-3997E27326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92F557-CAFE-44BD-A1AA-1AE1D55CE83A}" type="pres">
      <dgm:prSet presAssocID="{73CF8034-A0CA-4A41-AF7F-28FF386854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4C1880A-A170-4C09-BE7D-B1CE2C27D4EB}" type="presOf" srcId="{73CF8034-A0CA-4A41-AF7F-28FF386854B8}" destId="{0392F557-CAFE-44BD-A1AA-1AE1D55CE83A}" srcOrd="0" destOrd="0" presId="urn:microsoft.com/office/officeart/2005/8/layout/vList2"/>
    <dgm:cxn modelId="{17F51E65-740B-4099-AC40-994C2CC3C5A9}" srcId="{F5DE3913-6C40-4FC5-A05E-3997E273262E}" destId="{73CF8034-A0CA-4A41-AF7F-28FF386854B8}" srcOrd="0" destOrd="0" parTransId="{FA4B9E72-AE71-4B44-A112-D01E3E3C529A}" sibTransId="{2661CC85-50C3-4355-9D14-1578F1C74009}"/>
    <dgm:cxn modelId="{5ECF0DCA-B9F1-494F-AE5E-50B5752F5C76}" type="presOf" srcId="{F5DE3913-6C40-4FC5-A05E-3997E273262E}" destId="{5460C5AC-D972-491F-AEAB-F13FE3BB452D}" srcOrd="0" destOrd="0" presId="urn:microsoft.com/office/officeart/2005/8/layout/vList2"/>
    <dgm:cxn modelId="{410DEA75-2AD5-4A7D-8831-F1D3EB7400D5}" type="presParOf" srcId="{5460C5AC-D972-491F-AEAB-F13FE3BB452D}" destId="{0392F557-CAFE-44BD-A1AA-1AE1D55CE8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9DAC-0D86-46A4-8A92-6472FB827255}">
      <dsp:nvSpPr>
        <dsp:cNvPr id="0" name=""/>
        <dsp:cNvSpPr/>
      </dsp:nvSpPr>
      <dsp:spPr>
        <a:xfrm>
          <a:off x="0" y="6411"/>
          <a:ext cx="10515600" cy="13127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smtClean="0"/>
            <a:t>1) Recolectar datos de una empresa con el fin de analizar su sistema de información gerencial. </a:t>
          </a:r>
          <a:endParaRPr lang="es-AR" sz="3400" kern="1200"/>
        </a:p>
      </dsp:txBody>
      <dsp:txXfrm>
        <a:off x="64083" y="70494"/>
        <a:ext cx="10387434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0E642-2529-420A-81C4-3753E51B06AF}">
      <dsp:nvSpPr>
        <dsp:cNvPr id="0" name=""/>
        <dsp:cNvSpPr/>
      </dsp:nvSpPr>
      <dsp:spPr>
        <a:xfrm>
          <a:off x="1209" y="670459"/>
          <a:ext cx="4401591" cy="2200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smtClean="0"/>
            <a:t>La empresa elegida para la actividad es el Maxi kiosco El Banco</a:t>
          </a:r>
          <a:endParaRPr lang="es-AR" sz="3400" kern="1200"/>
        </a:p>
      </dsp:txBody>
      <dsp:txXfrm>
        <a:off x="65668" y="734918"/>
        <a:ext cx="4272673" cy="2071877"/>
      </dsp:txXfrm>
    </dsp:sp>
    <dsp:sp modelId="{E4F68819-0E7E-4F46-B9B5-B87CDE332828}">
      <dsp:nvSpPr>
        <dsp:cNvPr id="0" name=""/>
        <dsp:cNvSpPr/>
      </dsp:nvSpPr>
      <dsp:spPr>
        <a:xfrm>
          <a:off x="5503198" y="670459"/>
          <a:ext cx="4401591" cy="2200795"/>
        </a:xfrm>
        <a:prstGeom prst="roundRect">
          <a:avLst>
            <a:gd name="adj" fmla="val 1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smtClean="0"/>
            <a:t>No pose actualmente pagina web; y los pedidos no están digitalizados</a:t>
          </a:r>
          <a:endParaRPr lang="es-AR" sz="3400" kern="1200"/>
        </a:p>
      </dsp:txBody>
      <dsp:txXfrm>
        <a:off x="5567657" y="734918"/>
        <a:ext cx="4272673" cy="2071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F75DB-E862-46B4-BD42-1750DECDE5A1}">
      <dsp:nvSpPr>
        <dsp:cNvPr id="0" name=""/>
        <dsp:cNvSpPr/>
      </dsp:nvSpPr>
      <dsp:spPr>
        <a:xfrm>
          <a:off x="0" y="4656"/>
          <a:ext cx="10515600" cy="1316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2) Detectar (diagnosticar) una problemática relativa a las necesidades de información de esa empresa. Estas necesidades de información pueden estar relacionadas con venta y promoción de productos. </a:t>
          </a:r>
          <a:endParaRPr lang="es-AR" sz="2500" kern="1200"/>
        </a:p>
      </dsp:txBody>
      <dsp:txXfrm>
        <a:off x="64254" y="68910"/>
        <a:ext cx="10387092" cy="1187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499E-4917-4BD0-8214-D5FA8E2A6B9C}">
      <dsp:nvSpPr>
        <dsp:cNvPr id="0" name=""/>
        <dsp:cNvSpPr/>
      </dsp:nvSpPr>
      <dsp:spPr>
        <a:xfrm>
          <a:off x="0" y="64326"/>
          <a:ext cx="10515600" cy="11969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smtClean="0"/>
            <a:t>3) Definir objetivos y alcances del sistema de información actual, y de uno futuro, que resuelva dicha problemática. </a:t>
          </a:r>
          <a:endParaRPr lang="es-AR" sz="3100" kern="1200"/>
        </a:p>
      </dsp:txBody>
      <dsp:txXfrm>
        <a:off x="58428" y="122754"/>
        <a:ext cx="10398744" cy="1080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68D2B-58D7-42C6-B2DB-B0F111B957D2}">
      <dsp:nvSpPr>
        <dsp:cNvPr id="0" name=""/>
        <dsp:cNvSpPr/>
      </dsp:nvSpPr>
      <dsp:spPr>
        <a:xfrm>
          <a:off x="0" y="2901"/>
          <a:ext cx="10515600" cy="1319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smtClean="0"/>
            <a:t>4) Elaborar, con GANTTPROJECT, un cronograma posible para crear un nuevo sistema de información. Incluir en ese cronograma las diferentes fases de diseño de un sistema de información empresarial. </a:t>
          </a:r>
          <a:endParaRPr lang="es-AR" sz="2400" kern="1200"/>
        </a:p>
      </dsp:txBody>
      <dsp:txXfrm>
        <a:off x="64425" y="67326"/>
        <a:ext cx="10386750" cy="1190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D05F-8FDF-412E-9D5D-573557FC2166}">
      <dsp:nvSpPr>
        <dsp:cNvPr id="0" name=""/>
        <dsp:cNvSpPr/>
      </dsp:nvSpPr>
      <dsp:spPr>
        <a:xfrm>
          <a:off x="0" y="57891"/>
          <a:ext cx="10515600" cy="12097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5) Proponer la creación de un sistema de información basado en la web utilizando la herramienta Microsoft Office Visio. Realizar demostraciones de diseño de un sitio web empresarial utilizando el CMS </a:t>
          </a:r>
          <a:r>
            <a:rPr lang="es-MX" sz="2200" kern="1200" dirty="0" err="1" smtClean="0"/>
            <a:t>Wordpress</a:t>
          </a:r>
          <a:r>
            <a:rPr lang="es-MX" sz="2200" kern="1200" dirty="0" smtClean="0"/>
            <a:t> y </a:t>
          </a:r>
          <a:r>
            <a:rPr lang="es-MX" sz="2200" kern="1200" dirty="0" err="1" smtClean="0"/>
            <a:t>Woocommerce</a:t>
          </a:r>
          <a:r>
            <a:rPr lang="es-MX" sz="2200" kern="1200" dirty="0" smtClean="0"/>
            <a:t>. </a:t>
          </a:r>
          <a:endParaRPr lang="es-AR" sz="2200" kern="1200" dirty="0"/>
        </a:p>
      </dsp:txBody>
      <dsp:txXfrm>
        <a:off x="59057" y="116948"/>
        <a:ext cx="10397486" cy="10916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F557-CAFE-44BD-A1AA-1AE1D55CE83A}">
      <dsp:nvSpPr>
        <dsp:cNvPr id="0" name=""/>
        <dsp:cNvSpPr/>
      </dsp:nvSpPr>
      <dsp:spPr>
        <a:xfrm>
          <a:off x="0" y="4656"/>
          <a:ext cx="10515600" cy="1316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6) Si aplicaras el sistema ERP Dolibarr ¿Cuáles serían los módulos que instalarías? Justificar. Estas actividades deben ser demostradas oralmente el día de la IEFI.</a:t>
          </a:r>
          <a:endParaRPr lang="es-AR" sz="2500" kern="1200"/>
        </a:p>
      </dsp:txBody>
      <dsp:txXfrm>
        <a:off x="64254" y="68910"/>
        <a:ext cx="10387092" cy="118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9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009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9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65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840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3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82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602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6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970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043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0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218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0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59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67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53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6D16-20B9-4972-BC2F-A0AEB543E3BA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93E1-01C3-42B0-8732-6F13A399E0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6297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514" y="1087395"/>
            <a:ext cx="9144000" cy="1607022"/>
          </a:xfrm>
        </p:spPr>
        <p:txBody>
          <a:bodyPr/>
          <a:lstStyle/>
          <a:p>
            <a:r>
              <a:rPr lang="es-AR" dirty="0" smtClean="0"/>
              <a:t>IFE4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18001"/>
              </p:ext>
            </p:extLst>
          </p:nvPr>
        </p:nvGraphicFramePr>
        <p:xfrm>
          <a:off x="926757" y="3150973"/>
          <a:ext cx="10490886" cy="3225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0602">
                  <a:extLst>
                    <a:ext uri="{9D8B030D-6E8A-4147-A177-3AD203B41FA5}">
                      <a16:colId xmlns:a16="http://schemas.microsoft.com/office/drawing/2014/main" val="3707469477"/>
                    </a:ext>
                  </a:extLst>
                </a:gridCol>
                <a:gridCol w="5350284">
                  <a:extLst>
                    <a:ext uri="{9D8B030D-6E8A-4147-A177-3AD203B41FA5}">
                      <a16:colId xmlns:a16="http://schemas.microsoft.com/office/drawing/2014/main" val="2592472314"/>
                    </a:ext>
                  </a:extLst>
                </a:gridCol>
              </a:tblGrid>
              <a:tr h="5364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u="sng" dirty="0">
                          <a:effectLst/>
                        </a:rPr>
                        <a:t>Instituto 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 CARLOS MARIA</a:t>
                      </a:r>
                      <a:r>
                        <a:rPr lang="es-ES" sz="12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CAREENA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43401"/>
                  </a:ext>
                </a:extLst>
              </a:tr>
              <a:tr h="7241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u="sng" dirty="0">
                          <a:effectLst/>
                        </a:rPr>
                        <a:t>Carrera: 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Tecnicatura en desarrollo de software. 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109558"/>
                  </a:ext>
                </a:extLst>
              </a:tr>
              <a:tr h="7502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u="sng" dirty="0">
                          <a:effectLst/>
                        </a:rPr>
                        <a:t>Materia :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Sistemas y organizaciones</a:t>
                      </a:r>
                      <a:endParaRPr lang="es-AR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398558"/>
                  </a:ext>
                </a:extLst>
              </a:tr>
              <a:tr h="5364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u="sng" dirty="0">
                          <a:effectLst/>
                        </a:rPr>
                        <a:t>Profesora: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Cristian Cornejo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415585"/>
                  </a:ext>
                </a:extLst>
              </a:tr>
              <a:tr h="6779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u="sng" dirty="0">
                          <a:effectLst/>
                        </a:rPr>
                        <a:t>Alumnos: 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Carlos </a:t>
                      </a:r>
                      <a:r>
                        <a:rPr lang="es-ES" sz="1200" dirty="0">
                          <a:effectLst/>
                        </a:rPr>
                        <a:t>Martin Moscoso Cornejo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898179"/>
                  </a:ext>
                </a:extLst>
              </a:tr>
            </a:tbl>
          </a:graphicData>
        </a:graphic>
      </p:graphicFrame>
      <p:pic>
        <p:nvPicPr>
          <p:cNvPr id="1025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9631396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92844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43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7677051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1) diseño de una pagina web y poder </a:t>
            </a:r>
          </a:p>
          <a:p>
            <a:r>
              <a:rPr lang="es-AR" dirty="0" smtClean="0"/>
              <a:t>2)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145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5001762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Corto plazo.</a:t>
            </a:r>
          </a:p>
          <a:p>
            <a:r>
              <a:rPr lang="es-MX" dirty="0"/>
              <a:t>•	Modificar la estética e información del sitio web actual.</a:t>
            </a:r>
          </a:p>
          <a:p>
            <a:r>
              <a:rPr lang="es-MX" dirty="0"/>
              <a:t>•	Crear un nuevo sistema de registro contable más efectivo.</a:t>
            </a:r>
          </a:p>
          <a:p>
            <a:r>
              <a:rPr lang="es-MX" dirty="0"/>
              <a:t>Mediano plazo.</a:t>
            </a:r>
          </a:p>
          <a:p>
            <a:r>
              <a:rPr lang="es-MX" dirty="0"/>
              <a:t>•	Crear un sistema funcional de ticket online.</a:t>
            </a:r>
          </a:p>
          <a:p>
            <a:r>
              <a:rPr lang="es-MX" dirty="0"/>
              <a:t>•	Utilizar el sistema de registro contable.</a:t>
            </a:r>
          </a:p>
          <a:p>
            <a:r>
              <a:rPr lang="es-MX" dirty="0"/>
              <a:t>Largo plazo.</a:t>
            </a:r>
          </a:p>
          <a:p>
            <a:r>
              <a:rPr lang="es-MX" dirty="0"/>
              <a:t>•	Mantener el funcionamiento del sitio web activo.</a:t>
            </a:r>
          </a:p>
          <a:p>
            <a:r>
              <a:rPr lang="es-MX" dirty="0"/>
              <a:t>•	Tener un buen control de los ingresos y egresos del serpentario.</a:t>
            </a:r>
          </a:p>
          <a:p>
            <a:r>
              <a:rPr lang="es-MX" dirty="0"/>
              <a:t>•	Maximizar las ventas por medio de internet.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820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1334664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Planeación del proyecto - 10 días</a:t>
            </a:r>
          </a:p>
          <a:p>
            <a:r>
              <a:rPr lang="es-MX" dirty="0"/>
              <a:t>Diseño del sistema - </a:t>
            </a:r>
            <a:r>
              <a:rPr lang="es-MX" dirty="0"/>
              <a:t>5</a:t>
            </a:r>
            <a:r>
              <a:rPr lang="es-MX" dirty="0" smtClean="0"/>
              <a:t> </a:t>
            </a:r>
            <a:r>
              <a:rPr lang="es-MX" dirty="0"/>
              <a:t>días</a:t>
            </a:r>
          </a:p>
          <a:p>
            <a:r>
              <a:rPr lang="es-MX" dirty="0"/>
              <a:t>Desarrollo del sistema - 25 días</a:t>
            </a:r>
          </a:p>
          <a:p>
            <a:r>
              <a:rPr lang="es-MX" dirty="0"/>
              <a:t>Implementación del sistema - 60 días </a:t>
            </a:r>
          </a:p>
          <a:p>
            <a:r>
              <a:rPr lang="es-MX" dirty="0"/>
              <a:t>Mantenimiento - </a:t>
            </a:r>
            <a:r>
              <a:rPr lang="es-MX" dirty="0" smtClean="0"/>
              <a:t>90 </a:t>
            </a:r>
            <a:r>
              <a:rPr lang="es-MX" dirty="0"/>
              <a:t>días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997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8" y="234462"/>
            <a:ext cx="11207261" cy="66235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3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3853066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980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6444852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2226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269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Circuito</vt:lpstr>
      <vt:lpstr>IFE4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carlosmartin moscosocornejo</dc:creator>
  <cp:lastModifiedBy>carlosmartin moscosocornejo</cp:lastModifiedBy>
  <cp:revision>11</cp:revision>
  <dcterms:created xsi:type="dcterms:W3CDTF">2019-11-21T14:18:19Z</dcterms:created>
  <dcterms:modified xsi:type="dcterms:W3CDTF">2019-11-21T17:19:23Z</dcterms:modified>
</cp:coreProperties>
</file>