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8" r:id="rId2"/>
    <p:sldId id="438" r:id="rId3"/>
    <p:sldId id="445" r:id="rId4"/>
    <p:sldId id="439" r:id="rId5"/>
    <p:sldId id="447" r:id="rId6"/>
    <p:sldId id="441" r:id="rId7"/>
    <p:sldId id="466" r:id="rId8"/>
    <p:sldId id="440" r:id="rId9"/>
    <p:sldId id="458" r:id="rId10"/>
    <p:sldId id="460" r:id="rId11"/>
    <p:sldId id="461" r:id="rId12"/>
    <p:sldId id="442" r:id="rId13"/>
    <p:sldId id="463" r:id="rId14"/>
    <p:sldId id="449" r:id="rId15"/>
    <p:sldId id="443" r:id="rId16"/>
    <p:sldId id="444" r:id="rId17"/>
    <p:sldId id="450" r:id="rId18"/>
    <p:sldId id="448" r:id="rId19"/>
    <p:sldId id="451" r:id="rId20"/>
    <p:sldId id="452" r:id="rId21"/>
    <p:sldId id="464" r:id="rId22"/>
    <p:sldId id="453" r:id="rId23"/>
    <p:sldId id="454" r:id="rId24"/>
    <p:sldId id="457" r:id="rId25"/>
    <p:sldId id="455" r:id="rId26"/>
    <p:sldId id="462" r:id="rId27"/>
    <p:sldId id="456" r:id="rId28"/>
    <p:sldId id="465" r:id="rId29"/>
    <p:sldId id="468" r:id="rId30"/>
    <p:sldId id="437" r:id="rId31"/>
    <p:sldId id="467" r:id="rId32"/>
  </p:sldIdLst>
  <p:sldSz cx="9906000" cy="6858000" type="A4"/>
  <p:notesSz cx="7102475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66"/>
    <a:srgbClr val="3366CC"/>
    <a:srgbClr val="663300"/>
    <a:srgbClr val="CC3300"/>
    <a:srgbClr val="FFFFFF"/>
    <a:srgbClr val="333300"/>
    <a:srgbClr val="0231A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6" d="100"/>
          <a:sy n="66" d="100"/>
        </p:scale>
        <p:origin x="1068" y="28"/>
      </p:cViewPr>
      <p:guideLst>
        <p:guide orient="horz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5" d="100"/>
          <a:sy n="55" d="100"/>
        </p:scale>
        <p:origin x="2496" y="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60713" y="9752013"/>
            <a:ext cx="823912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006" tIns="46330" rIns="91006" bIns="46330">
            <a:spAutoFit/>
          </a:bodyPr>
          <a:lstStyle/>
          <a:p>
            <a:pPr algn="ctr" defTabSz="905095" eaLnBrk="0" hangingPunct="0">
              <a:lnSpc>
                <a:spcPct val="90000"/>
              </a:lnSpc>
              <a:defRPr/>
            </a:pPr>
            <a:r>
              <a:rPr lang="en-GB" sz="1300" b="0">
                <a:latin typeface="Arial" pitchFamily="34" charset="0"/>
              </a:rPr>
              <a:t>Page </a:t>
            </a:r>
            <a:fld id="{09104739-67C6-4F41-9AE1-B5F853839661}" type="slidenum">
              <a:rPr lang="en-GB" sz="1300" b="0">
                <a:latin typeface="Arial" pitchFamily="34" charset="0"/>
              </a:rPr>
              <a:pPr algn="ctr" defTabSz="905095" eaLnBrk="0" hangingPunct="0">
                <a:lnSpc>
                  <a:spcPct val="90000"/>
                </a:lnSpc>
                <a:defRPr/>
              </a:pPr>
              <a:t>‹nº›</a:t>
            </a:fld>
            <a:endParaRPr lang="en-GB" sz="1300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83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160713" y="9752013"/>
            <a:ext cx="823912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006" tIns="46330" rIns="91006" bIns="46330">
            <a:spAutoFit/>
          </a:bodyPr>
          <a:lstStyle/>
          <a:p>
            <a:pPr algn="ctr" defTabSz="905095" eaLnBrk="0" hangingPunct="0">
              <a:lnSpc>
                <a:spcPct val="90000"/>
              </a:lnSpc>
              <a:defRPr/>
            </a:pPr>
            <a:r>
              <a:rPr lang="en-GB" sz="1300" b="0">
                <a:latin typeface="Arial" pitchFamily="34" charset="0"/>
              </a:rPr>
              <a:t>Page </a:t>
            </a:r>
            <a:fld id="{62DDEE18-77F5-4D3E-91B0-0687CE372339}" type="slidenum">
              <a:rPr lang="en-GB" sz="1300" b="0">
                <a:latin typeface="Arial" pitchFamily="34" charset="0"/>
              </a:rPr>
              <a:pPr algn="ctr" defTabSz="905095" eaLnBrk="0" hangingPunct="0">
                <a:lnSpc>
                  <a:spcPct val="90000"/>
                </a:lnSpc>
                <a:defRPr/>
              </a:pPr>
              <a:t>‹nº›</a:t>
            </a:fld>
            <a:endParaRPr lang="en-GB" sz="1300" b="0">
              <a:latin typeface="Arial" pitchFamily="34" charset="0"/>
            </a:endParaRP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9963" y="898525"/>
            <a:ext cx="5162550" cy="3575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5688"/>
            <a:ext cx="5207000" cy="430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316" tIns="46330" rIns="94316" bIns="46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Body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6597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5150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0462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="0" i="1" dirty="0"/>
              <a:t>HATEOAS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Hypermedia As The Engine Of Application State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7478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8328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8722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3756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3648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6604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8259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2569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901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014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40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8721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1351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3665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0098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3695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8816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5351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5384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753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3292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22656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975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244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955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WOA – Web </a:t>
            </a:r>
            <a:r>
              <a:rPr lang="pt-PT" dirty="0" err="1"/>
              <a:t>Oriented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32897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5759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1672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15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762000" y="6400800"/>
            <a:ext cx="91440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11B5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>
              <a:defRPr/>
            </a:pPr>
            <a:endParaRPr lang="pt-PT" sz="1400">
              <a:latin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977313" y="6378575"/>
            <a:ext cx="4318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fld id="{C6066853-0131-4FC6-8BEB-68D3208B8A74}" type="slidenum">
              <a:rPr lang="en-GB" sz="1200">
                <a:solidFill>
                  <a:schemeClr val="bg1"/>
                </a:solidFill>
                <a:latin typeface="Arial" pitchFamily="34" charset="0"/>
              </a:rPr>
              <a:pPr eaLnBrk="0" hangingPunct="0">
                <a:defRPr/>
              </a:pPr>
              <a:t>‹nº›</a:t>
            </a:fld>
            <a:endParaRPr lang="en-GB" sz="12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0" y="0"/>
            <a:ext cx="762000" cy="6858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011B5B"/>
              </a:gs>
              <a:gs pos="100000">
                <a:schemeClr val="accent1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r>
              <a:rPr lang="pt-PT" sz="1200" dirty="0">
                <a:latin typeface="Arial" pitchFamily="34" charset="0"/>
              </a:rPr>
              <a:t>ISI</a:t>
            </a: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solidFill>
                <a:schemeClr val="bg1"/>
              </a:solidFill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r>
              <a:rPr lang="pt-PT" sz="1400" dirty="0">
                <a:latin typeface="Arial" pitchFamily="34" charset="0"/>
              </a:rPr>
              <a:t>ESI</a:t>
            </a:r>
          </a:p>
          <a:p>
            <a:pPr algn="ctr" eaLnBrk="0" hangingPunct="0">
              <a:defRPr/>
            </a:pPr>
            <a:r>
              <a:rPr lang="pt-PT" sz="1400" dirty="0">
                <a:latin typeface="Arial" pitchFamily="34" charset="0"/>
              </a:rPr>
              <a:t>2021-22</a:t>
            </a: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r>
              <a:rPr lang="pt-PT" sz="1200" b="0" dirty="0">
                <a:latin typeface="Arial" pitchFamily="34" charset="0"/>
              </a:rPr>
              <a:t>lufer</a:t>
            </a:r>
          </a:p>
          <a:p>
            <a:pPr algn="ctr" eaLnBrk="0" hangingPunct="0">
              <a:defRPr/>
            </a:pPr>
            <a:r>
              <a:rPr lang="en-GB" sz="1200" b="0" dirty="0" err="1">
                <a:latin typeface="Arial" pitchFamily="34" charset="0"/>
              </a:rPr>
              <a:t>oribeiro</a:t>
            </a:r>
            <a:endParaRPr lang="en-GB" sz="1200" b="0" dirty="0">
              <a:latin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904875" y="277813"/>
            <a:ext cx="851217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tabLst>
                <a:tab pos="7531100" algn="l"/>
              </a:tabLst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ISI	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REST</a:t>
            </a:r>
            <a:endParaRPr lang="en-GB" sz="20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ableweb.com/news/hypermedia-apis-benefits-hateoas/how-to/2014/02/2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wcf/wcf-and-aspnet-web-ap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ff701713.asp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rest/publi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rogrammableweb.com/api-university" TargetMode="External"/><Relationship Id="rId5" Type="http://schemas.openxmlformats.org/officeDocument/2006/relationships/hyperlink" Target="http://www.flickr.com/services/api/" TargetMode="External"/><Relationship Id="rId4" Type="http://schemas.openxmlformats.org/officeDocument/2006/relationships/hyperlink" Target="https://dev.twitter.com/rest/public/search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pi.openweathermap.org/data/2.5/weather?q=%7bCIDADE%7d&amp;appid=%7bAPI%7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pi.openweathermap.org/data/2.5/weather?q=%7bCIDADE%7d&amp;appid=%7bAPI%7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203052.asp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6418/Service.svc/Al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ca.p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rest.elkstein.org/2008/02/what-is-rest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odeproject.com/Articles/201901/CREATE-RESTful-WCF-Service-API-Using-POST-Step-By" TargetMode="External"/><Relationship Id="rId5" Type="http://schemas.openxmlformats.org/officeDocument/2006/relationships/hyperlink" Target="http://www.codeproject.com/Tips/497123/How-to-make-REST-requests-with-Csharp" TargetMode="External"/><Relationship Id="rId4" Type="http://schemas.openxmlformats.org/officeDocument/2006/relationships/hyperlink" Target="http://www.ics.uci.edu/~fielding/pubs/dissertation/rest_arch_style.htm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061973/application-development/how-to-create-a-restful-service-in-wcf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ebservices.xml.com/pub/a/ws/2001/04/04/webservices/index.html" TargetMode="External"/><Relationship Id="rId5" Type="http://schemas.openxmlformats.org/officeDocument/2006/relationships/hyperlink" Target="http://www.codeproject.com/Articles/21174/Everything-About-REST-Web-Services-What-and-How-Pa" TargetMode="External"/><Relationship Id="rId4" Type="http://schemas.openxmlformats.org/officeDocument/2006/relationships/hyperlink" Target="http://www.codeproject.com/Articles/105273/Create-RESTful-WCF-Service-API-Step-By-Step-Guid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5505426" y="3068638"/>
            <a:ext cx="3883049" cy="11387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lang="pt-PT" i="1" dirty="0"/>
              <a:t>Tecnologias de Integração</a:t>
            </a:r>
          </a:p>
          <a:p>
            <a:pPr algn="r" eaLnBrk="0" hangingPunct="0"/>
            <a:endParaRPr lang="pt-PT" i="1" dirty="0"/>
          </a:p>
          <a:p>
            <a:pPr eaLnBrk="0" hangingPunct="0"/>
            <a:r>
              <a:rPr lang="pt-PT" sz="3200" i="1" dirty="0"/>
              <a:t>SOA - REST</a:t>
            </a:r>
            <a:endParaRPr lang="en-GB" sz="3600" i="1" dirty="0"/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990600" y="4941168"/>
            <a:ext cx="4514826" cy="9884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pt-PT" dirty="0"/>
              <a:t>Instituto Politécnico do Cávado  do Ave</a:t>
            </a:r>
          </a:p>
          <a:p>
            <a:pPr eaLnBrk="0" hangingPunct="0">
              <a:lnSpc>
                <a:spcPct val="120000"/>
              </a:lnSpc>
            </a:pPr>
            <a:r>
              <a:rPr lang="pt-PT" sz="1600" b="0" dirty="0"/>
              <a:t>Escola Superior de Tecnologia</a:t>
            </a:r>
          </a:p>
          <a:p>
            <a:pPr eaLnBrk="0" hangingPunct="0">
              <a:lnSpc>
                <a:spcPct val="120000"/>
              </a:lnSpc>
            </a:pPr>
            <a:r>
              <a:rPr lang="pt-PT" sz="1600" b="0" i="1" dirty="0"/>
              <a:t>ESI</a:t>
            </a:r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auto">
          <a:xfrm>
            <a:off x="762000" y="3429000"/>
            <a:ext cx="876300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053" name="Text Box 11"/>
          <p:cNvSpPr txBox="1">
            <a:spLocks noChangeArrowheads="1"/>
          </p:cNvSpPr>
          <p:nvPr/>
        </p:nvSpPr>
        <p:spPr bwMode="auto">
          <a:xfrm>
            <a:off x="2216150" y="2625725"/>
            <a:ext cx="3083473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PT" sz="5400" i="1"/>
              <a:t>Parte V.1</a:t>
            </a:r>
            <a:endParaRPr lang="en-GB" sz="7200" i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41022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REST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Verbs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pt-PT" sz="20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(HTTP </a:t>
            </a:r>
            <a:r>
              <a:rPr lang="pt-PT" sz="20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verbs</a:t>
            </a:r>
            <a:r>
              <a:rPr lang="pt-PT" sz="20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)</a:t>
            </a:r>
            <a:endParaRPr lang="en-GB" sz="2800" b="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26376" t="30155" r="26966" b="23540"/>
          <a:stretch/>
        </p:blipFill>
        <p:spPr>
          <a:xfrm>
            <a:off x="2720752" y="1941370"/>
            <a:ext cx="5400600" cy="334973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92560" y="5707625"/>
            <a:ext cx="8422704" cy="327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US" sz="1400" dirty="0"/>
              <a:t>Data presented in: </a:t>
            </a:r>
            <a:r>
              <a:rPr lang="en-US" sz="1400" b="0" dirty="0"/>
              <a:t>XML, JSON, HTML, RSS/Atom, OData, Microformats</a:t>
            </a:r>
          </a:p>
        </p:txBody>
      </p:sp>
    </p:spTree>
    <p:extLst>
      <p:ext uri="{BB962C8B-B14F-4D97-AF65-F5344CB8AC3E}">
        <p14:creationId xmlns:p14="http://schemas.microsoft.com/office/powerpoint/2010/main" val="34797900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41022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RESTful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versus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RESTless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066800" y="1988840"/>
            <a:ext cx="8422704" cy="3496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b="0" dirty="0"/>
              <a:t>REST is an architecture...SOAP is a protocol!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b="0" dirty="0"/>
              <a:t>RESTful conditioned to a set of rules (HATEOAS)*. Only uses URIs...does not require specific syntax like interfaces/IDL....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b="0" dirty="0" err="1"/>
              <a:t>RESTless</a:t>
            </a:r>
            <a:r>
              <a:rPr lang="en-GB" b="0" dirty="0"/>
              <a:t>....does not respect HATEOAS at all!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b="0" i="1" dirty="0"/>
              <a:t>See</a:t>
            </a:r>
            <a:r>
              <a:rPr lang="en-US" b="0" i="1" dirty="0"/>
              <a:t>: </a:t>
            </a:r>
            <a:r>
              <a:rPr lang="en-US" b="0" i="1" dirty="0">
                <a:hlinkClick r:id="rId3"/>
              </a:rPr>
              <a:t>http://www.programmableweb.com/news/hypermedia-apis-benefits-hateoas/how-to/2014/02/27</a:t>
            </a:r>
            <a:endParaRPr lang="en-US" b="0" i="1" dirty="0"/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en-US" b="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3283DE-1767-4E1B-B603-E15C67C868C4}"/>
              </a:ext>
            </a:extLst>
          </p:cNvPr>
          <p:cNvSpPr/>
          <p:nvPr/>
        </p:nvSpPr>
        <p:spPr>
          <a:xfrm>
            <a:off x="1352600" y="5733256"/>
            <a:ext cx="7488832" cy="327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100000"/>
              </a:spcBef>
            </a:pPr>
            <a:r>
              <a:rPr lang="pt-PT" sz="1400" i="1" dirty="0"/>
              <a:t>* HATEOAS</a:t>
            </a:r>
            <a:r>
              <a:rPr lang="pt-PT" sz="1400" b="0" i="1" dirty="0"/>
              <a:t> - </a:t>
            </a:r>
            <a:r>
              <a:rPr lang="en-US" sz="1400" b="0" i="1" dirty="0"/>
              <a:t>Hypermedia as the Engine of Application State</a:t>
            </a:r>
          </a:p>
        </p:txBody>
      </p:sp>
    </p:spTree>
    <p:extLst>
      <p:ext uri="{BB962C8B-B14F-4D97-AF65-F5344CB8AC3E}">
        <p14:creationId xmlns:p14="http://schemas.microsoft.com/office/powerpoint/2010/main" val="7984508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41022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REST in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practice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52600" y="1988840"/>
            <a:ext cx="7811492" cy="37953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100000"/>
              </a:spcBef>
            </a:pPr>
            <a:r>
              <a:rPr lang="pt-PT" i="1" dirty="0"/>
              <a:t>WCF REST or ASP.NET Web API?</a:t>
            </a:r>
            <a:endParaRPr lang="pt-PT" sz="1600" dirty="0"/>
          </a:p>
          <a:p>
            <a:pPr lvl="1" algn="ctr" eaLnBrk="0" hangingPunct="0">
              <a:lnSpc>
                <a:spcPct val="120000"/>
              </a:lnSpc>
              <a:spcBef>
                <a:spcPct val="100000"/>
              </a:spcBef>
            </a:pPr>
            <a:endParaRPr lang="pt-PT" sz="1600" dirty="0"/>
          </a:p>
          <a:p>
            <a:pPr marL="0" lvl="1" algn="ctr" eaLnBrk="0" hangingPunct="0">
              <a:lnSpc>
                <a:spcPct val="120000"/>
              </a:lnSpc>
              <a:spcBef>
                <a:spcPct val="100000"/>
              </a:spcBef>
            </a:pPr>
            <a:r>
              <a:rPr lang="pt-PT" sz="1600" b="0" dirty="0">
                <a:hlinkClick r:id="rId3"/>
              </a:rPr>
              <a:t>https://docs.microsoft.com/en-us/dotnet/framework/wcf/wcf-and-aspnet-web-api</a:t>
            </a:r>
            <a:endParaRPr lang="pt-PT" sz="1600" b="0" dirty="0"/>
          </a:p>
          <a:p>
            <a:pPr lvl="1" eaLnBrk="0" hangingPunct="0">
              <a:lnSpc>
                <a:spcPct val="120000"/>
              </a:lnSpc>
              <a:spcBef>
                <a:spcPct val="100000"/>
              </a:spcBef>
            </a:pPr>
            <a:r>
              <a:rPr lang="en-US" sz="1600" b="0" dirty="0"/>
              <a:t>If you want to do a "simple" REST service then go with </a:t>
            </a:r>
            <a:r>
              <a:rPr lang="en-US" sz="1600" b="0" dirty="0" err="1"/>
              <a:t>WebAPI</a:t>
            </a:r>
            <a:r>
              <a:rPr lang="en-US" sz="1600" b="0" dirty="0"/>
              <a:t>, hand down. When I say "simple" is architectural simplicity, business wise there’s no limitation.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dirty="0"/>
              <a:t>If you want to have a more advanced implementation, supporting SOAP and REST endpoints, or really put your hands on how the communication is done at a lower level, then WCF is the way to go.</a:t>
            </a:r>
            <a:endParaRPr lang="pt-PT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41022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REST in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practice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52550" y="1643050"/>
            <a:ext cx="7558088" cy="47310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b="0" i="1" dirty="0"/>
              <a:t>Web services with REST API available</a:t>
            </a:r>
            <a:endParaRPr lang="pt-PT" b="0" i="1" dirty="0"/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dirty="0"/>
              <a:t>Google </a:t>
            </a:r>
          </a:p>
          <a:p>
            <a:pPr lvl="1" eaLnBrk="0" hangingPunct="0">
              <a:lnSpc>
                <a:spcPct val="120000"/>
              </a:lnSpc>
              <a:spcBef>
                <a:spcPct val="100000"/>
              </a:spcBef>
            </a:pPr>
            <a:r>
              <a:rPr lang="pt-PT" sz="1600" b="0" dirty="0"/>
              <a:t>	(https://developers.google.com/products/)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</a:pPr>
            <a:r>
              <a:rPr lang="pt-PT" sz="1600" b="0" dirty="0"/>
              <a:t>		(https://developers.google.com/maps/web-services/)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dirty="0"/>
              <a:t>Yahoo 	</a:t>
            </a:r>
            <a:r>
              <a:rPr lang="pt-PT" sz="1600" b="0" dirty="0"/>
              <a:t>(https://developer.yahoo.com)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dirty="0"/>
              <a:t>Amazon 	</a:t>
            </a:r>
            <a:r>
              <a:rPr lang="pt-PT" sz="1600" b="0" dirty="0"/>
              <a:t>(https://docs.aws.amazon.com/apigateway/api-reference/)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dirty="0"/>
              <a:t>eBay	</a:t>
            </a:r>
            <a:r>
              <a:rPr lang="pt-PT" sz="1600" b="0" dirty="0"/>
              <a:t>(https://developer.ebay.com/products/developer)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dirty="0"/>
              <a:t>Bing </a:t>
            </a:r>
            <a:r>
              <a:rPr lang="pt-PT" sz="1600" dirty="0" err="1"/>
              <a:t>Maps</a:t>
            </a:r>
            <a:r>
              <a:rPr lang="pt-PT" sz="1600" dirty="0"/>
              <a:t>    (</a:t>
            </a:r>
            <a:r>
              <a:rPr lang="pt-PT" sz="1600" b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https://msdn.microsoft.com/en-us/library/ff701713.aspx</a:t>
            </a:r>
            <a:r>
              <a:rPr lang="pt-PT" sz="1600" b="0" dirty="0"/>
              <a:t>)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b="0" dirty="0"/>
          </a:p>
        </p:txBody>
      </p:sp>
    </p:spTree>
    <p:extLst>
      <p:ext uri="{BB962C8B-B14F-4D97-AF65-F5344CB8AC3E}">
        <p14:creationId xmlns:p14="http://schemas.microsoft.com/office/powerpoint/2010/main" val="3872235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52550" y="1643050"/>
            <a:ext cx="8280970" cy="29151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b="0" i="1" dirty="0"/>
              <a:t>Web services with REST API available</a:t>
            </a:r>
            <a:endParaRPr lang="pt-PT" b="0" i="1" dirty="0"/>
          </a:p>
          <a:p>
            <a:pPr marL="812800" lvl="1" indent="-355600" eaLnBrk="0" hangingPunct="0">
              <a:spcBef>
                <a:spcPts val="1200"/>
              </a:spcBef>
              <a:buFontTx/>
              <a:buChar char="•"/>
            </a:pPr>
            <a:r>
              <a:rPr lang="pt-PT" sz="1600" dirty="0"/>
              <a:t>Twitter 	</a:t>
            </a:r>
            <a:r>
              <a:rPr lang="pt-PT" sz="1600" b="0" dirty="0"/>
              <a:t>(</a:t>
            </a:r>
            <a:r>
              <a:rPr lang="pt-PT" sz="1600" b="0" dirty="0">
                <a:hlinkClick r:id="rId3"/>
              </a:rPr>
              <a:t>https://dev.twitter.com/rest/public</a:t>
            </a:r>
            <a:r>
              <a:rPr lang="pt-PT" sz="1600" b="0" dirty="0"/>
              <a:t>) 	(</a:t>
            </a:r>
            <a:r>
              <a:rPr lang="pt-PT" sz="1600" b="0" dirty="0">
                <a:hlinkClick r:id="rId4"/>
              </a:rPr>
              <a:t>https://dev.twitter.com/rest/public/search</a:t>
            </a:r>
            <a:r>
              <a:rPr lang="pt-PT" sz="1600" b="0" dirty="0"/>
              <a:t>)</a:t>
            </a:r>
          </a:p>
          <a:p>
            <a:pPr lvl="1" eaLnBrk="0" hangingPunct="0">
              <a:spcBef>
                <a:spcPts val="0"/>
              </a:spcBef>
            </a:pPr>
            <a:r>
              <a:rPr lang="pt-PT" sz="1600" b="0" dirty="0"/>
              <a:t>	(https://developer.twitter.com/en/products/twitter-api/academic-research)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dirty="0"/>
              <a:t>Flickr</a:t>
            </a:r>
            <a:r>
              <a:rPr lang="pt-PT" sz="1600" b="0" dirty="0"/>
              <a:t> 	(</a:t>
            </a:r>
            <a:r>
              <a:rPr lang="pt-PT" sz="1600" b="0" dirty="0">
                <a:hlinkClick r:id="rId5"/>
              </a:rPr>
              <a:t>http://www.flickr.com/services/api/</a:t>
            </a:r>
            <a:r>
              <a:rPr lang="pt-PT" sz="1600" b="0" dirty="0"/>
              <a:t>)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dirty="0" err="1"/>
              <a:t>Programmable</a:t>
            </a:r>
            <a:r>
              <a:rPr lang="pt-PT" sz="1600" dirty="0"/>
              <a:t> Web </a:t>
            </a:r>
            <a:r>
              <a:rPr lang="pt-PT" sz="1600" b="0" dirty="0"/>
              <a:t>(</a:t>
            </a:r>
            <a:r>
              <a:rPr lang="pt-PT" sz="1600" b="0" dirty="0">
                <a:hlinkClick r:id="rId6"/>
              </a:rPr>
              <a:t>http://www.programmableweb.com/api-university</a:t>
            </a:r>
            <a:r>
              <a:rPr lang="pt-PT" sz="1600" b="0" dirty="0"/>
              <a:t>)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b="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EC03CD7-1E73-4B3F-A23E-D17FB588B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24744"/>
            <a:ext cx="41022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REST in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practice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78706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52550" y="1916113"/>
            <a:ext cx="7558088" cy="25273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i="1" dirty="0" err="1"/>
              <a:t>Implemented</a:t>
            </a:r>
            <a:r>
              <a:rPr lang="pt-PT" sz="1600" b="0" i="1" dirty="0"/>
              <a:t> in PHP, JAVA, Python, C#, etc…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i="1" dirty="0"/>
              <a:t>Steps</a:t>
            </a:r>
            <a:r>
              <a:rPr lang="pt-PT" sz="1600" b="0" i="1" dirty="0"/>
              <a:t>: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Identify Rest Server (URL)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Identify objects (parameters) to expose (URI)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Interpret result (XML, JSON, other)</a:t>
            </a:r>
            <a:endParaRPr lang="pt-PT" sz="1600" b="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BA29AAE-BC53-4DCE-BE92-8F57B63AB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24744"/>
            <a:ext cx="41022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REST in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practice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52550" y="1916113"/>
            <a:ext cx="8208962" cy="29705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i="1" dirty="0" err="1"/>
              <a:t>Example</a:t>
            </a:r>
            <a:r>
              <a:rPr lang="pt-PT" sz="1600" i="1" dirty="0"/>
              <a:t> of URI:</a:t>
            </a:r>
          </a:p>
          <a:p>
            <a:endParaRPr lang="pt-PT" sz="1600" dirty="0"/>
          </a:p>
          <a:p>
            <a:r>
              <a:rPr lang="pt-PT" sz="1600" dirty="0"/>
              <a:t>	</a:t>
            </a:r>
            <a:r>
              <a:rPr lang="pt-PT" sz="1600" b="0" dirty="0">
                <a:hlinkClick r:id="rId3"/>
              </a:rPr>
              <a:t>http://api.openweathermap.org/data/2.5/weather?q={CIDADE}&amp;appid={API}</a:t>
            </a:r>
            <a:endParaRPr lang="pt-PT" sz="1600" b="0" dirty="0"/>
          </a:p>
          <a:p>
            <a:endParaRPr lang="pt-PT" sz="1600" b="0" dirty="0"/>
          </a:p>
          <a:p>
            <a:pPr algn="ctr"/>
            <a:endParaRPr lang="pt-PT" sz="1600" b="0" dirty="0"/>
          </a:p>
          <a:p>
            <a:pPr marL="990600" indent="-355600" eaLnBrk="0" hangingPunct="0">
              <a:lnSpc>
                <a:spcPct val="120000"/>
              </a:lnSpc>
              <a:spcBef>
                <a:spcPct val="100000"/>
              </a:spcBef>
              <a:buFont typeface="+mj-lt"/>
              <a:buAutoNum type="arabicPeriod"/>
            </a:pPr>
            <a:r>
              <a:rPr lang="en-GB" sz="1600" b="0" dirty="0"/>
              <a:t>Build URI</a:t>
            </a:r>
          </a:p>
          <a:p>
            <a:pPr marL="990600" indent="-355600" eaLnBrk="0" hangingPunct="0">
              <a:lnSpc>
                <a:spcPct val="120000"/>
              </a:lnSpc>
              <a:spcBef>
                <a:spcPct val="100000"/>
              </a:spcBef>
              <a:buFont typeface="+mj-lt"/>
              <a:buAutoNum type="arabicPeriod"/>
            </a:pPr>
            <a:r>
              <a:rPr lang="en-GB" sz="1600" b="0" dirty="0"/>
              <a:t>Prepare Request</a:t>
            </a:r>
          </a:p>
          <a:p>
            <a:pPr marL="990600" indent="-355600" eaLnBrk="0" hangingPunct="0">
              <a:lnSpc>
                <a:spcPct val="120000"/>
              </a:lnSpc>
              <a:spcBef>
                <a:spcPct val="100000"/>
              </a:spcBef>
              <a:buFont typeface="+mj-lt"/>
              <a:buAutoNum type="arabicPeriod"/>
            </a:pPr>
            <a:r>
              <a:rPr lang="en-GB" sz="1600" b="0" dirty="0"/>
              <a:t>Execute Request and Parse Response in XML/JSON</a:t>
            </a:r>
            <a:endParaRPr lang="pt-PT" sz="1600" b="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71BE120-0D4C-45FF-91CD-F1BADD338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24744"/>
            <a:ext cx="41022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REST in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practice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41022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Using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REST in C# (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Client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)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52550" y="1788720"/>
            <a:ext cx="8315358" cy="3974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i="1" dirty="0" err="1"/>
              <a:t>Find</a:t>
            </a:r>
            <a:r>
              <a:rPr lang="pt-PT" sz="1600" i="1" dirty="0"/>
              <a:t> </a:t>
            </a:r>
            <a:r>
              <a:rPr lang="pt-PT" sz="1600" i="1" dirty="0" err="1"/>
              <a:t>the</a:t>
            </a:r>
            <a:r>
              <a:rPr lang="pt-PT" sz="1600" i="1" dirty="0"/>
              <a:t> REST API</a:t>
            </a:r>
            <a:endParaRPr lang="pt-PT" sz="1600" b="0" i="1" dirty="0"/>
          </a:p>
          <a:p>
            <a:pPr marL="1270000" lvl="2" indent="-355600" eaLnBrk="0" hangingPunct="0">
              <a:lnSpc>
                <a:spcPct val="120000"/>
              </a:lnSpc>
              <a:spcBef>
                <a:spcPct val="100000"/>
              </a:spcBef>
            </a:pPr>
            <a:r>
              <a:rPr lang="pt-PT" sz="1600" b="0" dirty="0">
                <a:hlinkClick r:id="rId3"/>
              </a:rPr>
              <a:t>http://api.openweathermap.org/data/2.5/weather?q={CIDADE}&amp;appid={API}</a:t>
            </a:r>
            <a:endParaRPr lang="pt-PT" sz="1600" i="1" dirty="0"/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i="1" dirty="0"/>
              <a:t>Configure URI</a:t>
            </a:r>
          </a:p>
          <a:p>
            <a:endParaRPr lang="pt-PT" sz="1600" dirty="0"/>
          </a:p>
          <a:p>
            <a:pPr marL="533400"/>
            <a:r>
              <a:rPr lang="pt-PT" sz="1600" dirty="0"/>
              <a:t>	</a:t>
            </a:r>
            <a:r>
              <a:rPr lang="pt-PT" sz="1400" dirty="0">
                <a:latin typeface="Bookman Old Style" pitchFamily="18" charset="0"/>
              </a:rPr>
              <a:t>uri</a:t>
            </a:r>
            <a:r>
              <a:rPr lang="pt-PT" sz="1400" b="0" dirty="0">
                <a:latin typeface="Bookman Old Style" pitchFamily="18" charset="0"/>
              </a:rPr>
              <a:t>.AppendFormat("{0}={1}", </a:t>
            </a:r>
            <a:r>
              <a:rPr lang="pt-PT" sz="1400" b="0" dirty="0" err="1">
                <a:latin typeface="Bookman Old Style" pitchFamily="18" charset="0"/>
              </a:rPr>
              <a:t>parameter</a:t>
            </a:r>
            <a:r>
              <a:rPr lang="pt-PT" sz="1400" b="0" dirty="0">
                <a:latin typeface="Bookman Old Style" pitchFamily="18" charset="0"/>
              </a:rPr>
              <a:t>, </a:t>
            </a:r>
            <a:r>
              <a:rPr lang="pt-PT" sz="1400" b="0" dirty="0" err="1">
                <a:latin typeface="Bookman Old Style" pitchFamily="18" charset="0"/>
              </a:rPr>
              <a:t>HttpUtility.UrlEncode</a:t>
            </a:r>
            <a:r>
              <a:rPr lang="pt-PT" sz="1400" b="0" dirty="0">
                <a:latin typeface="Bookman Old Style" pitchFamily="18" charset="0"/>
              </a:rPr>
              <a:t>(</a:t>
            </a:r>
            <a:r>
              <a:rPr lang="pt-PT" sz="1400" b="0" dirty="0" err="1">
                <a:latin typeface="Bookman Old Style" pitchFamily="18" charset="0"/>
              </a:rPr>
              <a:t>value</a:t>
            </a:r>
            <a:r>
              <a:rPr lang="pt-PT" sz="1400" b="0" dirty="0">
                <a:latin typeface="Bookman Old Style" pitchFamily="18" charset="0"/>
              </a:rPr>
              <a:t>));</a:t>
            </a:r>
            <a:endParaRPr lang="pt-PT" sz="1600" b="0" dirty="0">
              <a:latin typeface="Bookman Old Style" pitchFamily="18" charset="0"/>
            </a:endParaRP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i="1" dirty="0" err="1"/>
              <a:t>Create</a:t>
            </a:r>
            <a:r>
              <a:rPr lang="pt-PT" sz="1600" i="1" dirty="0"/>
              <a:t>/Prepare </a:t>
            </a:r>
            <a:r>
              <a:rPr lang="pt-PT" sz="1600" i="1" dirty="0" err="1"/>
              <a:t>request</a:t>
            </a:r>
            <a:endParaRPr lang="pt-PT" sz="1600" i="1" dirty="0"/>
          </a:p>
          <a:p>
            <a:pPr marL="901700" eaLnBrk="0" hangingPunct="0">
              <a:lnSpc>
                <a:spcPct val="120000"/>
              </a:lnSpc>
              <a:spcBef>
                <a:spcPct val="100000"/>
              </a:spcBef>
            </a:pPr>
            <a:r>
              <a:rPr lang="pt-PT" sz="1400" b="0" dirty="0">
                <a:latin typeface="Bookman Old Style" pitchFamily="18" charset="0"/>
              </a:rPr>
              <a:t>HttpWebRequest </a:t>
            </a:r>
            <a:r>
              <a:rPr lang="pt-PT" sz="1400" dirty="0">
                <a:latin typeface="Bookman Old Style" pitchFamily="18" charset="0"/>
              </a:rPr>
              <a:t>request</a:t>
            </a:r>
            <a:r>
              <a:rPr lang="pt-PT" sz="1400" b="0" dirty="0">
                <a:latin typeface="Bookman Old Style" pitchFamily="18" charset="0"/>
              </a:rPr>
              <a:t> = WebRequest.Create(</a:t>
            </a:r>
            <a:r>
              <a:rPr lang="pt-PT" sz="1400" dirty="0">
                <a:latin typeface="Bookman Old Style" pitchFamily="18" charset="0"/>
              </a:rPr>
              <a:t>uri</a:t>
            </a:r>
            <a:r>
              <a:rPr lang="pt-PT" sz="1400" b="0" dirty="0">
                <a:latin typeface="Bookman Old Style" pitchFamily="18" charset="0"/>
              </a:rPr>
              <a:t>.ToString()) as HttpWebRequest;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i="1" dirty="0"/>
              <a:t>Send Request Order and Handle Response</a:t>
            </a:r>
            <a:endParaRPr lang="pt-PT" sz="1600" i="1" dirty="0"/>
          </a:p>
          <a:p>
            <a:pPr marL="901700" eaLnBrk="0" hangingPunct="0">
              <a:lnSpc>
                <a:spcPct val="120000"/>
              </a:lnSpc>
              <a:spcBef>
                <a:spcPct val="100000"/>
              </a:spcBef>
            </a:pPr>
            <a:r>
              <a:rPr lang="pt-PT" sz="1400" b="0" dirty="0">
                <a:latin typeface="Bookman Old Style" pitchFamily="18" charset="0"/>
              </a:rPr>
              <a:t>HttpWebResponse response = </a:t>
            </a:r>
            <a:r>
              <a:rPr lang="pt-PT" sz="1400" dirty="0">
                <a:latin typeface="Bookman Old Style" pitchFamily="18" charset="0"/>
              </a:rPr>
              <a:t>request</a:t>
            </a:r>
            <a:r>
              <a:rPr lang="pt-PT" sz="1400" b="0" dirty="0">
                <a:latin typeface="Bookman Old Style" pitchFamily="18" charset="0"/>
              </a:rPr>
              <a:t>.GetResponse() as HttpWebResponse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524108" y="3643314"/>
            <a:ext cx="3786214" cy="1785950"/>
            <a:chOff x="2524108" y="3643314"/>
            <a:chExt cx="3786214" cy="1785950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2524108" y="3643314"/>
              <a:ext cx="3786214" cy="78581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>
              <a:off x="4238620" y="4714884"/>
              <a:ext cx="930404" cy="71438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57876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41022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WCF REST Services (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)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52550" y="1788720"/>
            <a:ext cx="8315358" cy="47212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i="1" dirty="0"/>
              <a:t>Desenvolver WCF </a:t>
            </a:r>
            <a:r>
              <a:rPr lang="pt-PT" sz="1600" i="1" dirty="0" err="1"/>
              <a:t>Services</a:t>
            </a:r>
            <a:r>
              <a:rPr lang="pt-PT" sz="1600" i="1" dirty="0"/>
              <a:t> para serem utilizados via </a:t>
            </a:r>
            <a:r>
              <a:rPr lang="pt-PT" sz="1600" i="1" dirty="0" err="1"/>
              <a:t>RESTful</a:t>
            </a:r>
            <a:endParaRPr lang="pt-PT" sz="1600" i="1" dirty="0"/>
          </a:p>
          <a:p>
            <a:pPr algn="ctr" eaLnBrk="0" hangingPunct="0">
              <a:lnSpc>
                <a:spcPct val="120000"/>
              </a:lnSpc>
              <a:spcBef>
                <a:spcPct val="100000"/>
              </a:spcBef>
            </a:pPr>
            <a:r>
              <a:rPr lang="pt-PT" sz="1600" i="1" dirty="0"/>
              <a:t>(</a:t>
            </a:r>
            <a:r>
              <a:rPr lang="pt-PT" sz="1600" i="1" dirty="0">
                <a:hlinkClick r:id="rId3"/>
              </a:rPr>
              <a:t>https://msdn.microsoft.com/en-us/library/dd203052.aspx</a:t>
            </a:r>
            <a:r>
              <a:rPr lang="pt-PT" sz="1600" i="1" dirty="0"/>
              <a:t>)</a:t>
            </a:r>
          </a:p>
          <a:p>
            <a:pPr eaLnBrk="0" hangingPunct="0">
              <a:lnSpc>
                <a:spcPct val="120000"/>
              </a:lnSpc>
              <a:spcBef>
                <a:spcPct val="100000"/>
              </a:spcBef>
            </a:pPr>
            <a:r>
              <a:rPr lang="pt-PT" sz="1600" i="1" dirty="0">
                <a:latin typeface="Bookman Old Style" pitchFamily="18" charset="0"/>
              </a:rPr>
              <a:t>Receita</a:t>
            </a:r>
            <a:r>
              <a:rPr lang="pt-PT" sz="1600" b="0" i="1" dirty="0">
                <a:latin typeface="Bookman Old Style" pitchFamily="18" charset="0"/>
              </a:rPr>
              <a:t>: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pt-PT" sz="1600" b="0" dirty="0">
                <a:latin typeface="Bookman Old Style" pitchFamily="18" charset="0"/>
              </a:rPr>
              <a:t>Incluir </a:t>
            </a:r>
            <a:r>
              <a:rPr lang="pt-PT" sz="1600" b="0" dirty="0" err="1">
                <a:latin typeface="Bookman Old Style" pitchFamily="18" charset="0"/>
              </a:rPr>
              <a:t>System.ServiceModel.Web</a:t>
            </a:r>
            <a:endParaRPr lang="pt-PT" sz="1600" b="0" dirty="0">
              <a:latin typeface="Bookman Old Style" pitchFamily="18" charset="0"/>
            </a:endParaRP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>
                <a:latin typeface="Bookman Old Style" pitchFamily="18" charset="0"/>
              </a:rPr>
              <a:t>Criar WCF </a:t>
            </a:r>
            <a:r>
              <a:rPr lang="pt-PT" sz="1600" b="0" dirty="0" err="1">
                <a:latin typeface="Bookman Old Style" pitchFamily="18" charset="0"/>
              </a:rPr>
              <a:t>Service</a:t>
            </a:r>
            <a:endParaRPr lang="pt-PT" sz="1600" b="0" dirty="0">
              <a:latin typeface="Bookman Old Style" pitchFamily="18" charset="0"/>
            </a:endParaRP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>
                <a:latin typeface="Bookman Old Style" pitchFamily="18" charset="0"/>
              </a:rPr>
              <a:t>Definir no Interface a assinatura dos Serviços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>
                <a:latin typeface="Bookman Old Style" pitchFamily="18" charset="0"/>
              </a:rPr>
              <a:t>[</a:t>
            </a:r>
            <a:r>
              <a:rPr lang="pt-PT" sz="1600" b="0" dirty="0" err="1">
                <a:latin typeface="Bookman Old Style" pitchFamily="18" charset="0"/>
              </a:rPr>
              <a:t>OperationContract</a:t>
            </a:r>
            <a:r>
              <a:rPr lang="pt-PT" sz="1600" b="0" dirty="0">
                <a:latin typeface="Bookman Old Style" pitchFamily="18" charset="0"/>
              </a:rPr>
              <a:t>] + [</a:t>
            </a:r>
            <a:r>
              <a:rPr lang="pt-PT" sz="1600" b="0" dirty="0" err="1">
                <a:latin typeface="Bookman Old Style" pitchFamily="18" charset="0"/>
              </a:rPr>
              <a:t>WebGet</a:t>
            </a:r>
            <a:r>
              <a:rPr lang="pt-PT" sz="1600" b="0" dirty="0">
                <a:latin typeface="Bookman Old Style" pitchFamily="18" charset="0"/>
              </a:rPr>
              <a:t>] ou [</a:t>
            </a:r>
            <a:r>
              <a:rPr lang="pt-PT" sz="1600" b="0" dirty="0" err="1">
                <a:latin typeface="Bookman Old Style" pitchFamily="18" charset="0"/>
              </a:rPr>
              <a:t>WebInvoke</a:t>
            </a:r>
            <a:r>
              <a:rPr lang="pt-PT" sz="1600" b="0" dirty="0">
                <a:latin typeface="Bookman Old Style" pitchFamily="18" charset="0"/>
              </a:rPr>
              <a:t>]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dirty="0" err="1">
                <a:latin typeface="Bookman Old Style" pitchFamily="18" charset="0"/>
              </a:rPr>
              <a:t>WebGet</a:t>
            </a:r>
            <a:r>
              <a:rPr lang="pt-PT" sz="1600" b="0" dirty="0">
                <a:latin typeface="Bookman Old Style" pitchFamily="18" charset="0"/>
              </a:rPr>
              <a:t>  		- Serviços para </a:t>
            </a:r>
            <a:r>
              <a:rPr lang="pt-PT" sz="1600" dirty="0">
                <a:latin typeface="Bookman Old Style" pitchFamily="18" charset="0"/>
              </a:rPr>
              <a:t>HTTP GET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dirty="0" err="1">
                <a:latin typeface="Bookman Old Style" pitchFamily="18" charset="0"/>
              </a:rPr>
              <a:t>WebInvoke</a:t>
            </a:r>
            <a:r>
              <a:rPr lang="pt-PT" sz="1600" b="0" dirty="0">
                <a:latin typeface="Bookman Old Style" pitchFamily="18" charset="0"/>
              </a:rPr>
              <a:t>	- Serviços para </a:t>
            </a:r>
            <a:r>
              <a:rPr lang="pt-PT" sz="1600" dirty="0">
                <a:latin typeface="Bookman Old Style" pitchFamily="18" charset="0"/>
              </a:rPr>
              <a:t>HTTP</a:t>
            </a:r>
            <a:r>
              <a:rPr lang="pt-PT" sz="1600" b="0" dirty="0">
                <a:latin typeface="Bookman Old Style" pitchFamily="18" charset="0"/>
              </a:rPr>
              <a:t> </a:t>
            </a:r>
            <a:r>
              <a:rPr lang="pt-PT" sz="1600" dirty="0">
                <a:latin typeface="Bookman Old Style" pitchFamily="18" charset="0"/>
              </a:rPr>
              <a:t>GET,</a:t>
            </a:r>
            <a:r>
              <a:rPr lang="pt-PT" sz="1600" b="0" dirty="0">
                <a:latin typeface="Bookman Old Style" pitchFamily="18" charset="0"/>
              </a:rPr>
              <a:t> </a:t>
            </a:r>
            <a:r>
              <a:rPr lang="pt-PT" sz="1600" dirty="0">
                <a:latin typeface="Bookman Old Style" pitchFamily="18" charset="0"/>
              </a:rPr>
              <a:t>PUT</a:t>
            </a:r>
            <a:r>
              <a:rPr lang="pt-PT" sz="1600" b="0" dirty="0">
                <a:latin typeface="Bookman Old Style" pitchFamily="18" charset="0"/>
              </a:rPr>
              <a:t>, </a:t>
            </a:r>
            <a:r>
              <a:rPr lang="pt-PT" sz="1600" dirty="0">
                <a:latin typeface="Bookman Old Style" pitchFamily="18" charset="0"/>
              </a:rPr>
              <a:t>POST</a:t>
            </a:r>
            <a:r>
              <a:rPr lang="pt-PT" sz="1600" b="0" dirty="0">
                <a:latin typeface="Bookman Old Style" pitchFamily="18" charset="0"/>
              </a:rPr>
              <a:t> e </a:t>
            </a:r>
            <a:r>
              <a:rPr lang="pt-PT" sz="1600" dirty="0">
                <a:latin typeface="Bookman Old Style" pitchFamily="18" charset="0"/>
              </a:rPr>
              <a:t>DELETE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232" y="3781425"/>
            <a:ext cx="2524125" cy="7048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41022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WCF REST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Services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2560" y="1788720"/>
            <a:ext cx="8675348" cy="4869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 err="1">
                <a:latin typeface="Bookman Old Style" pitchFamily="18" charset="0"/>
              </a:rPr>
              <a:t>Parameter</a:t>
            </a:r>
            <a:r>
              <a:rPr lang="pt-PT" sz="1600" b="0" dirty="0">
                <a:latin typeface="Bookman Old Style" pitchFamily="18" charset="0"/>
              </a:rPr>
              <a:t> </a:t>
            </a:r>
            <a:r>
              <a:rPr lang="pt-PT" sz="1600" b="0" dirty="0" err="1">
                <a:latin typeface="Bookman Old Style" pitchFamily="18" charset="0"/>
              </a:rPr>
              <a:t>the</a:t>
            </a:r>
            <a:r>
              <a:rPr lang="pt-PT" sz="1600" b="0" dirty="0">
                <a:latin typeface="Bookman Old Style" pitchFamily="18" charset="0"/>
              </a:rPr>
              <a:t> </a:t>
            </a:r>
            <a:r>
              <a:rPr lang="pt-PT" sz="1600" b="0" dirty="0" err="1">
                <a:latin typeface="Bookman Old Style" pitchFamily="18" charset="0"/>
              </a:rPr>
              <a:t>WebGet</a:t>
            </a:r>
            <a:r>
              <a:rPr lang="pt-PT" sz="1600" b="0" dirty="0">
                <a:latin typeface="Bookman Old Style" pitchFamily="18" charset="0"/>
              </a:rPr>
              <a:t> /</a:t>
            </a:r>
            <a:r>
              <a:rPr lang="pt-PT" sz="1600" b="0" dirty="0" err="1">
                <a:latin typeface="Bookman Old Style" pitchFamily="18" charset="0"/>
              </a:rPr>
              <a:t>WebInvoke</a:t>
            </a:r>
            <a:r>
              <a:rPr lang="pt-PT" sz="1600" b="0" dirty="0">
                <a:latin typeface="Bookman Old Style" pitchFamily="18" charset="0"/>
              </a:rPr>
              <a:t> 		</a:t>
            </a:r>
          </a:p>
          <a:p>
            <a:pPr marL="1270000" lvl="2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 err="1">
                <a:latin typeface="Bookman Old Style" pitchFamily="18" charset="0"/>
              </a:rPr>
              <a:t>ResponseFormat</a:t>
            </a:r>
            <a:r>
              <a:rPr lang="pt-PT" sz="1600" b="0" dirty="0">
                <a:latin typeface="Bookman Old Style" pitchFamily="18" charset="0"/>
              </a:rPr>
              <a:t> = </a:t>
            </a:r>
            <a:r>
              <a:rPr lang="pt-PT" sz="1600" b="0" dirty="0" err="1"/>
              <a:t>WebMessageFormat.Json</a:t>
            </a:r>
            <a:r>
              <a:rPr lang="pt-PT" sz="1600" b="0" dirty="0"/>
              <a:t> | </a:t>
            </a:r>
            <a:r>
              <a:rPr lang="pt-PT" sz="1600" b="0" dirty="0" err="1"/>
              <a:t>WebMessageFormat.Xml</a:t>
            </a:r>
            <a:endParaRPr lang="pt-PT" sz="1600" b="0" dirty="0"/>
          </a:p>
          <a:p>
            <a:pPr marL="1270000" lvl="2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 err="1">
                <a:latin typeface="Bookman Old Style" pitchFamily="18" charset="0"/>
              </a:rPr>
              <a:t>UriTemplate</a:t>
            </a:r>
            <a:endParaRPr lang="pt-PT" sz="1600" b="0" dirty="0">
              <a:latin typeface="Bookman Old Style" pitchFamily="18" charset="0"/>
            </a:endParaRPr>
          </a:p>
          <a:p>
            <a:pPr lvl="3" eaLnBrk="0" hangingPunct="0">
              <a:spcBef>
                <a:spcPct val="100000"/>
              </a:spcBef>
            </a:pPr>
            <a:endParaRPr lang="pt-PT" sz="1600" dirty="0">
              <a:latin typeface="Bookman Old Style" pitchFamily="18" charset="0"/>
            </a:endParaRPr>
          </a:p>
          <a:p>
            <a:pPr marL="1727200" lvl="3" indent="-355600" eaLnBrk="0" hangingPunct="0">
              <a:lnSpc>
                <a:spcPct val="200000"/>
              </a:lnSpc>
              <a:spcBef>
                <a:spcPct val="100000"/>
              </a:spcBef>
              <a:buFontTx/>
              <a:buChar char="•"/>
            </a:pPr>
            <a:r>
              <a:rPr lang="pt-PT" sz="1600" dirty="0" err="1">
                <a:latin typeface="Bookman Old Style" pitchFamily="18" charset="0"/>
              </a:rPr>
              <a:t>localhost</a:t>
            </a:r>
            <a:r>
              <a:rPr lang="pt-PT" sz="1600" dirty="0">
                <a:latin typeface="Bookman Old Style" pitchFamily="18" charset="0"/>
              </a:rPr>
              <a:t>/</a:t>
            </a:r>
            <a:r>
              <a:rPr lang="pt-PT" sz="1600" dirty="0" err="1">
                <a:latin typeface="Bookman Old Style" pitchFamily="18" charset="0"/>
              </a:rPr>
              <a:t>testservice</a:t>
            </a:r>
            <a:r>
              <a:rPr lang="pt-PT" sz="1600" dirty="0">
                <a:latin typeface="Bookman Old Style" pitchFamily="18" charset="0"/>
              </a:rPr>
              <a:t>/</a:t>
            </a:r>
            <a:r>
              <a:rPr lang="pt-PT" sz="1600" dirty="0" err="1">
                <a:latin typeface="Bookman Old Style" pitchFamily="18" charset="0"/>
              </a:rPr>
              <a:t>GetHotelById</a:t>
            </a:r>
            <a:r>
              <a:rPr lang="pt-PT" sz="1600" dirty="0">
                <a:latin typeface="Bookman Old Style" pitchFamily="18" charset="0"/>
              </a:rPr>
              <a:t>/2</a:t>
            </a: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dirty="0" err="1">
                <a:latin typeface="Bookman Old Style" pitchFamily="18" charset="0"/>
              </a:rPr>
              <a:t>localhost</a:t>
            </a:r>
            <a:r>
              <a:rPr lang="pt-PT" sz="1600" dirty="0">
                <a:latin typeface="Bookman Old Style" pitchFamily="18" charset="0"/>
              </a:rPr>
              <a:t>/</a:t>
            </a:r>
            <a:r>
              <a:rPr lang="pt-PT" sz="1600" dirty="0" err="1">
                <a:latin typeface="Bookman Old Style" pitchFamily="18" charset="0"/>
              </a:rPr>
              <a:t>testservice</a:t>
            </a:r>
            <a:r>
              <a:rPr lang="pt-PT" sz="1600" dirty="0">
                <a:latin typeface="Bookman Old Style" pitchFamily="18" charset="0"/>
              </a:rPr>
              <a:t>/Hotel/2</a:t>
            </a: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376" y="4509120"/>
            <a:ext cx="3143250" cy="6762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712" y="3418089"/>
            <a:ext cx="25908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09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26670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REST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52550" y="1916113"/>
            <a:ext cx="7558088" cy="39862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i="1" dirty="0" err="1"/>
              <a:t>Re</a:t>
            </a:r>
            <a:r>
              <a:rPr lang="pt-PT" sz="1600" b="0" i="1" dirty="0" err="1"/>
              <a:t>presentational</a:t>
            </a:r>
            <a:r>
              <a:rPr lang="pt-PT" sz="1600" b="0" i="1" dirty="0"/>
              <a:t> </a:t>
            </a:r>
            <a:r>
              <a:rPr lang="pt-PT" sz="1600" i="1" dirty="0" err="1"/>
              <a:t>S</a:t>
            </a:r>
            <a:r>
              <a:rPr lang="pt-PT" sz="1600" b="0" i="1" dirty="0" err="1"/>
              <a:t>tate</a:t>
            </a:r>
            <a:r>
              <a:rPr lang="pt-PT" sz="1600" b="0" i="1" dirty="0"/>
              <a:t> </a:t>
            </a:r>
            <a:r>
              <a:rPr lang="pt-PT" sz="1600" i="1" dirty="0" err="1"/>
              <a:t>T</a:t>
            </a:r>
            <a:r>
              <a:rPr lang="pt-PT" sz="1600" b="0" i="1" dirty="0" err="1"/>
              <a:t>ransfer</a:t>
            </a:r>
            <a:r>
              <a:rPr lang="pt-PT" sz="1600" b="0" i="1" dirty="0"/>
              <a:t> (</a:t>
            </a:r>
            <a:r>
              <a:rPr lang="pt-PT" sz="1600" b="0" i="1" dirty="0" err="1"/>
              <a:t>by</a:t>
            </a:r>
            <a:r>
              <a:rPr lang="pt-PT" sz="1600" b="0" i="1" dirty="0"/>
              <a:t> </a:t>
            </a:r>
            <a:r>
              <a:rPr lang="pt-PT" sz="1600" b="0" i="1" dirty="0" err="1"/>
              <a:t>Roy</a:t>
            </a:r>
            <a:r>
              <a:rPr lang="pt-PT" sz="1600" b="0" i="1" dirty="0"/>
              <a:t> Thomas </a:t>
            </a:r>
            <a:r>
              <a:rPr lang="pt-PT" sz="1600" b="0" i="1" dirty="0" err="1"/>
              <a:t>Fielding</a:t>
            </a:r>
            <a:r>
              <a:rPr lang="pt-PT" sz="1600" i="1" dirty="0"/>
              <a:t>)</a:t>
            </a:r>
          </a:p>
          <a:p>
            <a:pPr marL="355600" indent="-355600" eaLnBrk="0" hangingPunct="0">
              <a:lnSpc>
                <a:spcPct val="110000"/>
              </a:lnSpc>
              <a:spcBef>
                <a:spcPct val="100000"/>
              </a:spcBef>
              <a:buFontTx/>
              <a:buChar char="•"/>
            </a:pPr>
            <a:r>
              <a:rPr lang="pt-PT" sz="1600" b="0" i="1" dirty="0" err="1"/>
              <a:t>Arquitectura</a:t>
            </a:r>
            <a:r>
              <a:rPr lang="pt-PT" sz="1600" b="0" i="1" dirty="0"/>
              <a:t> simples para </a:t>
            </a:r>
            <a:r>
              <a:rPr lang="pt-PT" sz="1600" i="1" dirty="0"/>
              <a:t>aplicações distribuídas em rede</a:t>
            </a:r>
          </a:p>
          <a:p>
            <a:pPr marL="355600" indent="-355600" eaLnBrk="0" hangingPunct="0">
              <a:lnSpc>
                <a:spcPct val="110000"/>
              </a:lnSpc>
              <a:spcBef>
                <a:spcPct val="100000"/>
              </a:spcBef>
              <a:buFontTx/>
              <a:buChar char="•"/>
            </a:pPr>
            <a:r>
              <a:rPr lang="pt-PT" sz="1600" b="0" i="1" dirty="0"/>
              <a:t>Utiliza HTTP para integrar sistemas (em vez de SOAP, XML-RPC, etc.)</a:t>
            </a:r>
            <a:r>
              <a:rPr lang="pt-PT" sz="1600" b="0" dirty="0"/>
              <a:t> </a:t>
            </a:r>
          </a:p>
          <a:p>
            <a:pPr marL="355600" indent="-355600" eaLnBrk="0" hangingPunct="0">
              <a:lnSpc>
                <a:spcPct val="11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/>
              <a:t>Aplicações </a:t>
            </a:r>
            <a:r>
              <a:rPr lang="pt-PT" sz="1600" b="0" i="1" dirty="0" err="1"/>
              <a:t>RESTfull</a:t>
            </a:r>
            <a:r>
              <a:rPr lang="pt-PT" sz="1600" b="0" dirty="0"/>
              <a:t> utilizam o protocolo HTTP para operações </a:t>
            </a:r>
            <a:r>
              <a:rPr lang="pt-PT" sz="1600" dirty="0"/>
              <a:t>CRUD</a:t>
            </a:r>
          </a:p>
          <a:p>
            <a:pPr marL="355600" indent="-355600" eaLnBrk="0" hangingPunct="0">
              <a:lnSpc>
                <a:spcPct val="11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/>
              <a:t>Mais simples e “leve” que os SOAP Web </a:t>
            </a:r>
            <a:r>
              <a:rPr lang="pt-PT" sz="1600" b="0" dirty="0" err="1"/>
              <a:t>Services</a:t>
            </a:r>
            <a:r>
              <a:rPr lang="pt-PT" sz="1600" b="0" dirty="0"/>
              <a:t> (SOAP, WSDL, UDDI, etc.)</a:t>
            </a:r>
          </a:p>
          <a:p>
            <a:pPr marL="355600" indent="-355600" eaLnBrk="0" hangingPunct="0">
              <a:lnSpc>
                <a:spcPct val="110000"/>
              </a:lnSpc>
              <a:spcBef>
                <a:spcPct val="100000"/>
              </a:spcBef>
              <a:buFontTx/>
              <a:buChar char="•"/>
            </a:pPr>
            <a:r>
              <a:rPr lang="pt-PT" sz="1600" dirty="0"/>
              <a:t>Não é um standard</a:t>
            </a:r>
          </a:p>
          <a:p>
            <a:pPr marL="355600" indent="-355600" eaLnBrk="0" hangingPunct="0">
              <a:lnSpc>
                <a:spcPct val="11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/>
              <a:t>Implementa-se em PHP, JAVA, C#, etc.</a:t>
            </a:r>
          </a:p>
          <a:p>
            <a:pPr marL="355600" indent="-355600" eaLnBrk="0" hangingPunct="0">
              <a:lnSpc>
                <a:spcPct val="11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/>
              <a:t>Basta uma ligação com HTTP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46782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WCF REST Services: Web Config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88672" y="2564904"/>
            <a:ext cx="8675348" cy="27015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 typeface="+mj-lt"/>
              <a:buAutoNum type="arabicPeriod"/>
            </a:pPr>
            <a:r>
              <a:rPr lang="pt-PT" b="0" dirty="0">
                <a:latin typeface="Bookman Old Style" pitchFamily="18" charset="0"/>
              </a:rPr>
              <a:t>Declare </a:t>
            </a:r>
            <a:r>
              <a:rPr lang="pt-PT" b="0" dirty="0" err="1">
                <a:latin typeface="Bookman Old Style" pitchFamily="18" charset="0"/>
              </a:rPr>
              <a:t>the</a:t>
            </a:r>
            <a:r>
              <a:rPr lang="pt-PT" b="0" dirty="0">
                <a:latin typeface="Bookman Old Style" pitchFamily="18" charset="0"/>
              </a:rPr>
              <a:t> </a:t>
            </a:r>
            <a:r>
              <a:rPr lang="pt-PT" dirty="0" err="1">
                <a:latin typeface="Bookman Old Style" pitchFamily="18" charset="0"/>
              </a:rPr>
              <a:t>Service</a:t>
            </a:r>
            <a:r>
              <a:rPr lang="pt-PT" b="0" dirty="0">
                <a:latin typeface="Bookman Old Style" pitchFamily="18" charset="0"/>
              </a:rPr>
              <a:t> </a:t>
            </a:r>
            <a:r>
              <a:rPr lang="pt-PT" b="0" dirty="0" err="1">
                <a:latin typeface="Bookman Old Style" pitchFamily="18" charset="0"/>
              </a:rPr>
              <a:t>and</a:t>
            </a:r>
            <a:r>
              <a:rPr lang="pt-PT" b="0" dirty="0">
                <a:latin typeface="Bookman Old Style" pitchFamily="18" charset="0"/>
              </a:rPr>
              <a:t> </a:t>
            </a:r>
            <a:r>
              <a:rPr lang="pt-PT" dirty="0">
                <a:latin typeface="Bookman Old Style" pitchFamily="18" charset="0"/>
              </a:rPr>
              <a:t>Endpoint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 typeface="+mj-lt"/>
              <a:buAutoNum type="arabicPeriod"/>
            </a:pPr>
            <a:r>
              <a:rPr lang="pt-PT" b="0" dirty="0">
                <a:latin typeface="Bookman Old Style" pitchFamily="18" charset="0"/>
              </a:rPr>
              <a:t>Declare </a:t>
            </a:r>
            <a:r>
              <a:rPr lang="pt-PT" b="0" dirty="0" err="1">
                <a:latin typeface="Bookman Old Style" pitchFamily="18" charset="0"/>
              </a:rPr>
              <a:t>the</a:t>
            </a:r>
            <a:r>
              <a:rPr lang="pt-PT" b="0" dirty="0">
                <a:latin typeface="Bookman Old Style" pitchFamily="18" charset="0"/>
              </a:rPr>
              <a:t> </a:t>
            </a:r>
            <a:r>
              <a:rPr lang="pt-PT" dirty="0">
                <a:latin typeface="Bookman Old Style" pitchFamily="18" charset="0"/>
              </a:rPr>
              <a:t>Service Behavior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 typeface="+mj-lt"/>
              <a:buAutoNum type="arabicPeriod"/>
            </a:pPr>
            <a:r>
              <a:rPr lang="en-US" b="0" dirty="0">
                <a:latin typeface="Bookman Old Style" pitchFamily="18" charset="0"/>
              </a:rPr>
              <a:t>Declare the </a:t>
            </a:r>
            <a:r>
              <a:rPr lang="en-US" dirty="0">
                <a:latin typeface="Bookman Old Style" pitchFamily="18" charset="0"/>
              </a:rPr>
              <a:t>Endpoint Behavior</a:t>
            </a:r>
            <a:r>
              <a:rPr lang="pt-PT" sz="1600" b="0" dirty="0">
                <a:latin typeface="Bookman Old Style" pitchFamily="18" charset="0"/>
              </a:rPr>
              <a:t>	</a:t>
            </a: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2062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A2C036-631D-49E3-B0F0-C13E535CD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808" y="3035865"/>
            <a:ext cx="8746327" cy="1473255"/>
          </a:xfrm>
          <a:prstGeom prst="rect">
            <a:avLst/>
          </a:prstGeom>
        </p:spPr>
      </p:pic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46782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WCF REST Services: Web Config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2560" y="1788720"/>
            <a:ext cx="8675348" cy="14711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 err="1">
                <a:latin typeface="Bookman Old Style" pitchFamily="18" charset="0"/>
              </a:rPr>
              <a:t>Change</a:t>
            </a:r>
            <a:r>
              <a:rPr lang="pt-PT" sz="1600" b="0" dirty="0">
                <a:latin typeface="Bookman Old Style" pitchFamily="18" charset="0"/>
              </a:rPr>
              <a:t> </a:t>
            </a:r>
            <a:r>
              <a:rPr lang="pt-PT" sz="1600" b="0" dirty="0" err="1">
                <a:latin typeface="Bookman Old Style" pitchFamily="18" charset="0"/>
              </a:rPr>
              <a:t>WebConfig</a:t>
            </a:r>
            <a:r>
              <a:rPr lang="pt-PT" sz="1600" b="0" dirty="0">
                <a:latin typeface="Bookman Old Style" pitchFamily="18" charset="0"/>
              </a:rPr>
              <a:t>: </a:t>
            </a:r>
            <a:r>
              <a:rPr lang="pt-PT" sz="1600" dirty="0" err="1">
                <a:latin typeface="Bookman Old Style" pitchFamily="18" charset="0"/>
              </a:rPr>
              <a:t>Services</a:t>
            </a:r>
            <a:r>
              <a:rPr lang="pt-PT" sz="1600" b="0" dirty="0">
                <a:latin typeface="Bookman Old Style" pitchFamily="18" charset="0"/>
              </a:rPr>
              <a:t>	</a:t>
            </a: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</p:txBody>
      </p:sp>
      <p:cxnSp>
        <p:nvCxnSpPr>
          <p:cNvPr id="9" name="Conexão reta unidirecional 8"/>
          <p:cNvCxnSpPr>
            <a:cxnSpLocks/>
            <a:stCxn id="16" idx="0"/>
          </p:cNvCxnSpPr>
          <p:nvPr/>
        </p:nvCxnSpPr>
        <p:spPr bwMode="auto">
          <a:xfrm flipH="1" flipV="1">
            <a:off x="6745718" y="4168160"/>
            <a:ext cx="930591" cy="7010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Conexão reta unidirecional 11"/>
          <p:cNvCxnSpPr/>
          <p:nvPr/>
        </p:nvCxnSpPr>
        <p:spPr bwMode="auto">
          <a:xfrm flipH="1">
            <a:off x="3864372" y="2874390"/>
            <a:ext cx="800596" cy="53790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exão reta unidirecional 13"/>
          <p:cNvCxnSpPr/>
          <p:nvPr/>
        </p:nvCxnSpPr>
        <p:spPr bwMode="auto">
          <a:xfrm flipH="1" flipV="1">
            <a:off x="3656856" y="4044779"/>
            <a:ext cx="607814" cy="125642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6969224" y="4869160"/>
            <a:ext cx="1414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Nome do Interface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149353" y="2593374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Nome da Classe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645297" y="5417388"/>
            <a:ext cx="18870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RESTful - </a:t>
            </a:r>
            <a:r>
              <a:rPr lang="en-US" sz="1100" b="0" dirty="0" err="1"/>
              <a:t>webHttpBinding</a:t>
            </a:r>
            <a:r>
              <a:rPr lang="en-US" sz="1100" b="0" dirty="0"/>
              <a:t> </a:t>
            </a:r>
            <a:endParaRPr lang="pt-PT" sz="1100" dirty="0"/>
          </a:p>
          <a:p>
            <a:r>
              <a:rPr lang="pt-PT" sz="1100" dirty="0"/>
              <a:t>SOAP - </a:t>
            </a:r>
            <a:r>
              <a:rPr lang="en-US" sz="1100" b="0" dirty="0" err="1"/>
              <a:t>basicHttpBinding</a:t>
            </a:r>
            <a:r>
              <a:rPr lang="en-US" sz="1100" b="0" dirty="0"/>
              <a:t> </a:t>
            </a:r>
            <a:r>
              <a:rPr lang="pt-PT" sz="1100" dirty="0"/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6C74AE-E94C-4A2E-91E5-74565770C1E3}"/>
              </a:ext>
            </a:extLst>
          </p:cNvPr>
          <p:cNvGrpSpPr/>
          <p:nvPr/>
        </p:nvGrpSpPr>
        <p:grpSpPr>
          <a:xfrm>
            <a:off x="1956542" y="3287248"/>
            <a:ext cx="7676973" cy="880912"/>
            <a:chOff x="1956542" y="3287248"/>
            <a:chExt cx="7676973" cy="880912"/>
          </a:xfrm>
        </p:grpSpPr>
        <p:sp>
          <p:nvSpPr>
            <p:cNvPr id="3" name="Retângulo arredondado 2"/>
            <p:cNvSpPr/>
            <p:nvPr/>
          </p:nvSpPr>
          <p:spPr bwMode="auto">
            <a:xfrm>
              <a:off x="5040558" y="3287248"/>
              <a:ext cx="4592957" cy="327431"/>
            </a:xfrm>
            <a:prstGeom prst="roundRect">
              <a:avLst/>
            </a:prstGeom>
            <a:solidFill>
              <a:srgbClr val="3366CC">
                <a:alpha val="29020"/>
              </a:srgbClr>
            </a:solidFill>
            <a:ln w="12700" cap="flat" cmpd="sng" algn="ctr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Retângulo arredondado 7"/>
            <p:cNvSpPr/>
            <p:nvPr/>
          </p:nvSpPr>
          <p:spPr bwMode="auto">
            <a:xfrm>
              <a:off x="1956542" y="3888511"/>
              <a:ext cx="2924450" cy="279649"/>
            </a:xfrm>
            <a:prstGeom prst="roundRect">
              <a:avLst/>
            </a:prstGeom>
            <a:solidFill>
              <a:srgbClr val="FFFF66">
                <a:alpha val="50196"/>
              </a:srgbClr>
            </a:solidFill>
            <a:ln w="12700" cap="flat" cmpd="sng" algn="ctr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Retângulo arredondado 2">
              <a:extLst>
                <a:ext uri="{FF2B5EF4-FFF2-40B4-BE49-F238E27FC236}">
                  <a16:creationId xmlns:a16="http://schemas.microsoft.com/office/drawing/2014/main" id="{7647218C-FE51-48D2-991B-D9F9A5A8E7D9}"/>
                </a:ext>
              </a:extLst>
            </p:cNvPr>
            <p:cNvSpPr/>
            <p:nvPr/>
          </p:nvSpPr>
          <p:spPr bwMode="auto">
            <a:xfrm>
              <a:off x="4161870" y="3588916"/>
              <a:ext cx="3240360" cy="327431"/>
            </a:xfrm>
            <a:prstGeom prst="roundRect">
              <a:avLst/>
            </a:prstGeom>
            <a:solidFill>
              <a:srgbClr val="3366CC">
                <a:alpha val="29020"/>
              </a:srgbClr>
            </a:solidFill>
            <a:ln w="12700" cap="flat" cmpd="sng" algn="ctr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241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2560" y="1788720"/>
            <a:ext cx="8675348" cy="14711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 err="1">
                <a:latin typeface="Bookman Old Style" pitchFamily="18" charset="0"/>
              </a:rPr>
              <a:t>Change</a:t>
            </a:r>
            <a:r>
              <a:rPr lang="pt-PT" sz="1600" b="0" dirty="0">
                <a:latin typeface="Bookman Old Style" pitchFamily="18" charset="0"/>
              </a:rPr>
              <a:t> </a:t>
            </a:r>
            <a:r>
              <a:rPr lang="pt-PT" sz="1600" b="0" dirty="0" err="1">
                <a:latin typeface="Bookman Old Style" pitchFamily="18" charset="0"/>
              </a:rPr>
              <a:t>WebConfig</a:t>
            </a:r>
            <a:r>
              <a:rPr lang="pt-PT" sz="1600" b="0" dirty="0">
                <a:latin typeface="Bookman Old Style" pitchFamily="18" charset="0"/>
              </a:rPr>
              <a:t>: </a:t>
            </a:r>
            <a:r>
              <a:rPr lang="pt-PT" sz="1600" dirty="0" err="1">
                <a:latin typeface="Bookman Old Style" pitchFamily="18" charset="0"/>
              </a:rPr>
              <a:t>Behaviors</a:t>
            </a:r>
            <a:r>
              <a:rPr lang="pt-PT" sz="1600" b="0" dirty="0">
                <a:latin typeface="Bookman Old Style" pitchFamily="18" charset="0"/>
              </a:rPr>
              <a:t>	</a:t>
            </a: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4B4A8911-C609-4EB5-97CA-B4737F6A6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24744"/>
            <a:ext cx="46782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WCF REST Services: Web Config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243E5-14FD-42EB-B99A-2412644AD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40" y="2189733"/>
            <a:ext cx="7257256" cy="382289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68C144-D388-4EBC-A3CC-F4A534C7DF5B}"/>
              </a:ext>
            </a:extLst>
          </p:cNvPr>
          <p:cNvGrpSpPr/>
          <p:nvPr/>
        </p:nvGrpSpPr>
        <p:grpSpPr>
          <a:xfrm>
            <a:off x="2214398" y="2747470"/>
            <a:ext cx="3844044" cy="2158327"/>
            <a:chOff x="2214398" y="2747470"/>
            <a:chExt cx="3844044" cy="2158327"/>
          </a:xfrm>
        </p:grpSpPr>
        <p:sp>
          <p:nvSpPr>
            <p:cNvPr id="7" name="Retângulo arredondado 6"/>
            <p:cNvSpPr/>
            <p:nvPr/>
          </p:nvSpPr>
          <p:spPr bwMode="auto">
            <a:xfrm>
              <a:off x="3394146" y="2747470"/>
              <a:ext cx="2664296" cy="288032"/>
            </a:xfrm>
            <a:prstGeom prst="roundRect">
              <a:avLst/>
            </a:prstGeom>
            <a:solidFill>
              <a:srgbClr val="3366CC">
                <a:alpha val="29020"/>
              </a:srgbClr>
            </a:solidFill>
            <a:ln w="12700" cap="flat" cmpd="sng" algn="ctr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Retângulo arredondado 6">
              <a:extLst>
                <a:ext uri="{FF2B5EF4-FFF2-40B4-BE49-F238E27FC236}">
                  <a16:creationId xmlns:a16="http://schemas.microsoft.com/office/drawing/2014/main" id="{00CD15E0-18B9-430B-BD19-9F37BBA51DC5}"/>
                </a:ext>
              </a:extLst>
            </p:cNvPr>
            <p:cNvSpPr/>
            <p:nvPr/>
          </p:nvSpPr>
          <p:spPr bwMode="auto">
            <a:xfrm>
              <a:off x="2214398" y="4617765"/>
              <a:ext cx="2664296" cy="288032"/>
            </a:xfrm>
            <a:prstGeom prst="roundRect">
              <a:avLst/>
            </a:prstGeom>
            <a:solidFill>
              <a:srgbClr val="3366CC">
                <a:alpha val="29020"/>
              </a:srgbClr>
            </a:solidFill>
            <a:ln w="12700" cap="flat" cmpd="sng" algn="ctr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5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EF6B63-B8A3-4D26-BB28-C4835759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632" y="2229051"/>
            <a:ext cx="6510771" cy="4185496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2359" y="1700808"/>
            <a:ext cx="8675348" cy="3644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>
                <a:latin typeface="Bookman Old Style" pitchFamily="18" charset="0"/>
              </a:rPr>
              <a:t>Resume: WebConfig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F0F1200E-3532-40E3-AFCD-13F991849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24744"/>
            <a:ext cx="46782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WCF REST Services: Web Config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67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626246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WCF REST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Services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(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Alternative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)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2560" y="1788720"/>
            <a:ext cx="8675348" cy="26222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>
                <a:latin typeface="Bookman Old Style" pitchFamily="18" charset="0"/>
              </a:rPr>
              <a:t>Delete </a:t>
            </a:r>
            <a:r>
              <a:rPr lang="pt-PT" sz="1600" dirty="0"/>
              <a:t>&lt;</a:t>
            </a:r>
            <a:r>
              <a:rPr lang="pt-PT" sz="1600" dirty="0" err="1"/>
              <a:t>system.serviceModel</a:t>
            </a:r>
            <a:r>
              <a:rPr lang="pt-PT" sz="1600" dirty="0"/>
              <a:t>&gt; </a:t>
            </a:r>
            <a:r>
              <a:rPr lang="pt-PT" sz="1600" b="0" dirty="0"/>
              <a:t>in </a:t>
            </a:r>
            <a:r>
              <a:rPr lang="pt-PT" sz="1600" b="0" dirty="0" err="1"/>
              <a:t>Web.Config</a:t>
            </a:r>
            <a:endParaRPr lang="pt-PT" sz="1600" b="0" dirty="0">
              <a:latin typeface="Bookman Old Style" pitchFamily="18" charset="0"/>
            </a:endParaRP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dirty="0">
                <a:latin typeface="Bookman Old Style" pitchFamily="18" charset="0"/>
              </a:rPr>
              <a:t>Change in markup of </a:t>
            </a:r>
            <a:r>
              <a:rPr lang="en-GB" sz="1600" b="0" dirty="0" err="1">
                <a:latin typeface="Bookman Old Style" pitchFamily="18" charset="0"/>
              </a:rPr>
              <a:t>Service.svc</a:t>
            </a:r>
            <a:r>
              <a:rPr lang="en-GB" sz="1600" b="0" dirty="0">
                <a:latin typeface="Bookman Old Style" pitchFamily="18" charset="0"/>
              </a:rPr>
              <a:t> </a:t>
            </a:r>
            <a:endParaRPr lang="pt-PT" sz="1600" b="0" dirty="0">
              <a:latin typeface="Bookman Old Style" pitchFamily="18" charset="0"/>
            </a:endParaRPr>
          </a:p>
          <a:p>
            <a:pPr lvl="1" eaLnBrk="0" hangingPunct="0">
              <a:lnSpc>
                <a:spcPct val="120000"/>
              </a:lnSpc>
              <a:spcBef>
                <a:spcPct val="100000"/>
              </a:spcBef>
            </a:pPr>
            <a:r>
              <a:rPr lang="pt-PT" sz="1600" dirty="0"/>
              <a:t>   </a:t>
            </a:r>
            <a:r>
              <a:rPr lang="pt-PT" sz="1600" b="0" dirty="0">
                <a:latin typeface="Bookman Old Style" pitchFamily="18" charset="0"/>
              </a:rPr>
              <a:t>	</a:t>
            </a:r>
            <a:r>
              <a:rPr lang="pt-PT" sz="1600" dirty="0" err="1"/>
              <a:t>Factory</a:t>
            </a:r>
            <a:r>
              <a:rPr lang="pt-PT" sz="1600" dirty="0"/>
              <a:t>="</a:t>
            </a:r>
            <a:r>
              <a:rPr lang="pt-PT" sz="1600" dirty="0" err="1"/>
              <a:t>System.ServiceModel.Activation.WebServiceHostFactory</a:t>
            </a:r>
            <a:r>
              <a:rPr lang="pt-PT" sz="1600" dirty="0"/>
              <a:t>"</a:t>
            </a:r>
            <a:endParaRPr lang="pt-PT" sz="1600" b="0" dirty="0">
              <a:latin typeface="Bookman Old Style" pitchFamily="18" charset="0"/>
            </a:endParaRP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30461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41022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WCF REST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Services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2560" y="1788720"/>
            <a:ext cx="8675348" cy="14711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 err="1">
                <a:latin typeface="Bookman Old Style" pitchFamily="18" charset="0"/>
              </a:rPr>
              <a:t>Testing</a:t>
            </a:r>
            <a:r>
              <a:rPr lang="pt-PT" sz="1600" b="0" dirty="0">
                <a:latin typeface="Bookman Old Style" pitchFamily="18" charset="0"/>
              </a:rPr>
              <a:t>	</a:t>
            </a: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2163092"/>
            <a:ext cx="5010150" cy="23241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601" y="2507166"/>
            <a:ext cx="3552825" cy="37719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2649860" y="2010910"/>
            <a:ext cx="936104" cy="626002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898617" y="2289755"/>
            <a:ext cx="936104" cy="626002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372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41022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WCF REST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Services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2560" y="1788720"/>
            <a:ext cx="8675348" cy="2720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>
                <a:latin typeface="Bookman Old Style" pitchFamily="18" charset="0"/>
              </a:rPr>
              <a:t>Analisar </a:t>
            </a:r>
            <a:r>
              <a:rPr lang="pt-PT" sz="1600" b="0" dirty="0" err="1">
                <a:latin typeface="Bookman Old Style" pitchFamily="18" charset="0"/>
              </a:rPr>
              <a:t>URIs</a:t>
            </a:r>
            <a:r>
              <a:rPr lang="pt-PT" sz="1600" b="0" dirty="0">
                <a:latin typeface="Bookman Old Style" pitchFamily="18" charset="0"/>
              </a:rPr>
              <a:t> disponíveis</a:t>
            </a:r>
          </a:p>
          <a:p>
            <a:pPr marL="1270000" lvl="2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>
                <a:latin typeface="Bookman Old Style" pitchFamily="18" charset="0"/>
              </a:rPr>
              <a:t>No </a:t>
            </a:r>
            <a:r>
              <a:rPr lang="pt-PT" sz="1600" b="0" dirty="0" err="1">
                <a:latin typeface="Bookman Old Style" pitchFamily="18" charset="0"/>
              </a:rPr>
              <a:t>web.config</a:t>
            </a:r>
            <a:r>
              <a:rPr lang="pt-PT" sz="1600" b="0" dirty="0">
                <a:latin typeface="Bookman Old Style" pitchFamily="18" charset="0"/>
              </a:rPr>
              <a:t> colocar 	</a:t>
            </a:r>
          </a:p>
          <a:p>
            <a:r>
              <a:rPr lang="pt-PT" dirty="0"/>
              <a:t>	</a:t>
            </a:r>
            <a:r>
              <a:rPr lang="pt-PT" sz="1400" b="0" dirty="0"/>
              <a:t>	&lt;</a:t>
            </a:r>
            <a:r>
              <a:rPr lang="pt-PT" sz="1400" b="0" dirty="0" err="1"/>
              <a:t>behavior</a:t>
            </a:r>
            <a:r>
              <a:rPr lang="pt-PT" sz="1400" b="0" dirty="0"/>
              <a:t> </a:t>
            </a:r>
            <a:r>
              <a:rPr lang="pt-PT" sz="1400" b="0" dirty="0" err="1"/>
              <a:t>name</a:t>
            </a:r>
            <a:r>
              <a:rPr lang="pt-PT" sz="1400" b="0" dirty="0"/>
              <a:t>="web"&gt;</a:t>
            </a:r>
          </a:p>
          <a:p>
            <a:r>
              <a:rPr lang="pt-PT" sz="1400" b="0" dirty="0"/>
              <a:t>          			&lt;</a:t>
            </a:r>
            <a:r>
              <a:rPr lang="pt-PT" sz="1400" b="0" dirty="0" err="1"/>
              <a:t>webHttp</a:t>
            </a:r>
            <a:r>
              <a:rPr lang="pt-PT" sz="1400" b="0" dirty="0"/>
              <a:t> </a:t>
            </a:r>
            <a:r>
              <a:rPr lang="pt-PT" sz="1400" b="0" dirty="0" err="1"/>
              <a:t>helpEnabled</a:t>
            </a:r>
            <a:r>
              <a:rPr lang="pt-PT" sz="1400" b="0" dirty="0"/>
              <a:t>="</a:t>
            </a:r>
            <a:r>
              <a:rPr lang="pt-PT" sz="1400" b="0" dirty="0" err="1"/>
              <a:t>true</a:t>
            </a:r>
            <a:r>
              <a:rPr lang="pt-PT" sz="1400" b="0" dirty="0"/>
              <a:t>" /&gt;</a:t>
            </a:r>
          </a:p>
          <a:p>
            <a:r>
              <a:rPr lang="pt-PT" sz="1400" b="0" dirty="0"/>
              <a:t>        		&lt;/</a:t>
            </a:r>
            <a:r>
              <a:rPr lang="pt-PT" sz="1400" b="0" dirty="0" err="1"/>
              <a:t>behavior</a:t>
            </a:r>
            <a:r>
              <a:rPr lang="pt-PT" sz="1400" b="0" dirty="0"/>
              <a:t>&gt;</a:t>
            </a:r>
            <a:endParaRPr lang="pt-PT" sz="3200" b="0" dirty="0">
              <a:latin typeface="Bookman Old Style" pitchFamily="18" charset="0"/>
            </a:endParaRPr>
          </a:p>
          <a:p>
            <a:pPr marL="1270000" lvl="2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dirty="0">
                <a:latin typeface="Bookman Old Style" pitchFamily="18" charset="0"/>
              </a:rPr>
              <a:t>http://localhost:6418/Service.svc/help</a:t>
            </a: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5890224" y="3429000"/>
            <a:ext cx="936104" cy="720080"/>
          </a:xfrm>
          <a:prstGeom prst="ellipse">
            <a:avLst/>
          </a:prstGeom>
          <a:solidFill>
            <a:srgbClr val="FFFF00">
              <a:alpha val="2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42260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41022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WCF REST Services (Cliente)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2560" y="1788720"/>
            <a:ext cx="8675348" cy="14711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 err="1">
                <a:latin typeface="Bookman Old Style" pitchFamily="18" charset="0"/>
              </a:rPr>
              <a:t>Using</a:t>
            </a:r>
            <a:r>
              <a:rPr lang="pt-PT" sz="1600" b="0" dirty="0">
                <a:latin typeface="Bookman Old Style" pitchFamily="18" charset="0"/>
              </a:rPr>
              <a:t> (</a:t>
            </a:r>
            <a:r>
              <a:rPr lang="pt-PT" sz="1600" dirty="0" err="1">
                <a:latin typeface="Bookman Old Style" pitchFamily="18" charset="0"/>
              </a:rPr>
              <a:t>if</a:t>
            </a:r>
            <a:r>
              <a:rPr lang="pt-PT" sz="1600" dirty="0">
                <a:latin typeface="Bookman Old Style" pitchFamily="18" charset="0"/>
              </a:rPr>
              <a:t> </a:t>
            </a:r>
            <a:r>
              <a:rPr lang="pt-PT" sz="1600" dirty="0" err="1">
                <a:latin typeface="Bookman Old Style" pitchFamily="18" charset="0"/>
              </a:rPr>
              <a:t>returning</a:t>
            </a:r>
            <a:r>
              <a:rPr lang="pt-PT" sz="1600" dirty="0">
                <a:latin typeface="Bookman Old Style" pitchFamily="18" charset="0"/>
              </a:rPr>
              <a:t> XML</a:t>
            </a:r>
            <a:r>
              <a:rPr lang="pt-PT" sz="1600" b="0" dirty="0">
                <a:latin typeface="Bookman Old Style" pitchFamily="18" charset="0"/>
              </a:rPr>
              <a:t>)	</a:t>
            </a: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409" y="2346920"/>
            <a:ext cx="71056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4636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41022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WCF REST Services (Cliente)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2560" y="1788720"/>
            <a:ext cx="8675348" cy="14711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 err="1">
                <a:latin typeface="Bookman Old Style" pitchFamily="18" charset="0"/>
              </a:rPr>
              <a:t>Using</a:t>
            </a:r>
            <a:r>
              <a:rPr lang="pt-PT" sz="1600" b="0" dirty="0">
                <a:latin typeface="Bookman Old Style" pitchFamily="18" charset="0"/>
              </a:rPr>
              <a:t> (</a:t>
            </a:r>
            <a:r>
              <a:rPr lang="pt-PT" sz="1600" dirty="0" err="1">
                <a:latin typeface="Bookman Old Style" pitchFamily="18" charset="0"/>
              </a:rPr>
              <a:t>if</a:t>
            </a:r>
            <a:r>
              <a:rPr lang="pt-PT" sz="1600" dirty="0">
                <a:latin typeface="Bookman Old Style" pitchFamily="18" charset="0"/>
              </a:rPr>
              <a:t> </a:t>
            </a:r>
            <a:r>
              <a:rPr lang="pt-PT" sz="1600" dirty="0" err="1">
                <a:latin typeface="Bookman Old Style" pitchFamily="18" charset="0"/>
              </a:rPr>
              <a:t>returning</a:t>
            </a:r>
            <a:r>
              <a:rPr lang="pt-PT" sz="1600" dirty="0">
                <a:latin typeface="Bookman Old Style" pitchFamily="18" charset="0"/>
              </a:rPr>
              <a:t> JSON</a:t>
            </a:r>
            <a:r>
              <a:rPr lang="pt-PT" sz="1600" b="0" dirty="0">
                <a:latin typeface="Bookman Old Style" pitchFamily="18" charset="0"/>
              </a:rPr>
              <a:t>)	</a:t>
            </a: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07FD8-BF28-4C65-8EA3-5B64E6D2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631" y="2276872"/>
            <a:ext cx="7029193" cy="40324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1B3588-51BE-481F-BC9A-A91CC93F2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192" y="1324799"/>
            <a:ext cx="2767486" cy="152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3797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705455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WCF REST Services (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Client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via PowerShell)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F0423A-8441-4908-81E8-BEBFDE7D02DD}"/>
              </a:ext>
            </a:extLst>
          </p:cNvPr>
          <p:cNvSpPr/>
          <p:nvPr/>
        </p:nvSpPr>
        <p:spPr>
          <a:xfrm>
            <a:off x="1066800" y="2420888"/>
            <a:ext cx="84947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Start Win </a:t>
            </a:r>
            <a:r>
              <a:rPr lang="en-US" sz="1600" b="0" dirty="0" err="1"/>
              <a:t>Powershell</a:t>
            </a:r>
            <a:endParaRPr lang="en-US" sz="1600" b="0" dirty="0"/>
          </a:p>
          <a:p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PS C:\Users\lufer&gt; Invoke-</a:t>
            </a:r>
            <a:r>
              <a:rPr lang="en-US" sz="1600" b="0" dirty="0" err="1"/>
              <a:t>WebRequest</a:t>
            </a:r>
            <a:r>
              <a:rPr lang="en-US" sz="1600" b="0" dirty="0"/>
              <a:t> -Uri </a:t>
            </a:r>
            <a:r>
              <a:rPr lang="en-US" sz="1600" b="0" dirty="0">
                <a:hlinkClick r:id="rId3"/>
              </a:rPr>
              <a:t>http://localhost:6418/Service.svc/All</a:t>
            </a:r>
            <a:endParaRPr lang="en-US" sz="1600" b="0" dirty="0"/>
          </a:p>
          <a:p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PS C:\Users\lufer&gt; Invoke-</a:t>
            </a:r>
            <a:r>
              <a:rPr lang="en-US" sz="1600" b="0" dirty="0" err="1"/>
              <a:t>WebRequest</a:t>
            </a:r>
            <a:r>
              <a:rPr lang="en-US" sz="1600" b="0" dirty="0"/>
              <a:t> -Uri "http://localhost:6418/</a:t>
            </a:r>
            <a:r>
              <a:rPr lang="en-US" sz="1600" b="0" dirty="0" err="1"/>
              <a:t>Service.svc</a:t>
            </a:r>
            <a:r>
              <a:rPr lang="en-US" sz="1600" b="0" dirty="0"/>
              <a:t>/All" | select Content</a:t>
            </a:r>
          </a:p>
        </p:txBody>
      </p:sp>
    </p:spTree>
    <p:extLst>
      <p:ext uri="{BB962C8B-B14F-4D97-AF65-F5344CB8AC3E}">
        <p14:creationId xmlns:p14="http://schemas.microsoft.com/office/powerpoint/2010/main" val="18963333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ocuments"/>
          <p:cNvSpPr>
            <a:spLocks noEditPoints="1" noChangeArrowheads="1"/>
          </p:cNvSpPr>
          <p:nvPr/>
        </p:nvSpPr>
        <p:spPr bwMode="auto">
          <a:xfrm>
            <a:off x="2076445" y="2388840"/>
            <a:ext cx="695345" cy="1189553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545783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REST </a:t>
            </a:r>
            <a:r>
              <a:rPr lang="pt-PT" sz="20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– Web Architecture</a:t>
            </a:r>
            <a:endParaRPr lang="en-GB" sz="2800" b="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1026" name="Documents"/>
          <p:cNvSpPr>
            <a:spLocks noEditPoints="1" noChangeArrowheads="1"/>
          </p:cNvSpPr>
          <p:nvPr/>
        </p:nvSpPr>
        <p:spPr bwMode="auto">
          <a:xfrm>
            <a:off x="4456776" y="1821091"/>
            <a:ext cx="361944" cy="720194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2238356" y="2669064"/>
            <a:ext cx="216053" cy="280224"/>
            <a:chOff x="2304" y="1584"/>
            <a:chExt cx="1740" cy="1554"/>
          </a:xfrm>
        </p:grpSpPr>
        <p:sp>
          <p:nvSpPr>
            <p:cNvPr id="1028" name="Film"/>
            <p:cNvSpPr>
              <a:spLocks noEditPoints="1" noChangeArrowheads="1"/>
            </p:cNvSpPr>
            <p:nvPr/>
          </p:nvSpPr>
          <p:spPr bwMode="auto">
            <a:xfrm>
              <a:off x="2304" y="1980"/>
              <a:ext cx="726" cy="1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4960 w 21600"/>
                <a:gd name="T17" fmla="*/ 8129 h 21600"/>
                <a:gd name="T18" fmla="*/ 17079 w 21600"/>
                <a:gd name="T19" fmla="*/ 1342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  <a:path w="21600" h="21600" extrusionOk="0">
                  <a:moveTo>
                    <a:pt x="3014" y="21600"/>
                  </a:moveTo>
                  <a:lnTo>
                    <a:pt x="301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3014" y="21600"/>
                  </a:lnTo>
                  <a:close/>
                </a:path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8586" y="0"/>
                  </a:lnTo>
                  <a:lnTo>
                    <a:pt x="18586" y="21600"/>
                  </a:lnTo>
                  <a:lnTo>
                    <a:pt x="21600" y="21600"/>
                  </a:lnTo>
                  <a:close/>
                </a:path>
                <a:path w="21600" h="21600" extrusionOk="0">
                  <a:moveTo>
                    <a:pt x="6028" y="6574"/>
                  </a:moveTo>
                  <a:lnTo>
                    <a:pt x="15572" y="6574"/>
                  </a:lnTo>
                  <a:lnTo>
                    <a:pt x="16074" y="6574"/>
                  </a:lnTo>
                  <a:lnTo>
                    <a:pt x="16326" y="6457"/>
                  </a:lnTo>
                  <a:lnTo>
                    <a:pt x="16577" y="6339"/>
                  </a:lnTo>
                  <a:lnTo>
                    <a:pt x="16828" y="6222"/>
                  </a:lnTo>
                  <a:lnTo>
                    <a:pt x="17079" y="6222"/>
                  </a:lnTo>
                  <a:lnTo>
                    <a:pt x="17330" y="5987"/>
                  </a:lnTo>
                  <a:lnTo>
                    <a:pt x="17330" y="5870"/>
                  </a:lnTo>
                  <a:lnTo>
                    <a:pt x="17581" y="5635"/>
                  </a:lnTo>
                  <a:lnTo>
                    <a:pt x="17581" y="1526"/>
                  </a:lnTo>
                  <a:lnTo>
                    <a:pt x="17330" y="1291"/>
                  </a:lnTo>
                  <a:lnTo>
                    <a:pt x="17330" y="1174"/>
                  </a:lnTo>
                  <a:lnTo>
                    <a:pt x="17079" y="1057"/>
                  </a:lnTo>
                  <a:lnTo>
                    <a:pt x="16828" y="939"/>
                  </a:lnTo>
                  <a:lnTo>
                    <a:pt x="16577" y="822"/>
                  </a:lnTo>
                  <a:lnTo>
                    <a:pt x="16326" y="704"/>
                  </a:lnTo>
                  <a:lnTo>
                    <a:pt x="16074" y="704"/>
                  </a:lnTo>
                  <a:lnTo>
                    <a:pt x="15572" y="587"/>
                  </a:lnTo>
                  <a:lnTo>
                    <a:pt x="6028" y="587"/>
                  </a:lnTo>
                  <a:lnTo>
                    <a:pt x="5526" y="704"/>
                  </a:lnTo>
                  <a:lnTo>
                    <a:pt x="5274" y="704"/>
                  </a:lnTo>
                  <a:lnTo>
                    <a:pt x="5023" y="822"/>
                  </a:lnTo>
                  <a:lnTo>
                    <a:pt x="4772" y="939"/>
                  </a:lnTo>
                  <a:lnTo>
                    <a:pt x="4521" y="1057"/>
                  </a:lnTo>
                  <a:lnTo>
                    <a:pt x="4270" y="1174"/>
                  </a:lnTo>
                  <a:lnTo>
                    <a:pt x="4270" y="1291"/>
                  </a:lnTo>
                  <a:lnTo>
                    <a:pt x="4019" y="1526"/>
                  </a:lnTo>
                  <a:lnTo>
                    <a:pt x="4019" y="5635"/>
                  </a:lnTo>
                  <a:lnTo>
                    <a:pt x="4270" y="5870"/>
                  </a:lnTo>
                  <a:lnTo>
                    <a:pt x="4270" y="5987"/>
                  </a:lnTo>
                  <a:lnTo>
                    <a:pt x="4521" y="6222"/>
                  </a:lnTo>
                  <a:lnTo>
                    <a:pt x="4772" y="6222"/>
                  </a:lnTo>
                  <a:lnTo>
                    <a:pt x="5023" y="6339"/>
                  </a:lnTo>
                  <a:lnTo>
                    <a:pt x="5274" y="6457"/>
                  </a:lnTo>
                  <a:lnTo>
                    <a:pt x="5526" y="6574"/>
                  </a:lnTo>
                  <a:lnTo>
                    <a:pt x="6028" y="6574"/>
                  </a:lnTo>
                  <a:close/>
                </a:path>
                <a:path w="21600" h="21600" extrusionOk="0">
                  <a:moveTo>
                    <a:pt x="6028" y="13617"/>
                  </a:moveTo>
                  <a:lnTo>
                    <a:pt x="15572" y="13617"/>
                  </a:lnTo>
                  <a:lnTo>
                    <a:pt x="16074" y="13617"/>
                  </a:lnTo>
                  <a:lnTo>
                    <a:pt x="16326" y="13617"/>
                  </a:lnTo>
                  <a:lnTo>
                    <a:pt x="16577" y="13500"/>
                  </a:lnTo>
                  <a:lnTo>
                    <a:pt x="16828" y="13383"/>
                  </a:lnTo>
                  <a:lnTo>
                    <a:pt x="17079" y="13265"/>
                  </a:lnTo>
                  <a:lnTo>
                    <a:pt x="17330" y="13148"/>
                  </a:lnTo>
                  <a:lnTo>
                    <a:pt x="17330" y="12913"/>
                  </a:lnTo>
                  <a:lnTo>
                    <a:pt x="17581" y="12796"/>
                  </a:lnTo>
                  <a:lnTo>
                    <a:pt x="17581" y="8687"/>
                  </a:lnTo>
                  <a:lnTo>
                    <a:pt x="17330" y="8452"/>
                  </a:lnTo>
                  <a:lnTo>
                    <a:pt x="17330" y="8335"/>
                  </a:lnTo>
                  <a:lnTo>
                    <a:pt x="17079" y="8217"/>
                  </a:lnTo>
                  <a:lnTo>
                    <a:pt x="16828" y="7983"/>
                  </a:lnTo>
                  <a:lnTo>
                    <a:pt x="16577" y="7983"/>
                  </a:lnTo>
                  <a:lnTo>
                    <a:pt x="16326" y="7865"/>
                  </a:lnTo>
                  <a:lnTo>
                    <a:pt x="16074" y="7865"/>
                  </a:lnTo>
                  <a:lnTo>
                    <a:pt x="15572" y="7748"/>
                  </a:lnTo>
                  <a:lnTo>
                    <a:pt x="6028" y="7748"/>
                  </a:lnTo>
                  <a:lnTo>
                    <a:pt x="5526" y="7865"/>
                  </a:lnTo>
                  <a:lnTo>
                    <a:pt x="5274" y="7865"/>
                  </a:lnTo>
                  <a:lnTo>
                    <a:pt x="5023" y="7983"/>
                  </a:lnTo>
                  <a:lnTo>
                    <a:pt x="4772" y="7983"/>
                  </a:lnTo>
                  <a:lnTo>
                    <a:pt x="4521" y="8217"/>
                  </a:lnTo>
                  <a:lnTo>
                    <a:pt x="4270" y="8335"/>
                  </a:lnTo>
                  <a:lnTo>
                    <a:pt x="4270" y="8452"/>
                  </a:lnTo>
                  <a:lnTo>
                    <a:pt x="4019" y="8687"/>
                  </a:lnTo>
                  <a:lnTo>
                    <a:pt x="4019" y="12796"/>
                  </a:lnTo>
                  <a:lnTo>
                    <a:pt x="4270" y="12913"/>
                  </a:lnTo>
                  <a:lnTo>
                    <a:pt x="4270" y="13148"/>
                  </a:lnTo>
                  <a:lnTo>
                    <a:pt x="4521" y="13265"/>
                  </a:lnTo>
                  <a:lnTo>
                    <a:pt x="4772" y="13383"/>
                  </a:lnTo>
                  <a:lnTo>
                    <a:pt x="5023" y="13500"/>
                  </a:lnTo>
                  <a:lnTo>
                    <a:pt x="5274" y="13617"/>
                  </a:lnTo>
                  <a:lnTo>
                    <a:pt x="5526" y="13617"/>
                  </a:lnTo>
                  <a:lnTo>
                    <a:pt x="6028" y="13617"/>
                  </a:lnTo>
                  <a:close/>
                </a:path>
                <a:path w="21600" h="21600" extrusionOk="0">
                  <a:moveTo>
                    <a:pt x="6028" y="20778"/>
                  </a:moveTo>
                  <a:lnTo>
                    <a:pt x="15572" y="20778"/>
                  </a:lnTo>
                  <a:lnTo>
                    <a:pt x="16074" y="20778"/>
                  </a:lnTo>
                  <a:lnTo>
                    <a:pt x="16326" y="20661"/>
                  </a:lnTo>
                  <a:lnTo>
                    <a:pt x="16577" y="20661"/>
                  </a:lnTo>
                  <a:lnTo>
                    <a:pt x="16828" y="20543"/>
                  </a:lnTo>
                  <a:lnTo>
                    <a:pt x="17079" y="20426"/>
                  </a:lnTo>
                  <a:lnTo>
                    <a:pt x="17330" y="20309"/>
                  </a:lnTo>
                  <a:lnTo>
                    <a:pt x="17330" y="20074"/>
                  </a:lnTo>
                  <a:lnTo>
                    <a:pt x="17581" y="19957"/>
                  </a:lnTo>
                  <a:lnTo>
                    <a:pt x="17581" y="15730"/>
                  </a:lnTo>
                  <a:lnTo>
                    <a:pt x="17330" y="15613"/>
                  </a:lnTo>
                  <a:lnTo>
                    <a:pt x="17330" y="15378"/>
                  </a:lnTo>
                  <a:lnTo>
                    <a:pt x="17079" y="15378"/>
                  </a:lnTo>
                  <a:lnTo>
                    <a:pt x="16828" y="15143"/>
                  </a:lnTo>
                  <a:lnTo>
                    <a:pt x="16577" y="15026"/>
                  </a:lnTo>
                  <a:lnTo>
                    <a:pt x="16326" y="15026"/>
                  </a:lnTo>
                  <a:lnTo>
                    <a:pt x="16074" y="15026"/>
                  </a:lnTo>
                  <a:lnTo>
                    <a:pt x="15572" y="14909"/>
                  </a:lnTo>
                  <a:lnTo>
                    <a:pt x="6028" y="14909"/>
                  </a:lnTo>
                  <a:lnTo>
                    <a:pt x="5526" y="15026"/>
                  </a:lnTo>
                  <a:lnTo>
                    <a:pt x="5274" y="15026"/>
                  </a:lnTo>
                  <a:lnTo>
                    <a:pt x="5023" y="15026"/>
                  </a:lnTo>
                  <a:lnTo>
                    <a:pt x="4772" y="15143"/>
                  </a:lnTo>
                  <a:lnTo>
                    <a:pt x="4521" y="15378"/>
                  </a:lnTo>
                  <a:lnTo>
                    <a:pt x="4270" y="15378"/>
                  </a:lnTo>
                  <a:lnTo>
                    <a:pt x="4270" y="15613"/>
                  </a:lnTo>
                  <a:lnTo>
                    <a:pt x="4019" y="15730"/>
                  </a:lnTo>
                  <a:lnTo>
                    <a:pt x="4019" y="19957"/>
                  </a:lnTo>
                  <a:lnTo>
                    <a:pt x="4270" y="20074"/>
                  </a:lnTo>
                  <a:lnTo>
                    <a:pt x="4270" y="20309"/>
                  </a:lnTo>
                  <a:lnTo>
                    <a:pt x="4521" y="20426"/>
                  </a:lnTo>
                  <a:lnTo>
                    <a:pt x="4772" y="20543"/>
                  </a:lnTo>
                  <a:lnTo>
                    <a:pt x="5023" y="20661"/>
                  </a:lnTo>
                  <a:lnTo>
                    <a:pt x="5274" y="20661"/>
                  </a:lnTo>
                  <a:lnTo>
                    <a:pt x="5526" y="20778"/>
                  </a:lnTo>
                  <a:lnTo>
                    <a:pt x="6028" y="20778"/>
                  </a:lnTo>
                  <a:close/>
                </a:path>
                <a:path w="21600" h="21600" extrusionOk="0">
                  <a:moveTo>
                    <a:pt x="753" y="1291"/>
                  </a:moveTo>
                  <a:lnTo>
                    <a:pt x="2260" y="1291"/>
                  </a:lnTo>
                  <a:lnTo>
                    <a:pt x="2260" y="235"/>
                  </a:lnTo>
                  <a:lnTo>
                    <a:pt x="753" y="235"/>
                  </a:lnTo>
                  <a:lnTo>
                    <a:pt x="753" y="1291"/>
                  </a:lnTo>
                  <a:close/>
                </a:path>
                <a:path w="21600" h="21600" extrusionOk="0">
                  <a:moveTo>
                    <a:pt x="753" y="2700"/>
                  </a:moveTo>
                  <a:lnTo>
                    <a:pt x="2260" y="2700"/>
                  </a:lnTo>
                  <a:lnTo>
                    <a:pt x="2260" y="1643"/>
                  </a:lnTo>
                  <a:lnTo>
                    <a:pt x="753" y="1643"/>
                  </a:lnTo>
                  <a:lnTo>
                    <a:pt x="753" y="2700"/>
                  </a:lnTo>
                  <a:close/>
                </a:path>
                <a:path w="21600" h="21600" extrusionOk="0">
                  <a:moveTo>
                    <a:pt x="753" y="4109"/>
                  </a:moveTo>
                  <a:lnTo>
                    <a:pt x="2260" y="4109"/>
                  </a:lnTo>
                  <a:lnTo>
                    <a:pt x="2260" y="3052"/>
                  </a:lnTo>
                  <a:lnTo>
                    <a:pt x="753" y="3052"/>
                  </a:lnTo>
                  <a:lnTo>
                    <a:pt x="753" y="4109"/>
                  </a:lnTo>
                  <a:close/>
                </a:path>
                <a:path w="21600" h="21600" extrusionOk="0">
                  <a:moveTo>
                    <a:pt x="753" y="5517"/>
                  </a:moveTo>
                  <a:lnTo>
                    <a:pt x="2260" y="5517"/>
                  </a:lnTo>
                  <a:lnTo>
                    <a:pt x="2260" y="4461"/>
                  </a:lnTo>
                  <a:lnTo>
                    <a:pt x="753" y="4461"/>
                  </a:lnTo>
                  <a:lnTo>
                    <a:pt x="753" y="5517"/>
                  </a:lnTo>
                  <a:close/>
                </a:path>
                <a:path w="21600" h="21600" extrusionOk="0">
                  <a:moveTo>
                    <a:pt x="753" y="6926"/>
                  </a:moveTo>
                  <a:lnTo>
                    <a:pt x="2260" y="6926"/>
                  </a:lnTo>
                  <a:lnTo>
                    <a:pt x="2260" y="5870"/>
                  </a:lnTo>
                  <a:lnTo>
                    <a:pt x="753" y="5870"/>
                  </a:lnTo>
                  <a:lnTo>
                    <a:pt x="753" y="6926"/>
                  </a:lnTo>
                  <a:close/>
                </a:path>
                <a:path w="21600" h="21600" extrusionOk="0">
                  <a:moveTo>
                    <a:pt x="753" y="8335"/>
                  </a:moveTo>
                  <a:lnTo>
                    <a:pt x="2260" y="8335"/>
                  </a:lnTo>
                  <a:lnTo>
                    <a:pt x="2260" y="7278"/>
                  </a:lnTo>
                  <a:lnTo>
                    <a:pt x="753" y="7278"/>
                  </a:lnTo>
                  <a:lnTo>
                    <a:pt x="753" y="8335"/>
                  </a:lnTo>
                  <a:close/>
                </a:path>
                <a:path w="21600" h="21600" extrusionOk="0">
                  <a:moveTo>
                    <a:pt x="753" y="9743"/>
                  </a:moveTo>
                  <a:lnTo>
                    <a:pt x="2260" y="9743"/>
                  </a:lnTo>
                  <a:lnTo>
                    <a:pt x="2260" y="8687"/>
                  </a:lnTo>
                  <a:lnTo>
                    <a:pt x="753" y="8687"/>
                  </a:lnTo>
                  <a:lnTo>
                    <a:pt x="753" y="9743"/>
                  </a:lnTo>
                  <a:close/>
                </a:path>
                <a:path w="21600" h="21600" extrusionOk="0">
                  <a:moveTo>
                    <a:pt x="753" y="11152"/>
                  </a:moveTo>
                  <a:lnTo>
                    <a:pt x="2260" y="11152"/>
                  </a:lnTo>
                  <a:lnTo>
                    <a:pt x="2260" y="10096"/>
                  </a:lnTo>
                  <a:lnTo>
                    <a:pt x="753" y="10096"/>
                  </a:lnTo>
                  <a:lnTo>
                    <a:pt x="753" y="11152"/>
                  </a:lnTo>
                  <a:close/>
                </a:path>
                <a:path w="21600" h="21600" extrusionOk="0">
                  <a:moveTo>
                    <a:pt x="753" y="12561"/>
                  </a:moveTo>
                  <a:lnTo>
                    <a:pt x="2260" y="12561"/>
                  </a:lnTo>
                  <a:lnTo>
                    <a:pt x="2260" y="11504"/>
                  </a:lnTo>
                  <a:lnTo>
                    <a:pt x="753" y="11504"/>
                  </a:lnTo>
                  <a:lnTo>
                    <a:pt x="753" y="12561"/>
                  </a:lnTo>
                  <a:close/>
                </a:path>
                <a:path w="21600" h="21600" extrusionOk="0">
                  <a:moveTo>
                    <a:pt x="753" y="13970"/>
                  </a:moveTo>
                  <a:lnTo>
                    <a:pt x="2260" y="13970"/>
                  </a:lnTo>
                  <a:lnTo>
                    <a:pt x="2260" y="12913"/>
                  </a:lnTo>
                  <a:lnTo>
                    <a:pt x="753" y="12913"/>
                  </a:lnTo>
                  <a:lnTo>
                    <a:pt x="753" y="13970"/>
                  </a:lnTo>
                  <a:close/>
                </a:path>
                <a:path w="21600" h="21600" extrusionOk="0">
                  <a:moveTo>
                    <a:pt x="753" y="15378"/>
                  </a:moveTo>
                  <a:lnTo>
                    <a:pt x="2260" y="15378"/>
                  </a:lnTo>
                  <a:lnTo>
                    <a:pt x="2260" y="14322"/>
                  </a:lnTo>
                  <a:lnTo>
                    <a:pt x="753" y="14322"/>
                  </a:lnTo>
                  <a:lnTo>
                    <a:pt x="753" y="15378"/>
                  </a:lnTo>
                  <a:close/>
                </a:path>
                <a:path w="21600" h="21600" extrusionOk="0">
                  <a:moveTo>
                    <a:pt x="753" y="16787"/>
                  </a:moveTo>
                  <a:lnTo>
                    <a:pt x="2260" y="16787"/>
                  </a:lnTo>
                  <a:lnTo>
                    <a:pt x="2260" y="15730"/>
                  </a:lnTo>
                  <a:lnTo>
                    <a:pt x="753" y="15730"/>
                  </a:lnTo>
                  <a:lnTo>
                    <a:pt x="753" y="16787"/>
                  </a:lnTo>
                  <a:close/>
                </a:path>
                <a:path w="21600" h="21600" extrusionOk="0">
                  <a:moveTo>
                    <a:pt x="753" y="18196"/>
                  </a:moveTo>
                  <a:lnTo>
                    <a:pt x="2260" y="18196"/>
                  </a:lnTo>
                  <a:lnTo>
                    <a:pt x="2260" y="17139"/>
                  </a:lnTo>
                  <a:lnTo>
                    <a:pt x="753" y="17139"/>
                  </a:lnTo>
                  <a:lnTo>
                    <a:pt x="753" y="18196"/>
                  </a:lnTo>
                  <a:close/>
                </a:path>
                <a:path w="21600" h="21600" extrusionOk="0">
                  <a:moveTo>
                    <a:pt x="753" y="19604"/>
                  </a:moveTo>
                  <a:lnTo>
                    <a:pt x="2260" y="19604"/>
                  </a:lnTo>
                  <a:lnTo>
                    <a:pt x="2260" y="18548"/>
                  </a:lnTo>
                  <a:lnTo>
                    <a:pt x="753" y="18548"/>
                  </a:lnTo>
                  <a:lnTo>
                    <a:pt x="753" y="19604"/>
                  </a:lnTo>
                  <a:close/>
                </a:path>
                <a:path w="21600" h="21600" extrusionOk="0">
                  <a:moveTo>
                    <a:pt x="753" y="21013"/>
                  </a:moveTo>
                  <a:lnTo>
                    <a:pt x="2260" y="21013"/>
                  </a:lnTo>
                  <a:lnTo>
                    <a:pt x="2260" y="19957"/>
                  </a:lnTo>
                  <a:lnTo>
                    <a:pt x="753" y="19957"/>
                  </a:lnTo>
                  <a:lnTo>
                    <a:pt x="753" y="21013"/>
                  </a:lnTo>
                  <a:close/>
                </a:path>
                <a:path w="21600" h="21600" extrusionOk="0">
                  <a:moveTo>
                    <a:pt x="19340" y="1409"/>
                  </a:moveTo>
                  <a:lnTo>
                    <a:pt x="20595" y="1409"/>
                  </a:lnTo>
                  <a:lnTo>
                    <a:pt x="20595" y="352"/>
                  </a:lnTo>
                  <a:lnTo>
                    <a:pt x="19340" y="352"/>
                  </a:lnTo>
                  <a:lnTo>
                    <a:pt x="19340" y="1409"/>
                  </a:lnTo>
                  <a:close/>
                </a:path>
                <a:path w="21600" h="21600" extrusionOk="0">
                  <a:moveTo>
                    <a:pt x="19340" y="2700"/>
                  </a:moveTo>
                  <a:lnTo>
                    <a:pt x="20595" y="2700"/>
                  </a:lnTo>
                  <a:lnTo>
                    <a:pt x="20595" y="1643"/>
                  </a:lnTo>
                  <a:lnTo>
                    <a:pt x="19340" y="1643"/>
                  </a:lnTo>
                  <a:lnTo>
                    <a:pt x="19340" y="2700"/>
                  </a:lnTo>
                  <a:close/>
                </a:path>
                <a:path w="21600" h="21600" extrusionOk="0">
                  <a:moveTo>
                    <a:pt x="19340" y="4109"/>
                  </a:moveTo>
                  <a:lnTo>
                    <a:pt x="20595" y="4109"/>
                  </a:lnTo>
                  <a:lnTo>
                    <a:pt x="20595" y="3052"/>
                  </a:lnTo>
                  <a:lnTo>
                    <a:pt x="19340" y="3052"/>
                  </a:lnTo>
                  <a:lnTo>
                    <a:pt x="19340" y="4109"/>
                  </a:lnTo>
                  <a:close/>
                </a:path>
                <a:path w="21600" h="21600" extrusionOk="0">
                  <a:moveTo>
                    <a:pt x="19340" y="5517"/>
                  </a:moveTo>
                  <a:lnTo>
                    <a:pt x="20595" y="5517"/>
                  </a:lnTo>
                  <a:lnTo>
                    <a:pt x="20595" y="4461"/>
                  </a:lnTo>
                  <a:lnTo>
                    <a:pt x="19340" y="4461"/>
                  </a:lnTo>
                  <a:lnTo>
                    <a:pt x="19340" y="5517"/>
                  </a:lnTo>
                  <a:close/>
                </a:path>
                <a:path w="21600" h="21600" extrusionOk="0">
                  <a:moveTo>
                    <a:pt x="19340" y="6926"/>
                  </a:moveTo>
                  <a:lnTo>
                    <a:pt x="20595" y="6926"/>
                  </a:lnTo>
                  <a:lnTo>
                    <a:pt x="20595" y="5870"/>
                  </a:lnTo>
                  <a:lnTo>
                    <a:pt x="19340" y="5870"/>
                  </a:lnTo>
                  <a:lnTo>
                    <a:pt x="19340" y="6926"/>
                  </a:lnTo>
                  <a:close/>
                </a:path>
                <a:path w="21600" h="21600" extrusionOk="0">
                  <a:moveTo>
                    <a:pt x="19340" y="8335"/>
                  </a:moveTo>
                  <a:lnTo>
                    <a:pt x="20595" y="8335"/>
                  </a:lnTo>
                  <a:lnTo>
                    <a:pt x="20595" y="7278"/>
                  </a:lnTo>
                  <a:lnTo>
                    <a:pt x="19340" y="7278"/>
                  </a:lnTo>
                  <a:lnTo>
                    <a:pt x="19340" y="8335"/>
                  </a:lnTo>
                  <a:close/>
                </a:path>
                <a:path w="21600" h="21600" extrusionOk="0">
                  <a:moveTo>
                    <a:pt x="19340" y="9743"/>
                  </a:moveTo>
                  <a:lnTo>
                    <a:pt x="20595" y="9743"/>
                  </a:lnTo>
                  <a:lnTo>
                    <a:pt x="20595" y="8687"/>
                  </a:lnTo>
                  <a:lnTo>
                    <a:pt x="19340" y="8687"/>
                  </a:lnTo>
                  <a:lnTo>
                    <a:pt x="19340" y="9743"/>
                  </a:lnTo>
                  <a:close/>
                </a:path>
                <a:path w="21600" h="21600" extrusionOk="0">
                  <a:moveTo>
                    <a:pt x="19340" y="11152"/>
                  </a:moveTo>
                  <a:lnTo>
                    <a:pt x="20595" y="11152"/>
                  </a:lnTo>
                  <a:lnTo>
                    <a:pt x="20595" y="10096"/>
                  </a:lnTo>
                  <a:lnTo>
                    <a:pt x="19340" y="10096"/>
                  </a:lnTo>
                  <a:lnTo>
                    <a:pt x="19340" y="11152"/>
                  </a:lnTo>
                  <a:close/>
                </a:path>
                <a:path w="21600" h="21600" extrusionOk="0">
                  <a:moveTo>
                    <a:pt x="19340" y="12561"/>
                  </a:moveTo>
                  <a:lnTo>
                    <a:pt x="20595" y="12561"/>
                  </a:lnTo>
                  <a:lnTo>
                    <a:pt x="20595" y="11504"/>
                  </a:lnTo>
                  <a:lnTo>
                    <a:pt x="19340" y="11504"/>
                  </a:lnTo>
                  <a:lnTo>
                    <a:pt x="19340" y="12561"/>
                  </a:lnTo>
                  <a:close/>
                </a:path>
                <a:path w="21600" h="21600" extrusionOk="0">
                  <a:moveTo>
                    <a:pt x="19340" y="13970"/>
                  </a:moveTo>
                  <a:lnTo>
                    <a:pt x="20595" y="13970"/>
                  </a:lnTo>
                  <a:lnTo>
                    <a:pt x="20595" y="12913"/>
                  </a:lnTo>
                  <a:lnTo>
                    <a:pt x="19340" y="12913"/>
                  </a:lnTo>
                  <a:lnTo>
                    <a:pt x="19340" y="13970"/>
                  </a:lnTo>
                  <a:close/>
                </a:path>
                <a:path w="21600" h="21600" extrusionOk="0">
                  <a:moveTo>
                    <a:pt x="19340" y="15378"/>
                  </a:moveTo>
                  <a:lnTo>
                    <a:pt x="20595" y="15378"/>
                  </a:lnTo>
                  <a:lnTo>
                    <a:pt x="20595" y="14322"/>
                  </a:lnTo>
                  <a:lnTo>
                    <a:pt x="19340" y="14322"/>
                  </a:lnTo>
                  <a:lnTo>
                    <a:pt x="19340" y="15378"/>
                  </a:lnTo>
                  <a:close/>
                </a:path>
                <a:path w="21600" h="21600" extrusionOk="0">
                  <a:moveTo>
                    <a:pt x="19340" y="16787"/>
                  </a:moveTo>
                  <a:lnTo>
                    <a:pt x="20595" y="16787"/>
                  </a:lnTo>
                  <a:lnTo>
                    <a:pt x="20595" y="15730"/>
                  </a:lnTo>
                  <a:lnTo>
                    <a:pt x="19340" y="15730"/>
                  </a:lnTo>
                  <a:lnTo>
                    <a:pt x="19340" y="16787"/>
                  </a:lnTo>
                  <a:close/>
                </a:path>
                <a:path w="21600" h="21600" extrusionOk="0">
                  <a:moveTo>
                    <a:pt x="19340" y="18196"/>
                  </a:moveTo>
                  <a:lnTo>
                    <a:pt x="20595" y="18196"/>
                  </a:lnTo>
                  <a:lnTo>
                    <a:pt x="20595" y="17139"/>
                  </a:lnTo>
                  <a:lnTo>
                    <a:pt x="19340" y="17139"/>
                  </a:lnTo>
                  <a:lnTo>
                    <a:pt x="19340" y="18196"/>
                  </a:lnTo>
                  <a:close/>
                </a:path>
                <a:path w="21600" h="21600" extrusionOk="0">
                  <a:moveTo>
                    <a:pt x="19340" y="19604"/>
                  </a:moveTo>
                  <a:lnTo>
                    <a:pt x="20595" y="19604"/>
                  </a:lnTo>
                  <a:lnTo>
                    <a:pt x="20595" y="18548"/>
                  </a:lnTo>
                  <a:lnTo>
                    <a:pt x="19340" y="18548"/>
                  </a:lnTo>
                  <a:lnTo>
                    <a:pt x="19340" y="19604"/>
                  </a:lnTo>
                  <a:close/>
                </a:path>
                <a:path w="21600" h="21600" extrusionOk="0">
                  <a:moveTo>
                    <a:pt x="19340" y="21013"/>
                  </a:moveTo>
                  <a:lnTo>
                    <a:pt x="20595" y="21013"/>
                  </a:lnTo>
                  <a:lnTo>
                    <a:pt x="20595" y="19957"/>
                  </a:lnTo>
                  <a:lnTo>
                    <a:pt x="19340" y="19957"/>
                  </a:lnTo>
                  <a:lnTo>
                    <a:pt x="19340" y="21013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29" name="Sound"/>
            <p:cNvSpPr>
              <a:spLocks noEditPoints="1" noChangeArrowheads="1"/>
            </p:cNvSpPr>
            <p:nvPr/>
          </p:nvSpPr>
          <p:spPr bwMode="auto">
            <a:xfrm>
              <a:off x="2724" y="1584"/>
              <a:ext cx="1008" cy="768"/>
            </a:xfrm>
            <a:custGeom>
              <a:avLst/>
              <a:gdLst>
                <a:gd name="T0" fmla="*/ 11164 w 21600"/>
                <a:gd name="T1" fmla="*/ 21159 h 21600"/>
                <a:gd name="T2" fmla="*/ 11164 w 21600"/>
                <a:gd name="T3" fmla="*/ 0 h 21600"/>
                <a:gd name="T4" fmla="*/ 0 w 21600"/>
                <a:gd name="T5" fmla="*/ 10800 h 21600"/>
                <a:gd name="T6" fmla="*/ 21600 w 21600"/>
                <a:gd name="T7" fmla="*/ 10800 h 21600"/>
                <a:gd name="T8" fmla="*/ 242 w 21600"/>
                <a:gd name="T9" fmla="*/ 7604 h 21600"/>
                <a:gd name="T10" fmla="*/ 10760 w 21600"/>
                <a:gd name="T11" fmla="*/ 135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0" name="Photo"/>
            <p:cNvSpPr>
              <a:spLocks noEditPoints="1" noChangeArrowheads="1"/>
            </p:cNvSpPr>
            <p:nvPr/>
          </p:nvSpPr>
          <p:spPr bwMode="auto">
            <a:xfrm>
              <a:off x="3108" y="2040"/>
              <a:ext cx="936" cy="696"/>
            </a:xfrm>
            <a:custGeom>
              <a:avLst/>
              <a:gdLst>
                <a:gd name="T0" fmla="*/ 0 w 21600"/>
                <a:gd name="T1" fmla="*/ 3085 h 21600"/>
                <a:gd name="T2" fmla="*/ 10800 w 21600"/>
                <a:gd name="T3" fmla="*/ 0 h 21600"/>
                <a:gd name="T4" fmla="*/ 21600 w 21600"/>
                <a:gd name="T5" fmla="*/ 3085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8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778 w 21600"/>
                <a:gd name="T17" fmla="*/ 8228 h 21600"/>
                <a:gd name="T18" fmla="*/ 13757 w 21600"/>
                <a:gd name="T19" fmla="*/ 168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21600"/>
                  </a:moveTo>
                  <a:lnTo>
                    <a:pt x="0" y="3085"/>
                  </a:lnTo>
                  <a:lnTo>
                    <a:pt x="1542" y="3085"/>
                  </a:lnTo>
                  <a:lnTo>
                    <a:pt x="1542" y="1028"/>
                  </a:lnTo>
                  <a:lnTo>
                    <a:pt x="3857" y="1028"/>
                  </a:lnTo>
                  <a:lnTo>
                    <a:pt x="3857" y="3085"/>
                  </a:lnTo>
                  <a:lnTo>
                    <a:pt x="5400" y="3085"/>
                  </a:lnTo>
                  <a:lnTo>
                    <a:pt x="6942" y="0"/>
                  </a:lnTo>
                  <a:lnTo>
                    <a:pt x="14657" y="0"/>
                  </a:lnTo>
                  <a:lnTo>
                    <a:pt x="16200" y="3085"/>
                  </a:ln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  <a:path w="21600" h="21600" extrusionOk="0">
                  <a:moveTo>
                    <a:pt x="0" y="3085"/>
                  </a:move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3085"/>
                  </a:lnTo>
                  <a:close/>
                </a:path>
                <a:path w="21600" h="21600" extrusionOk="0">
                  <a:moveTo>
                    <a:pt x="10800" y="4800"/>
                  </a:moveTo>
                  <a:lnTo>
                    <a:pt x="11925" y="4971"/>
                  </a:lnTo>
                  <a:lnTo>
                    <a:pt x="13017" y="5442"/>
                  </a:lnTo>
                  <a:lnTo>
                    <a:pt x="14046" y="6128"/>
                  </a:lnTo>
                  <a:lnTo>
                    <a:pt x="14914" y="7071"/>
                  </a:lnTo>
                  <a:lnTo>
                    <a:pt x="15621" y="8271"/>
                  </a:lnTo>
                  <a:lnTo>
                    <a:pt x="16167" y="9514"/>
                  </a:lnTo>
                  <a:lnTo>
                    <a:pt x="16425" y="11014"/>
                  </a:lnTo>
                  <a:lnTo>
                    <a:pt x="16585" y="12471"/>
                  </a:lnTo>
                  <a:lnTo>
                    <a:pt x="16489" y="14014"/>
                  </a:lnTo>
                  <a:lnTo>
                    <a:pt x="16135" y="15471"/>
                  </a:lnTo>
                  <a:lnTo>
                    <a:pt x="15621" y="16800"/>
                  </a:lnTo>
                  <a:lnTo>
                    <a:pt x="14914" y="18000"/>
                  </a:lnTo>
                  <a:lnTo>
                    <a:pt x="14046" y="18942"/>
                  </a:lnTo>
                  <a:lnTo>
                    <a:pt x="13050" y="19671"/>
                  </a:lnTo>
                  <a:lnTo>
                    <a:pt x="11925" y="20057"/>
                  </a:lnTo>
                  <a:lnTo>
                    <a:pt x="10832" y="20185"/>
                  </a:lnTo>
                  <a:lnTo>
                    <a:pt x="9675" y="20142"/>
                  </a:lnTo>
                  <a:lnTo>
                    <a:pt x="8582" y="19628"/>
                  </a:lnTo>
                  <a:lnTo>
                    <a:pt x="7553" y="18942"/>
                  </a:lnTo>
                  <a:lnTo>
                    <a:pt x="6717" y="17957"/>
                  </a:lnTo>
                  <a:lnTo>
                    <a:pt x="5946" y="16842"/>
                  </a:lnTo>
                  <a:lnTo>
                    <a:pt x="5464" y="15514"/>
                  </a:lnTo>
                  <a:lnTo>
                    <a:pt x="5078" y="14014"/>
                  </a:lnTo>
                  <a:lnTo>
                    <a:pt x="5014" y="12514"/>
                  </a:lnTo>
                  <a:lnTo>
                    <a:pt x="5110" y="11014"/>
                  </a:lnTo>
                  <a:lnTo>
                    <a:pt x="5528" y="9557"/>
                  </a:lnTo>
                  <a:lnTo>
                    <a:pt x="6010" y="8228"/>
                  </a:lnTo>
                  <a:lnTo>
                    <a:pt x="6750" y="7114"/>
                  </a:lnTo>
                  <a:lnTo>
                    <a:pt x="7650" y="6085"/>
                  </a:lnTo>
                  <a:lnTo>
                    <a:pt x="8614" y="5400"/>
                  </a:lnTo>
                  <a:lnTo>
                    <a:pt x="9707" y="4971"/>
                  </a:lnTo>
                  <a:lnTo>
                    <a:pt x="10800" y="4800"/>
                  </a:lnTo>
                  <a:close/>
                </a:path>
                <a:path w="21600" h="21600" extrusionOk="0">
                  <a:moveTo>
                    <a:pt x="8003" y="8057"/>
                  </a:moveTo>
                  <a:lnTo>
                    <a:pt x="8807" y="7371"/>
                  </a:lnTo>
                  <a:lnTo>
                    <a:pt x="9546" y="6985"/>
                  </a:lnTo>
                  <a:lnTo>
                    <a:pt x="10446" y="6771"/>
                  </a:lnTo>
                  <a:lnTo>
                    <a:pt x="11217" y="6771"/>
                  </a:lnTo>
                  <a:lnTo>
                    <a:pt x="12053" y="7028"/>
                  </a:lnTo>
                  <a:lnTo>
                    <a:pt x="12889" y="7457"/>
                  </a:lnTo>
                  <a:lnTo>
                    <a:pt x="13628" y="8100"/>
                  </a:lnTo>
                  <a:lnTo>
                    <a:pt x="14175" y="8871"/>
                  </a:lnTo>
                  <a:lnTo>
                    <a:pt x="14625" y="9814"/>
                  </a:lnTo>
                  <a:lnTo>
                    <a:pt x="14978" y="10885"/>
                  </a:lnTo>
                  <a:lnTo>
                    <a:pt x="15171" y="12042"/>
                  </a:lnTo>
                  <a:lnTo>
                    <a:pt x="15107" y="13114"/>
                  </a:lnTo>
                  <a:lnTo>
                    <a:pt x="15042" y="14228"/>
                  </a:lnTo>
                  <a:lnTo>
                    <a:pt x="14689" y="15257"/>
                  </a:lnTo>
                  <a:lnTo>
                    <a:pt x="14207" y="16285"/>
                  </a:lnTo>
                  <a:lnTo>
                    <a:pt x="13596" y="17057"/>
                  </a:lnTo>
                  <a:lnTo>
                    <a:pt x="12889" y="17657"/>
                  </a:lnTo>
                  <a:lnTo>
                    <a:pt x="12053" y="18085"/>
                  </a:lnTo>
                  <a:lnTo>
                    <a:pt x="11185" y="18257"/>
                  </a:lnTo>
                  <a:lnTo>
                    <a:pt x="10414" y="18214"/>
                  </a:lnTo>
                  <a:lnTo>
                    <a:pt x="9546" y="18042"/>
                  </a:lnTo>
                  <a:lnTo>
                    <a:pt x="8742" y="17614"/>
                  </a:lnTo>
                  <a:lnTo>
                    <a:pt x="8003" y="17014"/>
                  </a:lnTo>
                  <a:lnTo>
                    <a:pt x="7457" y="16242"/>
                  </a:lnTo>
                  <a:lnTo>
                    <a:pt x="6975" y="15257"/>
                  </a:lnTo>
                  <a:lnTo>
                    <a:pt x="6653" y="14142"/>
                  </a:lnTo>
                  <a:lnTo>
                    <a:pt x="6492" y="13114"/>
                  </a:lnTo>
                  <a:lnTo>
                    <a:pt x="6525" y="11914"/>
                  </a:lnTo>
                  <a:lnTo>
                    <a:pt x="6621" y="10842"/>
                  </a:lnTo>
                  <a:lnTo>
                    <a:pt x="6942" y="9771"/>
                  </a:lnTo>
                  <a:lnTo>
                    <a:pt x="7457" y="8785"/>
                  </a:lnTo>
                  <a:lnTo>
                    <a:pt x="8003" y="805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1" name="Music"/>
            <p:cNvSpPr>
              <a:spLocks noEditPoints="1" noChangeArrowheads="1"/>
            </p:cNvSpPr>
            <p:nvPr/>
          </p:nvSpPr>
          <p:spPr bwMode="auto">
            <a:xfrm>
              <a:off x="3216" y="2448"/>
              <a:ext cx="768" cy="672"/>
            </a:xfrm>
            <a:custGeom>
              <a:avLst/>
              <a:gdLst>
                <a:gd name="T0" fmla="*/ 7352 w 21600"/>
                <a:gd name="T1" fmla="*/ 46 h 21600"/>
                <a:gd name="T2" fmla="*/ 7373 w 21600"/>
                <a:gd name="T3" fmla="*/ 9900 h 21600"/>
                <a:gd name="T4" fmla="*/ 21683 w 21600"/>
                <a:gd name="T5" fmla="*/ 10061 h 21600"/>
                <a:gd name="T6" fmla="*/ 7352 w 21600"/>
                <a:gd name="T7" fmla="*/ 46 h 21600"/>
                <a:gd name="T8" fmla="*/ 21600 w 21600"/>
                <a:gd name="T9" fmla="*/ 0 h 21600"/>
                <a:gd name="T10" fmla="*/ 7975 w 21600"/>
                <a:gd name="T11" fmla="*/ 923 h 21600"/>
                <a:gd name="T12" fmla="*/ 20935 w 21600"/>
                <a:gd name="T13" fmla="*/ 535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1600" h="21600">
                  <a:moveTo>
                    <a:pt x="7352" y="46"/>
                  </a:moveTo>
                  <a:lnTo>
                    <a:pt x="7373" y="9900"/>
                  </a:lnTo>
                  <a:lnTo>
                    <a:pt x="7352" y="16107"/>
                  </a:lnTo>
                  <a:lnTo>
                    <a:pt x="7103" y="15969"/>
                  </a:lnTo>
                  <a:lnTo>
                    <a:pt x="6729" y="15692"/>
                  </a:lnTo>
                  <a:lnTo>
                    <a:pt x="6355" y="15553"/>
                  </a:lnTo>
                  <a:lnTo>
                    <a:pt x="5981" y="15415"/>
                  </a:lnTo>
                  <a:lnTo>
                    <a:pt x="5607" y="15276"/>
                  </a:lnTo>
                  <a:lnTo>
                    <a:pt x="5109" y="15138"/>
                  </a:lnTo>
                  <a:lnTo>
                    <a:pt x="4735" y="15138"/>
                  </a:lnTo>
                  <a:lnTo>
                    <a:pt x="4236" y="15138"/>
                  </a:lnTo>
                  <a:lnTo>
                    <a:pt x="3364" y="15138"/>
                  </a:lnTo>
                  <a:lnTo>
                    <a:pt x="2616" y="15276"/>
                  </a:lnTo>
                  <a:lnTo>
                    <a:pt x="1869" y="15692"/>
                  </a:lnTo>
                  <a:lnTo>
                    <a:pt x="1246" y="15969"/>
                  </a:lnTo>
                  <a:lnTo>
                    <a:pt x="747" y="16523"/>
                  </a:lnTo>
                  <a:lnTo>
                    <a:pt x="373" y="17076"/>
                  </a:lnTo>
                  <a:lnTo>
                    <a:pt x="124" y="17630"/>
                  </a:lnTo>
                  <a:lnTo>
                    <a:pt x="0" y="18323"/>
                  </a:lnTo>
                  <a:lnTo>
                    <a:pt x="124" y="19015"/>
                  </a:lnTo>
                  <a:lnTo>
                    <a:pt x="373" y="19569"/>
                  </a:lnTo>
                  <a:lnTo>
                    <a:pt x="747" y="20123"/>
                  </a:lnTo>
                  <a:lnTo>
                    <a:pt x="1246" y="20676"/>
                  </a:lnTo>
                  <a:lnTo>
                    <a:pt x="1869" y="21092"/>
                  </a:lnTo>
                  <a:lnTo>
                    <a:pt x="2616" y="21369"/>
                  </a:lnTo>
                  <a:lnTo>
                    <a:pt x="3364" y="21507"/>
                  </a:lnTo>
                  <a:lnTo>
                    <a:pt x="4236" y="21646"/>
                  </a:lnTo>
                  <a:lnTo>
                    <a:pt x="5109" y="21507"/>
                  </a:lnTo>
                  <a:lnTo>
                    <a:pt x="5856" y="21369"/>
                  </a:lnTo>
                  <a:lnTo>
                    <a:pt x="6604" y="21092"/>
                  </a:lnTo>
                  <a:lnTo>
                    <a:pt x="7227" y="20676"/>
                  </a:lnTo>
                  <a:lnTo>
                    <a:pt x="7726" y="20123"/>
                  </a:lnTo>
                  <a:lnTo>
                    <a:pt x="8100" y="19569"/>
                  </a:lnTo>
                  <a:lnTo>
                    <a:pt x="8349" y="19015"/>
                  </a:lnTo>
                  <a:lnTo>
                    <a:pt x="8473" y="18323"/>
                  </a:lnTo>
                  <a:lnTo>
                    <a:pt x="8473" y="6276"/>
                  </a:lnTo>
                  <a:lnTo>
                    <a:pt x="20561" y="6276"/>
                  </a:lnTo>
                  <a:lnTo>
                    <a:pt x="20561" y="16107"/>
                  </a:lnTo>
                  <a:lnTo>
                    <a:pt x="20187" y="15830"/>
                  </a:lnTo>
                  <a:lnTo>
                    <a:pt x="19938" y="15692"/>
                  </a:lnTo>
                  <a:lnTo>
                    <a:pt x="19564" y="15553"/>
                  </a:lnTo>
                  <a:lnTo>
                    <a:pt x="19190" y="15415"/>
                  </a:lnTo>
                  <a:lnTo>
                    <a:pt x="18692" y="15276"/>
                  </a:lnTo>
                  <a:lnTo>
                    <a:pt x="18318" y="15138"/>
                  </a:lnTo>
                  <a:lnTo>
                    <a:pt x="17944" y="15138"/>
                  </a:lnTo>
                  <a:lnTo>
                    <a:pt x="17446" y="15138"/>
                  </a:lnTo>
                  <a:lnTo>
                    <a:pt x="16573" y="15138"/>
                  </a:lnTo>
                  <a:lnTo>
                    <a:pt x="15826" y="15276"/>
                  </a:lnTo>
                  <a:lnTo>
                    <a:pt x="15078" y="15692"/>
                  </a:lnTo>
                  <a:lnTo>
                    <a:pt x="14455" y="15969"/>
                  </a:lnTo>
                  <a:lnTo>
                    <a:pt x="13956" y="16523"/>
                  </a:lnTo>
                  <a:lnTo>
                    <a:pt x="13583" y="17076"/>
                  </a:lnTo>
                  <a:lnTo>
                    <a:pt x="13333" y="17630"/>
                  </a:lnTo>
                  <a:lnTo>
                    <a:pt x="13209" y="18323"/>
                  </a:lnTo>
                  <a:lnTo>
                    <a:pt x="13333" y="19015"/>
                  </a:lnTo>
                  <a:lnTo>
                    <a:pt x="13583" y="19569"/>
                  </a:lnTo>
                  <a:lnTo>
                    <a:pt x="13956" y="20123"/>
                  </a:lnTo>
                  <a:lnTo>
                    <a:pt x="14455" y="20676"/>
                  </a:lnTo>
                  <a:lnTo>
                    <a:pt x="15078" y="21092"/>
                  </a:lnTo>
                  <a:lnTo>
                    <a:pt x="15826" y="21369"/>
                  </a:lnTo>
                  <a:lnTo>
                    <a:pt x="16573" y="21507"/>
                  </a:lnTo>
                  <a:lnTo>
                    <a:pt x="17446" y="21646"/>
                  </a:lnTo>
                  <a:lnTo>
                    <a:pt x="18318" y="21507"/>
                  </a:lnTo>
                  <a:lnTo>
                    <a:pt x="19066" y="21369"/>
                  </a:lnTo>
                  <a:lnTo>
                    <a:pt x="19813" y="21092"/>
                  </a:lnTo>
                  <a:lnTo>
                    <a:pt x="20436" y="20676"/>
                  </a:lnTo>
                  <a:lnTo>
                    <a:pt x="20935" y="20123"/>
                  </a:lnTo>
                  <a:lnTo>
                    <a:pt x="21309" y="19569"/>
                  </a:lnTo>
                  <a:lnTo>
                    <a:pt x="21558" y="19015"/>
                  </a:lnTo>
                  <a:lnTo>
                    <a:pt x="21683" y="18323"/>
                  </a:lnTo>
                  <a:lnTo>
                    <a:pt x="21683" y="10061"/>
                  </a:lnTo>
                  <a:lnTo>
                    <a:pt x="21683" y="46"/>
                  </a:lnTo>
                  <a:lnTo>
                    <a:pt x="7352" y="46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125586" y="1559481"/>
            <a:ext cx="16113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i="1" dirty="0"/>
              <a:t>Roy Thomas Fielding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64991" y="1367888"/>
            <a:ext cx="426270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0" i="1" dirty="0"/>
              <a:t>Recurso na Web identificado por um ID de recurdo (</a:t>
            </a:r>
            <a:r>
              <a:rPr lang="pt-PT" sz="1100" i="1" dirty="0"/>
              <a:t>resource ID</a:t>
            </a:r>
            <a:r>
              <a:rPr lang="pt-PT" sz="1100" b="0" i="1" dirty="0"/>
              <a:t>)</a:t>
            </a:r>
          </a:p>
          <a:p>
            <a:r>
              <a:rPr lang="pt-PT" sz="1100" b="0" dirty="0">
                <a:hlinkClick r:id="rId3"/>
              </a:rPr>
              <a:t>http://www.ipca.pt</a:t>
            </a:r>
            <a:endParaRPr lang="pt-PT" sz="1100" b="0" dirty="0"/>
          </a:p>
          <a:p>
            <a:pPr>
              <a:spcBef>
                <a:spcPts val="600"/>
              </a:spcBef>
            </a:pPr>
            <a:r>
              <a:rPr lang="pt-PT" sz="1100" dirty="0"/>
              <a:t>URI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1034" y="4889332"/>
            <a:ext cx="5643602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pt-PT" sz="1100" i="1" dirty="0"/>
              <a:t>Web Architecture: </a:t>
            </a:r>
            <a:r>
              <a:rPr lang="en-GB" sz="1100" b="0" i="1" dirty="0"/>
              <a:t>abstraction of a distributed system</a:t>
            </a:r>
            <a:endParaRPr lang="pt-PT" sz="1100" b="0" i="1" dirty="0"/>
          </a:p>
          <a:p>
            <a:endParaRPr lang="pt-PT" sz="1100" b="0" i="1" dirty="0"/>
          </a:p>
          <a:p>
            <a:r>
              <a:rPr lang="pt-PT" sz="1100" i="1" dirty="0" err="1"/>
              <a:t>Elements</a:t>
            </a:r>
            <a:r>
              <a:rPr lang="pt-PT" sz="1100" b="0" i="1" dirty="0"/>
              <a:t>: </a:t>
            </a:r>
            <a:r>
              <a:rPr lang="pt-PT" sz="1100" b="0" i="1" dirty="0" err="1"/>
              <a:t>Components</a:t>
            </a:r>
            <a:r>
              <a:rPr lang="pt-PT" sz="1100" b="0" i="1" dirty="0"/>
              <a:t>, </a:t>
            </a:r>
            <a:r>
              <a:rPr lang="pt-PT" sz="1100" b="0" i="1" dirty="0" err="1"/>
              <a:t>Connections</a:t>
            </a:r>
            <a:r>
              <a:rPr lang="pt-PT" sz="1100" b="0" i="1" dirty="0"/>
              <a:t>, Data</a:t>
            </a:r>
          </a:p>
          <a:p>
            <a:endParaRPr lang="pt-PT" sz="1100" b="0" i="1" dirty="0"/>
          </a:p>
          <a:p>
            <a:r>
              <a:rPr lang="en-GB" sz="1100" i="1" dirty="0"/>
              <a:t>Component: </a:t>
            </a:r>
            <a:r>
              <a:rPr lang="en-GB" sz="1100" b="0" i="1" dirty="0"/>
              <a:t>abstraction of a functional unit of the system</a:t>
            </a:r>
          </a:p>
          <a:p>
            <a:r>
              <a:rPr lang="en-GB" sz="1100" i="1" dirty="0"/>
              <a:t>Connection (connector): </a:t>
            </a:r>
            <a:r>
              <a:rPr lang="en-GB" sz="1100" b="0" i="1" dirty="0"/>
              <a:t>abstraction of what mediates the interaction between components</a:t>
            </a:r>
          </a:p>
          <a:p>
            <a:r>
              <a:rPr lang="en-GB" sz="1100" i="1" dirty="0"/>
              <a:t>Data: </a:t>
            </a:r>
            <a:r>
              <a:rPr lang="en-GB" sz="1100" b="0" i="1" dirty="0"/>
              <a:t>abstraction of information that flows between components</a:t>
            </a:r>
            <a:endParaRPr lang="pt-PT" sz="1100" b="0" i="1" dirty="0"/>
          </a:p>
        </p:txBody>
      </p:sp>
      <p:sp>
        <p:nvSpPr>
          <p:cNvPr id="21" name="Documents"/>
          <p:cNvSpPr>
            <a:spLocks noEditPoints="1" noChangeArrowheads="1"/>
          </p:cNvSpPr>
          <p:nvPr/>
        </p:nvSpPr>
        <p:spPr bwMode="auto">
          <a:xfrm>
            <a:off x="7667644" y="2669064"/>
            <a:ext cx="364457" cy="661374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8091584" y="3075047"/>
            <a:ext cx="271405" cy="308033"/>
            <a:chOff x="2304" y="1584"/>
            <a:chExt cx="1740" cy="1554"/>
          </a:xfrm>
        </p:grpSpPr>
        <p:sp>
          <p:nvSpPr>
            <p:cNvPr id="23" name="Film"/>
            <p:cNvSpPr>
              <a:spLocks noEditPoints="1" noChangeArrowheads="1"/>
            </p:cNvSpPr>
            <p:nvPr/>
          </p:nvSpPr>
          <p:spPr bwMode="auto">
            <a:xfrm>
              <a:off x="2304" y="1980"/>
              <a:ext cx="726" cy="1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4960 w 21600"/>
                <a:gd name="T17" fmla="*/ 8129 h 21600"/>
                <a:gd name="T18" fmla="*/ 17079 w 21600"/>
                <a:gd name="T19" fmla="*/ 1342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  <a:path w="21600" h="21600" extrusionOk="0">
                  <a:moveTo>
                    <a:pt x="3014" y="21600"/>
                  </a:moveTo>
                  <a:lnTo>
                    <a:pt x="301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3014" y="21600"/>
                  </a:lnTo>
                  <a:close/>
                </a:path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8586" y="0"/>
                  </a:lnTo>
                  <a:lnTo>
                    <a:pt x="18586" y="21600"/>
                  </a:lnTo>
                  <a:lnTo>
                    <a:pt x="21600" y="21600"/>
                  </a:lnTo>
                  <a:close/>
                </a:path>
                <a:path w="21600" h="21600" extrusionOk="0">
                  <a:moveTo>
                    <a:pt x="6028" y="6574"/>
                  </a:moveTo>
                  <a:lnTo>
                    <a:pt x="15572" y="6574"/>
                  </a:lnTo>
                  <a:lnTo>
                    <a:pt x="16074" y="6574"/>
                  </a:lnTo>
                  <a:lnTo>
                    <a:pt x="16326" y="6457"/>
                  </a:lnTo>
                  <a:lnTo>
                    <a:pt x="16577" y="6339"/>
                  </a:lnTo>
                  <a:lnTo>
                    <a:pt x="16828" y="6222"/>
                  </a:lnTo>
                  <a:lnTo>
                    <a:pt x="17079" y="6222"/>
                  </a:lnTo>
                  <a:lnTo>
                    <a:pt x="17330" y="5987"/>
                  </a:lnTo>
                  <a:lnTo>
                    <a:pt x="17330" y="5870"/>
                  </a:lnTo>
                  <a:lnTo>
                    <a:pt x="17581" y="5635"/>
                  </a:lnTo>
                  <a:lnTo>
                    <a:pt x="17581" y="1526"/>
                  </a:lnTo>
                  <a:lnTo>
                    <a:pt x="17330" y="1291"/>
                  </a:lnTo>
                  <a:lnTo>
                    <a:pt x="17330" y="1174"/>
                  </a:lnTo>
                  <a:lnTo>
                    <a:pt x="17079" y="1057"/>
                  </a:lnTo>
                  <a:lnTo>
                    <a:pt x="16828" y="939"/>
                  </a:lnTo>
                  <a:lnTo>
                    <a:pt x="16577" y="822"/>
                  </a:lnTo>
                  <a:lnTo>
                    <a:pt x="16326" y="704"/>
                  </a:lnTo>
                  <a:lnTo>
                    <a:pt x="16074" y="704"/>
                  </a:lnTo>
                  <a:lnTo>
                    <a:pt x="15572" y="587"/>
                  </a:lnTo>
                  <a:lnTo>
                    <a:pt x="6028" y="587"/>
                  </a:lnTo>
                  <a:lnTo>
                    <a:pt x="5526" y="704"/>
                  </a:lnTo>
                  <a:lnTo>
                    <a:pt x="5274" y="704"/>
                  </a:lnTo>
                  <a:lnTo>
                    <a:pt x="5023" y="822"/>
                  </a:lnTo>
                  <a:lnTo>
                    <a:pt x="4772" y="939"/>
                  </a:lnTo>
                  <a:lnTo>
                    <a:pt x="4521" y="1057"/>
                  </a:lnTo>
                  <a:lnTo>
                    <a:pt x="4270" y="1174"/>
                  </a:lnTo>
                  <a:lnTo>
                    <a:pt x="4270" y="1291"/>
                  </a:lnTo>
                  <a:lnTo>
                    <a:pt x="4019" y="1526"/>
                  </a:lnTo>
                  <a:lnTo>
                    <a:pt x="4019" y="5635"/>
                  </a:lnTo>
                  <a:lnTo>
                    <a:pt x="4270" y="5870"/>
                  </a:lnTo>
                  <a:lnTo>
                    <a:pt x="4270" y="5987"/>
                  </a:lnTo>
                  <a:lnTo>
                    <a:pt x="4521" y="6222"/>
                  </a:lnTo>
                  <a:lnTo>
                    <a:pt x="4772" y="6222"/>
                  </a:lnTo>
                  <a:lnTo>
                    <a:pt x="5023" y="6339"/>
                  </a:lnTo>
                  <a:lnTo>
                    <a:pt x="5274" y="6457"/>
                  </a:lnTo>
                  <a:lnTo>
                    <a:pt x="5526" y="6574"/>
                  </a:lnTo>
                  <a:lnTo>
                    <a:pt x="6028" y="6574"/>
                  </a:lnTo>
                  <a:close/>
                </a:path>
                <a:path w="21600" h="21600" extrusionOk="0">
                  <a:moveTo>
                    <a:pt x="6028" y="13617"/>
                  </a:moveTo>
                  <a:lnTo>
                    <a:pt x="15572" y="13617"/>
                  </a:lnTo>
                  <a:lnTo>
                    <a:pt x="16074" y="13617"/>
                  </a:lnTo>
                  <a:lnTo>
                    <a:pt x="16326" y="13617"/>
                  </a:lnTo>
                  <a:lnTo>
                    <a:pt x="16577" y="13500"/>
                  </a:lnTo>
                  <a:lnTo>
                    <a:pt x="16828" y="13383"/>
                  </a:lnTo>
                  <a:lnTo>
                    <a:pt x="17079" y="13265"/>
                  </a:lnTo>
                  <a:lnTo>
                    <a:pt x="17330" y="13148"/>
                  </a:lnTo>
                  <a:lnTo>
                    <a:pt x="17330" y="12913"/>
                  </a:lnTo>
                  <a:lnTo>
                    <a:pt x="17581" y="12796"/>
                  </a:lnTo>
                  <a:lnTo>
                    <a:pt x="17581" y="8687"/>
                  </a:lnTo>
                  <a:lnTo>
                    <a:pt x="17330" y="8452"/>
                  </a:lnTo>
                  <a:lnTo>
                    <a:pt x="17330" y="8335"/>
                  </a:lnTo>
                  <a:lnTo>
                    <a:pt x="17079" y="8217"/>
                  </a:lnTo>
                  <a:lnTo>
                    <a:pt x="16828" y="7983"/>
                  </a:lnTo>
                  <a:lnTo>
                    <a:pt x="16577" y="7983"/>
                  </a:lnTo>
                  <a:lnTo>
                    <a:pt x="16326" y="7865"/>
                  </a:lnTo>
                  <a:lnTo>
                    <a:pt x="16074" y="7865"/>
                  </a:lnTo>
                  <a:lnTo>
                    <a:pt x="15572" y="7748"/>
                  </a:lnTo>
                  <a:lnTo>
                    <a:pt x="6028" y="7748"/>
                  </a:lnTo>
                  <a:lnTo>
                    <a:pt x="5526" y="7865"/>
                  </a:lnTo>
                  <a:lnTo>
                    <a:pt x="5274" y="7865"/>
                  </a:lnTo>
                  <a:lnTo>
                    <a:pt x="5023" y="7983"/>
                  </a:lnTo>
                  <a:lnTo>
                    <a:pt x="4772" y="7983"/>
                  </a:lnTo>
                  <a:lnTo>
                    <a:pt x="4521" y="8217"/>
                  </a:lnTo>
                  <a:lnTo>
                    <a:pt x="4270" y="8335"/>
                  </a:lnTo>
                  <a:lnTo>
                    <a:pt x="4270" y="8452"/>
                  </a:lnTo>
                  <a:lnTo>
                    <a:pt x="4019" y="8687"/>
                  </a:lnTo>
                  <a:lnTo>
                    <a:pt x="4019" y="12796"/>
                  </a:lnTo>
                  <a:lnTo>
                    <a:pt x="4270" y="12913"/>
                  </a:lnTo>
                  <a:lnTo>
                    <a:pt x="4270" y="13148"/>
                  </a:lnTo>
                  <a:lnTo>
                    <a:pt x="4521" y="13265"/>
                  </a:lnTo>
                  <a:lnTo>
                    <a:pt x="4772" y="13383"/>
                  </a:lnTo>
                  <a:lnTo>
                    <a:pt x="5023" y="13500"/>
                  </a:lnTo>
                  <a:lnTo>
                    <a:pt x="5274" y="13617"/>
                  </a:lnTo>
                  <a:lnTo>
                    <a:pt x="5526" y="13617"/>
                  </a:lnTo>
                  <a:lnTo>
                    <a:pt x="6028" y="13617"/>
                  </a:lnTo>
                  <a:close/>
                </a:path>
                <a:path w="21600" h="21600" extrusionOk="0">
                  <a:moveTo>
                    <a:pt x="6028" y="20778"/>
                  </a:moveTo>
                  <a:lnTo>
                    <a:pt x="15572" y="20778"/>
                  </a:lnTo>
                  <a:lnTo>
                    <a:pt x="16074" y="20778"/>
                  </a:lnTo>
                  <a:lnTo>
                    <a:pt x="16326" y="20661"/>
                  </a:lnTo>
                  <a:lnTo>
                    <a:pt x="16577" y="20661"/>
                  </a:lnTo>
                  <a:lnTo>
                    <a:pt x="16828" y="20543"/>
                  </a:lnTo>
                  <a:lnTo>
                    <a:pt x="17079" y="20426"/>
                  </a:lnTo>
                  <a:lnTo>
                    <a:pt x="17330" y="20309"/>
                  </a:lnTo>
                  <a:lnTo>
                    <a:pt x="17330" y="20074"/>
                  </a:lnTo>
                  <a:lnTo>
                    <a:pt x="17581" y="19957"/>
                  </a:lnTo>
                  <a:lnTo>
                    <a:pt x="17581" y="15730"/>
                  </a:lnTo>
                  <a:lnTo>
                    <a:pt x="17330" y="15613"/>
                  </a:lnTo>
                  <a:lnTo>
                    <a:pt x="17330" y="15378"/>
                  </a:lnTo>
                  <a:lnTo>
                    <a:pt x="17079" y="15378"/>
                  </a:lnTo>
                  <a:lnTo>
                    <a:pt x="16828" y="15143"/>
                  </a:lnTo>
                  <a:lnTo>
                    <a:pt x="16577" y="15026"/>
                  </a:lnTo>
                  <a:lnTo>
                    <a:pt x="16326" y="15026"/>
                  </a:lnTo>
                  <a:lnTo>
                    <a:pt x="16074" y="15026"/>
                  </a:lnTo>
                  <a:lnTo>
                    <a:pt x="15572" y="14909"/>
                  </a:lnTo>
                  <a:lnTo>
                    <a:pt x="6028" y="14909"/>
                  </a:lnTo>
                  <a:lnTo>
                    <a:pt x="5526" y="15026"/>
                  </a:lnTo>
                  <a:lnTo>
                    <a:pt x="5274" y="15026"/>
                  </a:lnTo>
                  <a:lnTo>
                    <a:pt x="5023" y="15026"/>
                  </a:lnTo>
                  <a:lnTo>
                    <a:pt x="4772" y="15143"/>
                  </a:lnTo>
                  <a:lnTo>
                    <a:pt x="4521" y="15378"/>
                  </a:lnTo>
                  <a:lnTo>
                    <a:pt x="4270" y="15378"/>
                  </a:lnTo>
                  <a:lnTo>
                    <a:pt x="4270" y="15613"/>
                  </a:lnTo>
                  <a:lnTo>
                    <a:pt x="4019" y="15730"/>
                  </a:lnTo>
                  <a:lnTo>
                    <a:pt x="4019" y="19957"/>
                  </a:lnTo>
                  <a:lnTo>
                    <a:pt x="4270" y="20074"/>
                  </a:lnTo>
                  <a:lnTo>
                    <a:pt x="4270" y="20309"/>
                  </a:lnTo>
                  <a:lnTo>
                    <a:pt x="4521" y="20426"/>
                  </a:lnTo>
                  <a:lnTo>
                    <a:pt x="4772" y="20543"/>
                  </a:lnTo>
                  <a:lnTo>
                    <a:pt x="5023" y="20661"/>
                  </a:lnTo>
                  <a:lnTo>
                    <a:pt x="5274" y="20661"/>
                  </a:lnTo>
                  <a:lnTo>
                    <a:pt x="5526" y="20778"/>
                  </a:lnTo>
                  <a:lnTo>
                    <a:pt x="6028" y="20778"/>
                  </a:lnTo>
                  <a:close/>
                </a:path>
                <a:path w="21600" h="21600" extrusionOk="0">
                  <a:moveTo>
                    <a:pt x="753" y="1291"/>
                  </a:moveTo>
                  <a:lnTo>
                    <a:pt x="2260" y="1291"/>
                  </a:lnTo>
                  <a:lnTo>
                    <a:pt x="2260" y="235"/>
                  </a:lnTo>
                  <a:lnTo>
                    <a:pt x="753" y="235"/>
                  </a:lnTo>
                  <a:lnTo>
                    <a:pt x="753" y="1291"/>
                  </a:lnTo>
                  <a:close/>
                </a:path>
                <a:path w="21600" h="21600" extrusionOk="0">
                  <a:moveTo>
                    <a:pt x="753" y="2700"/>
                  </a:moveTo>
                  <a:lnTo>
                    <a:pt x="2260" y="2700"/>
                  </a:lnTo>
                  <a:lnTo>
                    <a:pt x="2260" y="1643"/>
                  </a:lnTo>
                  <a:lnTo>
                    <a:pt x="753" y="1643"/>
                  </a:lnTo>
                  <a:lnTo>
                    <a:pt x="753" y="2700"/>
                  </a:lnTo>
                  <a:close/>
                </a:path>
                <a:path w="21600" h="21600" extrusionOk="0">
                  <a:moveTo>
                    <a:pt x="753" y="4109"/>
                  </a:moveTo>
                  <a:lnTo>
                    <a:pt x="2260" y="4109"/>
                  </a:lnTo>
                  <a:lnTo>
                    <a:pt x="2260" y="3052"/>
                  </a:lnTo>
                  <a:lnTo>
                    <a:pt x="753" y="3052"/>
                  </a:lnTo>
                  <a:lnTo>
                    <a:pt x="753" y="4109"/>
                  </a:lnTo>
                  <a:close/>
                </a:path>
                <a:path w="21600" h="21600" extrusionOk="0">
                  <a:moveTo>
                    <a:pt x="753" y="5517"/>
                  </a:moveTo>
                  <a:lnTo>
                    <a:pt x="2260" y="5517"/>
                  </a:lnTo>
                  <a:lnTo>
                    <a:pt x="2260" y="4461"/>
                  </a:lnTo>
                  <a:lnTo>
                    <a:pt x="753" y="4461"/>
                  </a:lnTo>
                  <a:lnTo>
                    <a:pt x="753" y="5517"/>
                  </a:lnTo>
                  <a:close/>
                </a:path>
                <a:path w="21600" h="21600" extrusionOk="0">
                  <a:moveTo>
                    <a:pt x="753" y="6926"/>
                  </a:moveTo>
                  <a:lnTo>
                    <a:pt x="2260" y="6926"/>
                  </a:lnTo>
                  <a:lnTo>
                    <a:pt x="2260" y="5870"/>
                  </a:lnTo>
                  <a:lnTo>
                    <a:pt x="753" y="5870"/>
                  </a:lnTo>
                  <a:lnTo>
                    <a:pt x="753" y="6926"/>
                  </a:lnTo>
                  <a:close/>
                </a:path>
                <a:path w="21600" h="21600" extrusionOk="0">
                  <a:moveTo>
                    <a:pt x="753" y="8335"/>
                  </a:moveTo>
                  <a:lnTo>
                    <a:pt x="2260" y="8335"/>
                  </a:lnTo>
                  <a:lnTo>
                    <a:pt x="2260" y="7278"/>
                  </a:lnTo>
                  <a:lnTo>
                    <a:pt x="753" y="7278"/>
                  </a:lnTo>
                  <a:lnTo>
                    <a:pt x="753" y="8335"/>
                  </a:lnTo>
                  <a:close/>
                </a:path>
                <a:path w="21600" h="21600" extrusionOk="0">
                  <a:moveTo>
                    <a:pt x="753" y="9743"/>
                  </a:moveTo>
                  <a:lnTo>
                    <a:pt x="2260" y="9743"/>
                  </a:lnTo>
                  <a:lnTo>
                    <a:pt x="2260" y="8687"/>
                  </a:lnTo>
                  <a:lnTo>
                    <a:pt x="753" y="8687"/>
                  </a:lnTo>
                  <a:lnTo>
                    <a:pt x="753" y="9743"/>
                  </a:lnTo>
                  <a:close/>
                </a:path>
                <a:path w="21600" h="21600" extrusionOk="0">
                  <a:moveTo>
                    <a:pt x="753" y="11152"/>
                  </a:moveTo>
                  <a:lnTo>
                    <a:pt x="2260" y="11152"/>
                  </a:lnTo>
                  <a:lnTo>
                    <a:pt x="2260" y="10096"/>
                  </a:lnTo>
                  <a:lnTo>
                    <a:pt x="753" y="10096"/>
                  </a:lnTo>
                  <a:lnTo>
                    <a:pt x="753" y="11152"/>
                  </a:lnTo>
                  <a:close/>
                </a:path>
                <a:path w="21600" h="21600" extrusionOk="0">
                  <a:moveTo>
                    <a:pt x="753" y="12561"/>
                  </a:moveTo>
                  <a:lnTo>
                    <a:pt x="2260" y="12561"/>
                  </a:lnTo>
                  <a:lnTo>
                    <a:pt x="2260" y="11504"/>
                  </a:lnTo>
                  <a:lnTo>
                    <a:pt x="753" y="11504"/>
                  </a:lnTo>
                  <a:lnTo>
                    <a:pt x="753" y="12561"/>
                  </a:lnTo>
                  <a:close/>
                </a:path>
                <a:path w="21600" h="21600" extrusionOk="0">
                  <a:moveTo>
                    <a:pt x="753" y="13970"/>
                  </a:moveTo>
                  <a:lnTo>
                    <a:pt x="2260" y="13970"/>
                  </a:lnTo>
                  <a:lnTo>
                    <a:pt x="2260" y="12913"/>
                  </a:lnTo>
                  <a:lnTo>
                    <a:pt x="753" y="12913"/>
                  </a:lnTo>
                  <a:lnTo>
                    <a:pt x="753" y="13970"/>
                  </a:lnTo>
                  <a:close/>
                </a:path>
                <a:path w="21600" h="21600" extrusionOk="0">
                  <a:moveTo>
                    <a:pt x="753" y="15378"/>
                  </a:moveTo>
                  <a:lnTo>
                    <a:pt x="2260" y="15378"/>
                  </a:lnTo>
                  <a:lnTo>
                    <a:pt x="2260" y="14322"/>
                  </a:lnTo>
                  <a:lnTo>
                    <a:pt x="753" y="14322"/>
                  </a:lnTo>
                  <a:lnTo>
                    <a:pt x="753" y="15378"/>
                  </a:lnTo>
                  <a:close/>
                </a:path>
                <a:path w="21600" h="21600" extrusionOk="0">
                  <a:moveTo>
                    <a:pt x="753" y="16787"/>
                  </a:moveTo>
                  <a:lnTo>
                    <a:pt x="2260" y="16787"/>
                  </a:lnTo>
                  <a:lnTo>
                    <a:pt x="2260" y="15730"/>
                  </a:lnTo>
                  <a:lnTo>
                    <a:pt x="753" y="15730"/>
                  </a:lnTo>
                  <a:lnTo>
                    <a:pt x="753" y="16787"/>
                  </a:lnTo>
                  <a:close/>
                </a:path>
                <a:path w="21600" h="21600" extrusionOk="0">
                  <a:moveTo>
                    <a:pt x="753" y="18196"/>
                  </a:moveTo>
                  <a:lnTo>
                    <a:pt x="2260" y="18196"/>
                  </a:lnTo>
                  <a:lnTo>
                    <a:pt x="2260" y="17139"/>
                  </a:lnTo>
                  <a:lnTo>
                    <a:pt x="753" y="17139"/>
                  </a:lnTo>
                  <a:lnTo>
                    <a:pt x="753" y="18196"/>
                  </a:lnTo>
                  <a:close/>
                </a:path>
                <a:path w="21600" h="21600" extrusionOk="0">
                  <a:moveTo>
                    <a:pt x="753" y="19604"/>
                  </a:moveTo>
                  <a:lnTo>
                    <a:pt x="2260" y="19604"/>
                  </a:lnTo>
                  <a:lnTo>
                    <a:pt x="2260" y="18548"/>
                  </a:lnTo>
                  <a:lnTo>
                    <a:pt x="753" y="18548"/>
                  </a:lnTo>
                  <a:lnTo>
                    <a:pt x="753" y="19604"/>
                  </a:lnTo>
                  <a:close/>
                </a:path>
                <a:path w="21600" h="21600" extrusionOk="0">
                  <a:moveTo>
                    <a:pt x="753" y="21013"/>
                  </a:moveTo>
                  <a:lnTo>
                    <a:pt x="2260" y="21013"/>
                  </a:lnTo>
                  <a:lnTo>
                    <a:pt x="2260" y="19957"/>
                  </a:lnTo>
                  <a:lnTo>
                    <a:pt x="753" y="19957"/>
                  </a:lnTo>
                  <a:lnTo>
                    <a:pt x="753" y="21013"/>
                  </a:lnTo>
                  <a:close/>
                </a:path>
                <a:path w="21600" h="21600" extrusionOk="0">
                  <a:moveTo>
                    <a:pt x="19340" y="1409"/>
                  </a:moveTo>
                  <a:lnTo>
                    <a:pt x="20595" y="1409"/>
                  </a:lnTo>
                  <a:lnTo>
                    <a:pt x="20595" y="352"/>
                  </a:lnTo>
                  <a:lnTo>
                    <a:pt x="19340" y="352"/>
                  </a:lnTo>
                  <a:lnTo>
                    <a:pt x="19340" y="1409"/>
                  </a:lnTo>
                  <a:close/>
                </a:path>
                <a:path w="21600" h="21600" extrusionOk="0">
                  <a:moveTo>
                    <a:pt x="19340" y="2700"/>
                  </a:moveTo>
                  <a:lnTo>
                    <a:pt x="20595" y="2700"/>
                  </a:lnTo>
                  <a:lnTo>
                    <a:pt x="20595" y="1643"/>
                  </a:lnTo>
                  <a:lnTo>
                    <a:pt x="19340" y="1643"/>
                  </a:lnTo>
                  <a:lnTo>
                    <a:pt x="19340" y="2700"/>
                  </a:lnTo>
                  <a:close/>
                </a:path>
                <a:path w="21600" h="21600" extrusionOk="0">
                  <a:moveTo>
                    <a:pt x="19340" y="4109"/>
                  </a:moveTo>
                  <a:lnTo>
                    <a:pt x="20595" y="4109"/>
                  </a:lnTo>
                  <a:lnTo>
                    <a:pt x="20595" y="3052"/>
                  </a:lnTo>
                  <a:lnTo>
                    <a:pt x="19340" y="3052"/>
                  </a:lnTo>
                  <a:lnTo>
                    <a:pt x="19340" y="4109"/>
                  </a:lnTo>
                  <a:close/>
                </a:path>
                <a:path w="21600" h="21600" extrusionOk="0">
                  <a:moveTo>
                    <a:pt x="19340" y="5517"/>
                  </a:moveTo>
                  <a:lnTo>
                    <a:pt x="20595" y="5517"/>
                  </a:lnTo>
                  <a:lnTo>
                    <a:pt x="20595" y="4461"/>
                  </a:lnTo>
                  <a:lnTo>
                    <a:pt x="19340" y="4461"/>
                  </a:lnTo>
                  <a:lnTo>
                    <a:pt x="19340" y="5517"/>
                  </a:lnTo>
                  <a:close/>
                </a:path>
                <a:path w="21600" h="21600" extrusionOk="0">
                  <a:moveTo>
                    <a:pt x="19340" y="6926"/>
                  </a:moveTo>
                  <a:lnTo>
                    <a:pt x="20595" y="6926"/>
                  </a:lnTo>
                  <a:lnTo>
                    <a:pt x="20595" y="5870"/>
                  </a:lnTo>
                  <a:lnTo>
                    <a:pt x="19340" y="5870"/>
                  </a:lnTo>
                  <a:lnTo>
                    <a:pt x="19340" y="6926"/>
                  </a:lnTo>
                  <a:close/>
                </a:path>
                <a:path w="21600" h="21600" extrusionOk="0">
                  <a:moveTo>
                    <a:pt x="19340" y="8335"/>
                  </a:moveTo>
                  <a:lnTo>
                    <a:pt x="20595" y="8335"/>
                  </a:lnTo>
                  <a:lnTo>
                    <a:pt x="20595" y="7278"/>
                  </a:lnTo>
                  <a:lnTo>
                    <a:pt x="19340" y="7278"/>
                  </a:lnTo>
                  <a:lnTo>
                    <a:pt x="19340" y="8335"/>
                  </a:lnTo>
                  <a:close/>
                </a:path>
                <a:path w="21600" h="21600" extrusionOk="0">
                  <a:moveTo>
                    <a:pt x="19340" y="9743"/>
                  </a:moveTo>
                  <a:lnTo>
                    <a:pt x="20595" y="9743"/>
                  </a:lnTo>
                  <a:lnTo>
                    <a:pt x="20595" y="8687"/>
                  </a:lnTo>
                  <a:lnTo>
                    <a:pt x="19340" y="8687"/>
                  </a:lnTo>
                  <a:lnTo>
                    <a:pt x="19340" y="9743"/>
                  </a:lnTo>
                  <a:close/>
                </a:path>
                <a:path w="21600" h="21600" extrusionOk="0">
                  <a:moveTo>
                    <a:pt x="19340" y="11152"/>
                  </a:moveTo>
                  <a:lnTo>
                    <a:pt x="20595" y="11152"/>
                  </a:lnTo>
                  <a:lnTo>
                    <a:pt x="20595" y="10096"/>
                  </a:lnTo>
                  <a:lnTo>
                    <a:pt x="19340" y="10096"/>
                  </a:lnTo>
                  <a:lnTo>
                    <a:pt x="19340" y="11152"/>
                  </a:lnTo>
                  <a:close/>
                </a:path>
                <a:path w="21600" h="21600" extrusionOk="0">
                  <a:moveTo>
                    <a:pt x="19340" y="12561"/>
                  </a:moveTo>
                  <a:lnTo>
                    <a:pt x="20595" y="12561"/>
                  </a:lnTo>
                  <a:lnTo>
                    <a:pt x="20595" y="11504"/>
                  </a:lnTo>
                  <a:lnTo>
                    <a:pt x="19340" y="11504"/>
                  </a:lnTo>
                  <a:lnTo>
                    <a:pt x="19340" y="12561"/>
                  </a:lnTo>
                  <a:close/>
                </a:path>
                <a:path w="21600" h="21600" extrusionOk="0">
                  <a:moveTo>
                    <a:pt x="19340" y="13970"/>
                  </a:moveTo>
                  <a:lnTo>
                    <a:pt x="20595" y="13970"/>
                  </a:lnTo>
                  <a:lnTo>
                    <a:pt x="20595" y="12913"/>
                  </a:lnTo>
                  <a:lnTo>
                    <a:pt x="19340" y="12913"/>
                  </a:lnTo>
                  <a:lnTo>
                    <a:pt x="19340" y="13970"/>
                  </a:lnTo>
                  <a:close/>
                </a:path>
                <a:path w="21600" h="21600" extrusionOk="0">
                  <a:moveTo>
                    <a:pt x="19340" y="15378"/>
                  </a:moveTo>
                  <a:lnTo>
                    <a:pt x="20595" y="15378"/>
                  </a:lnTo>
                  <a:lnTo>
                    <a:pt x="20595" y="14322"/>
                  </a:lnTo>
                  <a:lnTo>
                    <a:pt x="19340" y="14322"/>
                  </a:lnTo>
                  <a:lnTo>
                    <a:pt x="19340" y="15378"/>
                  </a:lnTo>
                  <a:close/>
                </a:path>
                <a:path w="21600" h="21600" extrusionOk="0">
                  <a:moveTo>
                    <a:pt x="19340" y="16787"/>
                  </a:moveTo>
                  <a:lnTo>
                    <a:pt x="20595" y="16787"/>
                  </a:lnTo>
                  <a:lnTo>
                    <a:pt x="20595" y="15730"/>
                  </a:lnTo>
                  <a:lnTo>
                    <a:pt x="19340" y="15730"/>
                  </a:lnTo>
                  <a:lnTo>
                    <a:pt x="19340" y="16787"/>
                  </a:lnTo>
                  <a:close/>
                </a:path>
                <a:path w="21600" h="21600" extrusionOk="0">
                  <a:moveTo>
                    <a:pt x="19340" y="18196"/>
                  </a:moveTo>
                  <a:lnTo>
                    <a:pt x="20595" y="18196"/>
                  </a:lnTo>
                  <a:lnTo>
                    <a:pt x="20595" y="17139"/>
                  </a:lnTo>
                  <a:lnTo>
                    <a:pt x="19340" y="17139"/>
                  </a:lnTo>
                  <a:lnTo>
                    <a:pt x="19340" y="18196"/>
                  </a:lnTo>
                  <a:close/>
                </a:path>
                <a:path w="21600" h="21600" extrusionOk="0">
                  <a:moveTo>
                    <a:pt x="19340" y="19604"/>
                  </a:moveTo>
                  <a:lnTo>
                    <a:pt x="20595" y="19604"/>
                  </a:lnTo>
                  <a:lnTo>
                    <a:pt x="20595" y="18548"/>
                  </a:lnTo>
                  <a:lnTo>
                    <a:pt x="19340" y="18548"/>
                  </a:lnTo>
                  <a:lnTo>
                    <a:pt x="19340" y="19604"/>
                  </a:lnTo>
                  <a:close/>
                </a:path>
                <a:path w="21600" h="21600" extrusionOk="0">
                  <a:moveTo>
                    <a:pt x="19340" y="21013"/>
                  </a:moveTo>
                  <a:lnTo>
                    <a:pt x="20595" y="21013"/>
                  </a:lnTo>
                  <a:lnTo>
                    <a:pt x="20595" y="19957"/>
                  </a:lnTo>
                  <a:lnTo>
                    <a:pt x="19340" y="19957"/>
                  </a:lnTo>
                  <a:lnTo>
                    <a:pt x="19340" y="21013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4" name="Sound"/>
            <p:cNvSpPr>
              <a:spLocks noEditPoints="1" noChangeArrowheads="1"/>
            </p:cNvSpPr>
            <p:nvPr/>
          </p:nvSpPr>
          <p:spPr bwMode="auto">
            <a:xfrm>
              <a:off x="2724" y="1584"/>
              <a:ext cx="1008" cy="768"/>
            </a:xfrm>
            <a:custGeom>
              <a:avLst/>
              <a:gdLst>
                <a:gd name="T0" fmla="*/ 11164 w 21600"/>
                <a:gd name="T1" fmla="*/ 21159 h 21600"/>
                <a:gd name="T2" fmla="*/ 11164 w 21600"/>
                <a:gd name="T3" fmla="*/ 0 h 21600"/>
                <a:gd name="T4" fmla="*/ 0 w 21600"/>
                <a:gd name="T5" fmla="*/ 10800 h 21600"/>
                <a:gd name="T6" fmla="*/ 21600 w 21600"/>
                <a:gd name="T7" fmla="*/ 10800 h 21600"/>
                <a:gd name="T8" fmla="*/ 242 w 21600"/>
                <a:gd name="T9" fmla="*/ 7604 h 21600"/>
                <a:gd name="T10" fmla="*/ 10760 w 21600"/>
                <a:gd name="T11" fmla="*/ 135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5" name="Photo"/>
            <p:cNvSpPr>
              <a:spLocks noEditPoints="1" noChangeArrowheads="1"/>
            </p:cNvSpPr>
            <p:nvPr/>
          </p:nvSpPr>
          <p:spPr bwMode="auto">
            <a:xfrm>
              <a:off x="3108" y="2040"/>
              <a:ext cx="936" cy="696"/>
            </a:xfrm>
            <a:custGeom>
              <a:avLst/>
              <a:gdLst>
                <a:gd name="T0" fmla="*/ 0 w 21600"/>
                <a:gd name="T1" fmla="*/ 3085 h 21600"/>
                <a:gd name="T2" fmla="*/ 10800 w 21600"/>
                <a:gd name="T3" fmla="*/ 0 h 21600"/>
                <a:gd name="T4" fmla="*/ 21600 w 21600"/>
                <a:gd name="T5" fmla="*/ 3085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8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778 w 21600"/>
                <a:gd name="T17" fmla="*/ 8228 h 21600"/>
                <a:gd name="T18" fmla="*/ 13757 w 21600"/>
                <a:gd name="T19" fmla="*/ 168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21600"/>
                  </a:moveTo>
                  <a:lnTo>
                    <a:pt x="0" y="3085"/>
                  </a:lnTo>
                  <a:lnTo>
                    <a:pt x="1542" y="3085"/>
                  </a:lnTo>
                  <a:lnTo>
                    <a:pt x="1542" y="1028"/>
                  </a:lnTo>
                  <a:lnTo>
                    <a:pt x="3857" y="1028"/>
                  </a:lnTo>
                  <a:lnTo>
                    <a:pt x="3857" y="3085"/>
                  </a:lnTo>
                  <a:lnTo>
                    <a:pt x="5400" y="3085"/>
                  </a:lnTo>
                  <a:lnTo>
                    <a:pt x="6942" y="0"/>
                  </a:lnTo>
                  <a:lnTo>
                    <a:pt x="14657" y="0"/>
                  </a:lnTo>
                  <a:lnTo>
                    <a:pt x="16200" y="3085"/>
                  </a:ln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  <a:path w="21600" h="21600" extrusionOk="0">
                  <a:moveTo>
                    <a:pt x="0" y="3085"/>
                  </a:move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3085"/>
                  </a:lnTo>
                  <a:close/>
                </a:path>
                <a:path w="21600" h="21600" extrusionOk="0">
                  <a:moveTo>
                    <a:pt x="10800" y="4800"/>
                  </a:moveTo>
                  <a:lnTo>
                    <a:pt x="11925" y="4971"/>
                  </a:lnTo>
                  <a:lnTo>
                    <a:pt x="13017" y="5442"/>
                  </a:lnTo>
                  <a:lnTo>
                    <a:pt x="14046" y="6128"/>
                  </a:lnTo>
                  <a:lnTo>
                    <a:pt x="14914" y="7071"/>
                  </a:lnTo>
                  <a:lnTo>
                    <a:pt x="15621" y="8271"/>
                  </a:lnTo>
                  <a:lnTo>
                    <a:pt x="16167" y="9514"/>
                  </a:lnTo>
                  <a:lnTo>
                    <a:pt x="16425" y="11014"/>
                  </a:lnTo>
                  <a:lnTo>
                    <a:pt x="16585" y="12471"/>
                  </a:lnTo>
                  <a:lnTo>
                    <a:pt x="16489" y="14014"/>
                  </a:lnTo>
                  <a:lnTo>
                    <a:pt x="16135" y="15471"/>
                  </a:lnTo>
                  <a:lnTo>
                    <a:pt x="15621" y="16800"/>
                  </a:lnTo>
                  <a:lnTo>
                    <a:pt x="14914" y="18000"/>
                  </a:lnTo>
                  <a:lnTo>
                    <a:pt x="14046" y="18942"/>
                  </a:lnTo>
                  <a:lnTo>
                    <a:pt x="13050" y="19671"/>
                  </a:lnTo>
                  <a:lnTo>
                    <a:pt x="11925" y="20057"/>
                  </a:lnTo>
                  <a:lnTo>
                    <a:pt x="10832" y="20185"/>
                  </a:lnTo>
                  <a:lnTo>
                    <a:pt x="9675" y="20142"/>
                  </a:lnTo>
                  <a:lnTo>
                    <a:pt x="8582" y="19628"/>
                  </a:lnTo>
                  <a:lnTo>
                    <a:pt x="7553" y="18942"/>
                  </a:lnTo>
                  <a:lnTo>
                    <a:pt x="6717" y="17957"/>
                  </a:lnTo>
                  <a:lnTo>
                    <a:pt x="5946" y="16842"/>
                  </a:lnTo>
                  <a:lnTo>
                    <a:pt x="5464" y="15514"/>
                  </a:lnTo>
                  <a:lnTo>
                    <a:pt x="5078" y="14014"/>
                  </a:lnTo>
                  <a:lnTo>
                    <a:pt x="5014" y="12514"/>
                  </a:lnTo>
                  <a:lnTo>
                    <a:pt x="5110" y="11014"/>
                  </a:lnTo>
                  <a:lnTo>
                    <a:pt x="5528" y="9557"/>
                  </a:lnTo>
                  <a:lnTo>
                    <a:pt x="6010" y="8228"/>
                  </a:lnTo>
                  <a:lnTo>
                    <a:pt x="6750" y="7114"/>
                  </a:lnTo>
                  <a:lnTo>
                    <a:pt x="7650" y="6085"/>
                  </a:lnTo>
                  <a:lnTo>
                    <a:pt x="8614" y="5400"/>
                  </a:lnTo>
                  <a:lnTo>
                    <a:pt x="9707" y="4971"/>
                  </a:lnTo>
                  <a:lnTo>
                    <a:pt x="10800" y="4800"/>
                  </a:lnTo>
                  <a:close/>
                </a:path>
                <a:path w="21600" h="21600" extrusionOk="0">
                  <a:moveTo>
                    <a:pt x="8003" y="8057"/>
                  </a:moveTo>
                  <a:lnTo>
                    <a:pt x="8807" y="7371"/>
                  </a:lnTo>
                  <a:lnTo>
                    <a:pt x="9546" y="6985"/>
                  </a:lnTo>
                  <a:lnTo>
                    <a:pt x="10446" y="6771"/>
                  </a:lnTo>
                  <a:lnTo>
                    <a:pt x="11217" y="6771"/>
                  </a:lnTo>
                  <a:lnTo>
                    <a:pt x="12053" y="7028"/>
                  </a:lnTo>
                  <a:lnTo>
                    <a:pt x="12889" y="7457"/>
                  </a:lnTo>
                  <a:lnTo>
                    <a:pt x="13628" y="8100"/>
                  </a:lnTo>
                  <a:lnTo>
                    <a:pt x="14175" y="8871"/>
                  </a:lnTo>
                  <a:lnTo>
                    <a:pt x="14625" y="9814"/>
                  </a:lnTo>
                  <a:lnTo>
                    <a:pt x="14978" y="10885"/>
                  </a:lnTo>
                  <a:lnTo>
                    <a:pt x="15171" y="12042"/>
                  </a:lnTo>
                  <a:lnTo>
                    <a:pt x="15107" y="13114"/>
                  </a:lnTo>
                  <a:lnTo>
                    <a:pt x="15042" y="14228"/>
                  </a:lnTo>
                  <a:lnTo>
                    <a:pt x="14689" y="15257"/>
                  </a:lnTo>
                  <a:lnTo>
                    <a:pt x="14207" y="16285"/>
                  </a:lnTo>
                  <a:lnTo>
                    <a:pt x="13596" y="17057"/>
                  </a:lnTo>
                  <a:lnTo>
                    <a:pt x="12889" y="17657"/>
                  </a:lnTo>
                  <a:lnTo>
                    <a:pt x="12053" y="18085"/>
                  </a:lnTo>
                  <a:lnTo>
                    <a:pt x="11185" y="18257"/>
                  </a:lnTo>
                  <a:lnTo>
                    <a:pt x="10414" y="18214"/>
                  </a:lnTo>
                  <a:lnTo>
                    <a:pt x="9546" y="18042"/>
                  </a:lnTo>
                  <a:lnTo>
                    <a:pt x="8742" y="17614"/>
                  </a:lnTo>
                  <a:lnTo>
                    <a:pt x="8003" y="17014"/>
                  </a:lnTo>
                  <a:lnTo>
                    <a:pt x="7457" y="16242"/>
                  </a:lnTo>
                  <a:lnTo>
                    <a:pt x="6975" y="15257"/>
                  </a:lnTo>
                  <a:lnTo>
                    <a:pt x="6653" y="14142"/>
                  </a:lnTo>
                  <a:lnTo>
                    <a:pt x="6492" y="13114"/>
                  </a:lnTo>
                  <a:lnTo>
                    <a:pt x="6525" y="11914"/>
                  </a:lnTo>
                  <a:lnTo>
                    <a:pt x="6621" y="10842"/>
                  </a:lnTo>
                  <a:lnTo>
                    <a:pt x="6942" y="9771"/>
                  </a:lnTo>
                  <a:lnTo>
                    <a:pt x="7457" y="8785"/>
                  </a:lnTo>
                  <a:lnTo>
                    <a:pt x="8003" y="805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" name="Music"/>
            <p:cNvSpPr>
              <a:spLocks noEditPoints="1" noChangeArrowheads="1"/>
            </p:cNvSpPr>
            <p:nvPr/>
          </p:nvSpPr>
          <p:spPr bwMode="auto">
            <a:xfrm>
              <a:off x="3216" y="2448"/>
              <a:ext cx="768" cy="672"/>
            </a:xfrm>
            <a:custGeom>
              <a:avLst/>
              <a:gdLst>
                <a:gd name="T0" fmla="*/ 7352 w 21600"/>
                <a:gd name="T1" fmla="*/ 46 h 21600"/>
                <a:gd name="T2" fmla="*/ 7373 w 21600"/>
                <a:gd name="T3" fmla="*/ 9900 h 21600"/>
                <a:gd name="T4" fmla="*/ 21683 w 21600"/>
                <a:gd name="T5" fmla="*/ 10061 h 21600"/>
                <a:gd name="T6" fmla="*/ 7352 w 21600"/>
                <a:gd name="T7" fmla="*/ 46 h 21600"/>
                <a:gd name="T8" fmla="*/ 21600 w 21600"/>
                <a:gd name="T9" fmla="*/ 0 h 21600"/>
                <a:gd name="T10" fmla="*/ 7975 w 21600"/>
                <a:gd name="T11" fmla="*/ 923 h 21600"/>
                <a:gd name="T12" fmla="*/ 20935 w 21600"/>
                <a:gd name="T13" fmla="*/ 535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1600" h="21600">
                  <a:moveTo>
                    <a:pt x="7352" y="46"/>
                  </a:moveTo>
                  <a:lnTo>
                    <a:pt x="7373" y="9900"/>
                  </a:lnTo>
                  <a:lnTo>
                    <a:pt x="7352" y="16107"/>
                  </a:lnTo>
                  <a:lnTo>
                    <a:pt x="7103" y="15969"/>
                  </a:lnTo>
                  <a:lnTo>
                    <a:pt x="6729" y="15692"/>
                  </a:lnTo>
                  <a:lnTo>
                    <a:pt x="6355" y="15553"/>
                  </a:lnTo>
                  <a:lnTo>
                    <a:pt x="5981" y="15415"/>
                  </a:lnTo>
                  <a:lnTo>
                    <a:pt x="5607" y="15276"/>
                  </a:lnTo>
                  <a:lnTo>
                    <a:pt x="5109" y="15138"/>
                  </a:lnTo>
                  <a:lnTo>
                    <a:pt x="4735" y="15138"/>
                  </a:lnTo>
                  <a:lnTo>
                    <a:pt x="4236" y="15138"/>
                  </a:lnTo>
                  <a:lnTo>
                    <a:pt x="3364" y="15138"/>
                  </a:lnTo>
                  <a:lnTo>
                    <a:pt x="2616" y="15276"/>
                  </a:lnTo>
                  <a:lnTo>
                    <a:pt x="1869" y="15692"/>
                  </a:lnTo>
                  <a:lnTo>
                    <a:pt x="1246" y="15969"/>
                  </a:lnTo>
                  <a:lnTo>
                    <a:pt x="747" y="16523"/>
                  </a:lnTo>
                  <a:lnTo>
                    <a:pt x="373" y="17076"/>
                  </a:lnTo>
                  <a:lnTo>
                    <a:pt x="124" y="17630"/>
                  </a:lnTo>
                  <a:lnTo>
                    <a:pt x="0" y="18323"/>
                  </a:lnTo>
                  <a:lnTo>
                    <a:pt x="124" y="19015"/>
                  </a:lnTo>
                  <a:lnTo>
                    <a:pt x="373" y="19569"/>
                  </a:lnTo>
                  <a:lnTo>
                    <a:pt x="747" y="20123"/>
                  </a:lnTo>
                  <a:lnTo>
                    <a:pt x="1246" y="20676"/>
                  </a:lnTo>
                  <a:lnTo>
                    <a:pt x="1869" y="21092"/>
                  </a:lnTo>
                  <a:lnTo>
                    <a:pt x="2616" y="21369"/>
                  </a:lnTo>
                  <a:lnTo>
                    <a:pt x="3364" y="21507"/>
                  </a:lnTo>
                  <a:lnTo>
                    <a:pt x="4236" y="21646"/>
                  </a:lnTo>
                  <a:lnTo>
                    <a:pt x="5109" y="21507"/>
                  </a:lnTo>
                  <a:lnTo>
                    <a:pt x="5856" y="21369"/>
                  </a:lnTo>
                  <a:lnTo>
                    <a:pt x="6604" y="21092"/>
                  </a:lnTo>
                  <a:lnTo>
                    <a:pt x="7227" y="20676"/>
                  </a:lnTo>
                  <a:lnTo>
                    <a:pt x="7726" y="20123"/>
                  </a:lnTo>
                  <a:lnTo>
                    <a:pt x="8100" y="19569"/>
                  </a:lnTo>
                  <a:lnTo>
                    <a:pt x="8349" y="19015"/>
                  </a:lnTo>
                  <a:lnTo>
                    <a:pt x="8473" y="18323"/>
                  </a:lnTo>
                  <a:lnTo>
                    <a:pt x="8473" y="6276"/>
                  </a:lnTo>
                  <a:lnTo>
                    <a:pt x="20561" y="6276"/>
                  </a:lnTo>
                  <a:lnTo>
                    <a:pt x="20561" y="16107"/>
                  </a:lnTo>
                  <a:lnTo>
                    <a:pt x="20187" y="15830"/>
                  </a:lnTo>
                  <a:lnTo>
                    <a:pt x="19938" y="15692"/>
                  </a:lnTo>
                  <a:lnTo>
                    <a:pt x="19564" y="15553"/>
                  </a:lnTo>
                  <a:lnTo>
                    <a:pt x="19190" y="15415"/>
                  </a:lnTo>
                  <a:lnTo>
                    <a:pt x="18692" y="15276"/>
                  </a:lnTo>
                  <a:lnTo>
                    <a:pt x="18318" y="15138"/>
                  </a:lnTo>
                  <a:lnTo>
                    <a:pt x="17944" y="15138"/>
                  </a:lnTo>
                  <a:lnTo>
                    <a:pt x="17446" y="15138"/>
                  </a:lnTo>
                  <a:lnTo>
                    <a:pt x="16573" y="15138"/>
                  </a:lnTo>
                  <a:lnTo>
                    <a:pt x="15826" y="15276"/>
                  </a:lnTo>
                  <a:lnTo>
                    <a:pt x="15078" y="15692"/>
                  </a:lnTo>
                  <a:lnTo>
                    <a:pt x="14455" y="15969"/>
                  </a:lnTo>
                  <a:lnTo>
                    <a:pt x="13956" y="16523"/>
                  </a:lnTo>
                  <a:lnTo>
                    <a:pt x="13583" y="17076"/>
                  </a:lnTo>
                  <a:lnTo>
                    <a:pt x="13333" y="17630"/>
                  </a:lnTo>
                  <a:lnTo>
                    <a:pt x="13209" y="18323"/>
                  </a:lnTo>
                  <a:lnTo>
                    <a:pt x="13333" y="19015"/>
                  </a:lnTo>
                  <a:lnTo>
                    <a:pt x="13583" y="19569"/>
                  </a:lnTo>
                  <a:lnTo>
                    <a:pt x="13956" y="20123"/>
                  </a:lnTo>
                  <a:lnTo>
                    <a:pt x="14455" y="20676"/>
                  </a:lnTo>
                  <a:lnTo>
                    <a:pt x="15078" y="21092"/>
                  </a:lnTo>
                  <a:lnTo>
                    <a:pt x="15826" y="21369"/>
                  </a:lnTo>
                  <a:lnTo>
                    <a:pt x="16573" y="21507"/>
                  </a:lnTo>
                  <a:lnTo>
                    <a:pt x="17446" y="21646"/>
                  </a:lnTo>
                  <a:lnTo>
                    <a:pt x="18318" y="21507"/>
                  </a:lnTo>
                  <a:lnTo>
                    <a:pt x="19066" y="21369"/>
                  </a:lnTo>
                  <a:lnTo>
                    <a:pt x="19813" y="21092"/>
                  </a:lnTo>
                  <a:lnTo>
                    <a:pt x="20436" y="20676"/>
                  </a:lnTo>
                  <a:lnTo>
                    <a:pt x="20935" y="20123"/>
                  </a:lnTo>
                  <a:lnTo>
                    <a:pt x="21309" y="19569"/>
                  </a:lnTo>
                  <a:lnTo>
                    <a:pt x="21558" y="19015"/>
                  </a:lnTo>
                  <a:lnTo>
                    <a:pt x="21683" y="18323"/>
                  </a:lnTo>
                  <a:lnTo>
                    <a:pt x="21683" y="10061"/>
                  </a:lnTo>
                  <a:lnTo>
                    <a:pt x="21683" y="46"/>
                  </a:lnTo>
                  <a:lnTo>
                    <a:pt x="7352" y="46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33" name="Documents"/>
          <p:cNvSpPr>
            <a:spLocks noEditPoints="1" noChangeArrowheads="1"/>
          </p:cNvSpPr>
          <p:nvPr/>
        </p:nvSpPr>
        <p:spPr bwMode="auto">
          <a:xfrm>
            <a:off x="6972299" y="4802171"/>
            <a:ext cx="338155" cy="588359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grpSp>
        <p:nvGrpSpPr>
          <p:cNvPr id="34" name="Group 3"/>
          <p:cNvGrpSpPr>
            <a:grpSpLocks/>
          </p:cNvGrpSpPr>
          <p:nvPr/>
        </p:nvGrpSpPr>
        <p:grpSpPr bwMode="auto">
          <a:xfrm>
            <a:off x="7823350" y="4003835"/>
            <a:ext cx="246407" cy="391458"/>
            <a:chOff x="2304" y="1584"/>
            <a:chExt cx="1740" cy="1554"/>
          </a:xfrm>
        </p:grpSpPr>
        <p:sp>
          <p:nvSpPr>
            <p:cNvPr id="35" name="Film"/>
            <p:cNvSpPr>
              <a:spLocks noEditPoints="1" noChangeArrowheads="1"/>
            </p:cNvSpPr>
            <p:nvPr/>
          </p:nvSpPr>
          <p:spPr bwMode="auto">
            <a:xfrm>
              <a:off x="2304" y="1980"/>
              <a:ext cx="726" cy="1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4960 w 21600"/>
                <a:gd name="T17" fmla="*/ 8129 h 21600"/>
                <a:gd name="T18" fmla="*/ 17079 w 21600"/>
                <a:gd name="T19" fmla="*/ 1342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  <a:path w="21600" h="21600" extrusionOk="0">
                  <a:moveTo>
                    <a:pt x="3014" y="21600"/>
                  </a:moveTo>
                  <a:lnTo>
                    <a:pt x="301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3014" y="21600"/>
                  </a:lnTo>
                  <a:close/>
                </a:path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8586" y="0"/>
                  </a:lnTo>
                  <a:lnTo>
                    <a:pt x="18586" y="21600"/>
                  </a:lnTo>
                  <a:lnTo>
                    <a:pt x="21600" y="21600"/>
                  </a:lnTo>
                  <a:close/>
                </a:path>
                <a:path w="21600" h="21600" extrusionOk="0">
                  <a:moveTo>
                    <a:pt x="6028" y="6574"/>
                  </a:moveTo>
                  <a:lnTo>
                    <a:pt x="15572" y="6574"/>
                  </a:lnTo>
                  <a:lnTo>
                    <a:pt x="16074" y="6574"/>
                  </a:lnTo>
                  <a:lnTo>
                    <a:pt x="16326" y="6457"/>
                  </a:lnTo>
                  <a:lnTo>
                    <a:pt x="16577" y="6339"/>
                  </a:lnTo>
                  <a:lnTo>
                    <a:pt x="16828" y="6222"/>
                  </a:lnTo>
                  <a:lnTo>
                    <a:pt x="17079" y="6222"/>
                  </a:lnTo>
                  <a:lnTo>
                    <a:pt x="17330" y="5987"/>
                  </a:lnTo>
                  <a:lnTo>
                    <a:pt x="17330" y="5870"/>
                  </a:lnTo>
                  <a:lnTo>
                    <a:pt x="17581" y="5635"/>
                  </a:lnTo>
                  <a:lnTo>
                    <a:pt x="17581" y="1526"/>
                  </a:lnTo>
                  <a:lnTo>
                    <a:pt x="17330" y="1291"/>
                  </a:lnTo>
                  <a:lnTo>
                    <a:pt x="17330" y="1174"/>
                  </a:lnTo>
                  <a:lnTo>
                    <a:pt x="17079" y="1057"/>
                  </a:lnTo>
                  <a:lnTo>
                    <a:pt x="16828" y="939"/>
                  </a:lnTo>
                  <a:lnTo>
                    <a:pt x="16577" y="822"/>
                  </a:lnTo>
                  <a:lnTo>
                    <a:pt x="16326" y="704"/>
                  </a:lnTo>
                  <a:lnTo>
                    <a:pt x="16074" y="704"/>
                  </a:lnTo>
                  <a:lnTo>
                    <a:pt x="15572" y="587"/>
                  </a:lnTo>
                  <a:lnTo>
                    <a:pt x="6028" y="587"/>
                  </a:lnTo>
                  <a:lnTo>
                    <a:pt x="5526" y="704"/>
                  </a:lnTo>
                  <a:lnTo>
                    <a:pt x="5274" y="704"/>
                  </a:lnTo>
                  <a:lnTo>
                    <a:pt x="5023" y="822"/>
                  </a:lnTo>
                  <a:lnTo>
                    <a:pt x="4772" y="939"/>
                  </a:lnTo>
                  <a:lnTo>
                    <a:pt x="4521" y="1057"/>
                  </a:lnTo>
                  <a:lnTo>
                    <a:pt x="4270" y="1174"/>
                  </a:lnTo>
                  <a:lnTo>
                    <a:pt x="4270" y="1291"/>
                  </a:lnTo>
                  <a:lnTo>
                    <a:pt x="4019" y="1526"/>
                  </a:lnTo>
                  <a:lnTo>
                    <a:pt x="4019" y="5635"/>
                  </a:lnTo>
                  <a:lnTo>
                    <a:pt x="4270" y="5870"/>
                  </a:lnTo>
                  <a:lnTo>
                    <a:pt x="4270" y="5987"/>
                  </a:lnTo>
                  <a:lnTo>
                    <a:pt x="4521" y="6222"/>
                  </a:lnTo>
                  <a:lnTo>
                    <a:pt x="4772" y="6222"/>
                  </a:lnTo>
                  <a:lnTo>
                    <a:pt x="5023" y="6339"/>
                  </a:lnTo>
                  <a:lnTo>
                    <a:pt x="5274" y="6457"/>
                  </a:lnTo>
                  <a:lnTo>
                    <a:pt x="5526" y="6574"/>
                  </a:lnTo>
                  <a:lnTo>
                    <a:pt x="6028" y="6574"/>
                  </a:lnTo>
                  <a:close/>
                </a:path>
                <a:path w="21600" h="21600" extrusionOk="0">
                  <a:moveTo>
                    <a:pt x="6028" y="13617"/>
                  </a:moveTo>
                  <a:lnTo>
                    <a:pt x="15572" y="13617"/>
                  </a:lnTo>
                  <a:lnTo>
                    <a:pt x="16074" y="13617"/>
                  </a:lnTo>
                  <a:lnTo>
                    <a:pt x="16326" y="13617"/>
                  </a:lnTo>
                  <a:lnTo>
                    <a:pt x="16577" y="13500"/>
                  </a:lnTo>
                  <a:lnTo>
                    <a:pt x="16828" y="13383"/>
                  </a:lnTo>
                  <a:lnTo>
                    <a:pt x="17079" y="13265"/>
                  </a:lnTo>
                  <a:lnTo>
                    <a:pt x="17330" y="13148"/>
                  </a:lnTo>
                  <a:lnTo>
                    <a:pt x="17330" y="12913"/>
                  </a:lnTo>
                  <a:lnTo>
                    <a:pt x="17581" y="12796"/>
                  </a:lnTo>
                  <a:lnTo>
                    <a:pt x="17581" y="8687"/>
                  </a:lnTo>
                  <a:lnTo>
                    <a:pt x="17330" y="8452"/>
                  </a:lnTo>
                  <a:lnTo>
                    <a:pt x="17330" y="8335"/>
                  </a:lnTo>
                  <a:lnTo>
                    <a:pt x="17079" y="8217"/>
                  </a:lnTo>
                  <a:lnTo>
                    <a:pt x="16828" y="7983"/>
                  </a:lnTo>
                  <a:lnTo>
                    <a:pt x="16577" y="7983"/>
                  </a:lnTo>
                  <a:lnTo>
                    <a:pt x="16326" y="7865"/>
                  </a:lnTo>
                  <a:lnTo>
                    <a:pt x="16074" y="7865"/>
                  </a:lnTo>
                  <a:lnTo>
                    <a:pt x="15572" y="7748"/>
                  </a:lnTo>
                  <a:lnTo>
                    <a:pt x="6028" y="7748"/>
                  </a:lnTo>
                  <a:lnTo>
                    <a:pt x="5526" y="7865"/>
                  </a:lnTo>
                  <a:lnTo>
                    <a:pt x="5274" y="7865"/>
                  </a:lnTo>
                  <a:lnTo>
                    <a:pt x="5023" y="7983"/>
                  </a:lnTo>
                  <a:lnTo>
                    <a:pt x="4772" y="7983"/>
                  </a:lnTo>
                  <a:lnTo>
                    <a:pt x="4521" y="8217"/>
                  </a:lnTo>
                  <a:lnTo>
                    <a:pt x="4270" y="8335"/>
                  </a:lnTo>
                  <a:lnTo>
                    <a:pt x="4270" y="8452"/>
                  </a:lnTo>
                  <a:lnTo>
                    <a:pt x="4019" y="8687"/>
                  </a:lnTo>
                  <a:lnTo>
                    <a:pt x="4019" y="12796"/>
                  </a:lnTo>
                  <a:lnTo>
                    <a:pt x="4270" y="12913"/>
                  </a:lnTo>
                  <a:lnTo>
                    <a:pt x="4270" y="13148"/>
                  </a:lnTo>
                  <a:lnTo>
                    <a:pt x="4521" y="13265"/>
                  </a:lnTo>
                  <a:lnTo>
                    <a:pt x="4772" y="13383"/>
                  </a:lnTo>
                  <a:lnTo>
                    <a:pt x="5023" y="13500"/>
                  </a:lnTo>
                  <a:lnTo>
                    <a:pt x="5274" y="13617"/>
                  </a:lnTo>
                  <a:lnTo>
                    <a:pt x="5526" y="13617"/>
                  </a:lnTo>
                  <a:lnTo>
                    <a:pt x="6028" y="13617"/>
                  </a:lnTo>
                  <a:close/>
                </a:path>
                <a:path w="21600" h="21600" extrusionOk="0">
                  <a:moveTo>
                    <a:pt x="6028" y="20778"/>
                  </a:moveTo>
                  <a:lnTo>
                    <a:pt x="15572" y="20778"/>
                  </a:lnTo>
                  <a:lnTo>
                    <a:pt x="16074" y="20778"/>
                  </a:lnTo>
                  <a:lnTo>
                    <a:pt x="16326" y="20661"/>
                  </a:lnTo>
                  <a:lnTo>
                    <a:pt x="16577" y="20661"/>
                  </a:lnTo>
                  <a:lnTo>
                    <a:pt x="16828" y="20543"/>
                  </a:lnTo>
                  <a:lnTo>
                    <a:pt x="17079" y="20426"/>
                  </a:lnTo>
                  <a:lnTo>
                    <a:pt x="17330" y="20309"/>
                  </a:lnTo>
                  <a:lnTo>
                    <a:pt x="17330" y="20074"/>
                  </a:lnTo>
                  <a:lnTo>
                    <a:pt x="17581" y="19957"/>
                  </a:lnTo>
                  <a:lnTo>
                    <a:pt x="17581" y="15730"/>
                  </a:lnTo>
                  <a:lnTo>
                    <a:pt x="17330" y="15613"/>
                  </a:lnTo>
                  <a:lnTo>
                    <a:pt x="17330" y="15378"/>
                  </a:lnTo>
                  <a:lnTo>
                    <a:pt x="17079" y="15378"/>
                  </a:lnTo>
                  <a:lnTo>
                    <a:pt x="16828" y="15143"/>
                  </a:lnTo>
                  <a:lnTo>
                    <a:pt x="16577" y="15026"/>
                  </a:lnTo>
                  <a:lnTo>
                    <a:pt x="16326" y="15026"/>
                  </a:lnTo>
                  <a:lnTo>
                    <a:pt x="16074" y="15026"/>
                  </a:lnTo>
                  <a:lnTo>
                    <a:pt x="15572" y="14909"/>
                  </a:lnTo>
                  <a:lnTo>
                    <a:pt x="6028" y="14909"/>
                  </a:lnTo>
                  <a:lnTo>
                    <a:pt x="5526" y="15026"/>
                  </a:lnTo>
                  <a:lnTo>
                    <a:pt x="5274" y="15026"/>
                  </a:lnTo>
                  <a:lnTo>
                    <a:pt x="5023" y="15026"/>
                  </a:lnTo>
                  <a:lnTo>
                    <a:pt x="4772" y="15143"/>
                  </a:lnTo>
                  <a:lnTo>
                    <a:pt x="4521" y="15378"/>
                  </a:lnTo>
                  <a:lnTo>
                    <a:pt x="4270" y="15378"/>
                  </a:lnTo>
                  <a:lnTo>
                    <a:pt x="4270" y="15613"/>
                  </a:lnTo>
                  <a:lnTo>
                    <a:pt x="4019" y="15730"/>
                  </a:lnTo>
                  <a:lnTo>
                    <a:pt x="4019" y="19957"/>
                  </a:lnTo>
                  <a:lnTo>
                    <a:pt x="4270" y="20074"/>
                  </a:lnTo>
                  <a:lnTo>
                    <a:pt x="4270" y="20309"/>
                  </a:lnTo>
                  <a:lnTo>
                    <a:pt x="4521" y="20426"/>
                  </a:lnTo>
                  <a:lnTo>
                    <a:pt x="4772" y="20543"/>
                  </a:lnTo>
                  <a:lnTo>
                    <a:pt x="5023" y="20661"/>
                  </a:lnTo>
                  <a:lnTo>
                    <a:pt x="5274" y="20661"/>
                  </a:lnTo>
                  <a:lnTo>
                    <a:pt x="5526" y="20778"/>
                  </a:lnTo>
                  <a:lnTo>
                    <a:pt x="6028" y="20778"/>
                  </a:lnTo>
                  <a:close/>
                </a:path>
                <a:path w="21600" h="21600" extrusionOk="0">
                  <a:moveTo>
                    <a:pt x="753" y="1291"/>
                  </a:moveTo>
                  <a:lnTo>
                    <a:pt x="2260" y="1291"/>
                  </a:lnTo>
                  <a:lnTo>
                    <a:pt x="2260" y="235"/>
                  </a:lnTo>
                  <a:lnTo>
                    <a:pt x="753" y="235"/>
                  </a:lnTo>
                  <a:lnTo>
                    <a:pt x="753" y="1291"/>
                  </a:lnTo>
                  <a:close/>
                </a:path>
                <a:path w="21600" h="21600" extrusionOk="0">
                  <a:moveTo>
                    <a:pt x="753" y="2700"/>
                  </a:moveTo>
                  <a:lnTo>
                    <a:pt x="2260" y="2700"/>
                  </a:lnTo>
                  <a:lnTo>
                    <a:pt x="2260" y="1643"/>
                  </a:lnTo>
                  <a:lnTo>
                    <a:pt x="753" y="1643"/>
                  </a:lnTo>
                  <a:lnTo>
                    <a:pt x="753" y="2700"/>
                  </a:lnTo>
                  <a:close/>
                </a:path>
                <a:path w="21600" h="21600" extrusionOk="0">
                  <a:moveTo>
                    <a:pt x="753" y="4109"/>
                  </a:moveTo>
                  <a:lnTo>
                    <a:pt x="2260" y="4109"/>
                  </a:lnTo>
                  <a:lnTo>
                    <a:pt x="2260" y="3052"/>
                  </a:lnTo>
                  <a:lnTo>
                    <a:pt x="753" y="3052"/>
                  </a:lnTo>
                  <a:lnTo>
                    <a:pt x="753" y="4109"/>
                  </a:lnTo>
                  <a:close/>
                </a:path>
                <a:path w="21600" h="21600" extrusionOk="0">
                  <a:moveTo>
                    <a:pt x="753" y="5517"/>
                  </a:moveTo>
                  <a:lnTo>
                    <a:pt x="2260" y="5517"/>
                  </a:lnTo>
                  <a:lnTo>
                    <a:pt x="2260" y="4461"/>
                  </a:lnTo>
                  <a:lnTo>
                    <a:pt x="753" y="4461"/>
                  </a:lnTo>
                  <a:lnTo>
                    <a:pt x="753" y="5517"/>
                  </a:lnTo>
                  <a:close/>
                </a:path>
                <a:path w="21600" h="21600" extrusionOk="0">
                  <a:moveTo>
                    <a:pt x="753" y="6926"/>
                  </a:moveTo>
                  <a:lnTo>
                    <a:pt x="2260" y="6926"/>
                  </a:lnTo>
                  <a:lnTo>
                    <a:pt x="2260" y="5870"/>
                  </a:lnTo>
                  <a:lnTo>
                    <a:pt x="753" y="5870"/>
                  </a:lnTo>
                  <a:lnTo>
                    <a:pt x="753" y="6926"/>
                  </a:lnTo>
                  <a:close/>
                </a:path>
                <a:path w="21600" h="21600" extrusionOk="0">
                  <a:moveTo>
                    <a:pt x="753" y="8335"/>
                  </a:moveTo>
                  <a:lnTo>
                    <a:pt x="2260" y="8335"/>
                  </a:lnTo>
                  <a:lnTo>
                    <a:pt x="2260" y="7278"/>
                  </a:lnTo>
                  <a:lnTo>
                    <a:pt x="753" y="7278"/>
                  </a:lnTo>
                  <a:lnTo>
                    <a:pt x="753" y="8335"/>
                  </a:lnTo>
                  <a:close/>
                </a:path>
                <a:path w="21600" h="21600" extrusionOk="0">
                  <a:moveTo>
                    <a:pt x="753" y="9743"/>
                  </a:moveTo>
                  <a:lnTo>
                    <a:pt x="2260" y="9743"/>
                  </a:lnTo>
                  <a:lnTo>
                    <a:pt x="2260" y="8687"/>
                  </a:lnTo>
                  <a:lnTo>
                    <a:pt x="753" y="8687"/>
                  </a:lnTo>
                  <a:lnTo>
                    <a:pt x="753" y="9743"/>
                  </a:lnTo>
                  <a:close/>
                </a:path>
                <a:path w="21600" h="21600" extrusionOk="0">
                  <a:moveTo>
                    <a:pt x="753" y="11152"/>
                  </a:moveTo>
                  <a:lnTo>
                    <a:pt x="2260" y="11152"/>
                  </a:lnTo>
                  <a:lnTo>
                    <a:pt x="2260" y="10096"/>
                  </a:lnTo>
                  <a:lnTo>
                    <a:pt x="753" y="10096"/>
                  </a:lnTo>
                  <a:lnTo>
                    <a:pt x="753" y="11152"/>
                  </a:lnTo>
                  <a:close/>
                </a:path>
                <a:path w="21600" h="21600" extrusionOk="0">
                  <a:moveTo>
                    <a:pt x="753" y="12561"/>
                  </a:moveTo>
                  <a:lnTo>
                    <a:pt x="2260" y="12561"/>
                  </a:lnTo>
                  <a:lnTo>
                    <a:pt x="2260" y="11504"/>
                  </a:lnTo>
                  <a:lnTo>
                    <a:pt x="753" y="11504"/>
                  </a:lnTo>
                  <a:lnTo>
                    <a:pt x="753" y="12561"/>
                  </a:lnTo>
                  <a:close/>
                </a:path>
                <a:path w="21600" h="21600" extrusionOk="0">
                  <a:moveTo>
                    <a:pt x="753" y="13970"/>
                  </a:moveTo>
                  <a:lnTo>
                    <a:pt x="2260" y="13970"/>
                  </a:lnTo>
                  <a:lnTo>
                    <a:pt x="2260" y="12913"/>
                  </a:lnTo>
                  <a:lnTo>
                    <a:pt x="753" y="12913"/>
                  </a:lnTo>
                  <a:lnTo>
                    <a:pt x="753" y="13970"/>
                  </a:lnTo>
                  <a:close/>
                </a:path>
                <a:path w="21600" h="21600" extrusionOk="0">
                  <a:moveTo>
                    <a:pt x="753" y="15378"/>
                  </a:moveTo>
                  <a:lnTo>
                    <a:pt x="2260" y="15378"/>
                  </a:lnTo>
                  <a:lnTo>
                    <a:pt x="2260" y="14322"/>
                  </a:lnTo>
                  <a:lnTo>
                    <a:pt x="753" y="14322"/>
                  </a:lnTo>
                  <a:lnTo>
                    <a:pt x="753" y="15378"/>
                  </a:lnTo>
                  <a:close/>
                </a:path>
                <a:path w="21600" h="21600" extrusionOk="0">
                  <a:moveTo>
                    <a:pt x="753" y="16787"/>
                  </a:moveTo>
                  <a:lnTo>
                    <a:pt x="2260" y="16787"/>
                  </a:lnTo>
                  <a:lnTo>
                    <a:pt x="2260" y="15730"/>
                  </a:lnTo>
                  <a:lnTo>
                    <a:pt x="753" y="15730"/>
                  </a:lnTo>
                  <a:lnTo>
                    <a:pt x="753" y="16787"/>
                  </a:lnTo>
                  <a:close/>
                </a:path>
                <a:path w="21600" h="21600" extrusionOk="0">
                  <a:moveTo>
                    <a:pt x="753" y="18196"/>
                  </a:moveTo>
                  <a:lnTo>
                    <a:pt x="2260" y="18196"/>
                  </a:lnTo>
                  <a:lnTo>
                    <a:pt x="2260" y="17139"/>
                  </a:lnTo>
                  <a:lnTo>
                    <a:pt x="753" y="17139"/>
                  </a:lnTo>
                  <a:lnTo>
                    <a:pt x="753" y="18196"/>
                  </a:lnTo>
                  <a:close/>
                </a:path>
                <a:path w="21600" h="21600" extrusionOk="0">
                  <a:moveTo>
                    <a:pt x="753" y="19604"/>
                  </a:moveTo>
                  <a:lnTo>
                    <a:pt x="2260" y="19604"/>
                  </a:lnTo>
                  <a:lnTo>
                    <a:pt x="2260" y="18548"/>
                  </a:lnTo>
                  <a:lnTo>
                    <a:pt x="753" y="18548"/>
                  </a:lnTo>
                  <a:lnTo>
                    <a:pt x="753" y="19604"/>
                  </a:lnTo>
                  <a:close/>
                </a:path>
                <a:path w="21600" h="21600" extrusionOk="0">
                  <a:moveTo>
                    <a:pt x="753" y="21013"/>
                  </a:moveTo>
                  <a:lnTo>
                    <a:pt x="2260" y="21013"/>
                  </a:lnTo>
                  <a:lnTo>
                    <a:pt x="2260" y="19957"/>
                  </a:lnTo>
                  <a:lnTo>
                    <a:pt x="753" y="19957"/>
                  </a:lnTo>
                  <a:lnTo>
                    <a:pt x="753" y="21013"/>
                  </a:lnTo>
                  <a:close/>
                </a:path>
                <a:path w="21600" h="21600" extrusionOk="0">
                  <a:moveTo>
                    <a:pt x="19340" y="1409"/>
                  </a:moveTo>
                  <a:lnTo>
                    <a:pt x="20595" y="1409"/>
                  </a:lnTo>
                  <a:lnTo>
                    <a:pt x="20595" y="352"/>
                  </a:lnTo>
                  <a:lnTo>
                    <a:pt x="19340" y="352"/>
                  </a:lnTo>
                  <a:lnTo>
                    <a:pt x="19340" y="1409"/>
                  </a:lnTo>
                  <a:close/>
                </a:path>
                <a:path w="21600" h="21600" extrusionOk="0">
                  <a:moveTo>
                    <a:pt x="19340" y="2700"/>
                  </a:moveTo>
                  <a:lnTo>
                    <a:pt x="20595" y="2700"/>
                  </a:lnTo>
                  <a:lnTo>
                    <a:pt x="20595" y="1643"/>
                  </a:lnTo>
                  <a:lnTo>
                    <a:pt x="19340" y="1643"/>
                  </a:lnTo>
                  <a:lnTo>
                    <a:pt x="19340" y="2700"/>
                  </a:lnTo>
                  <a:close/>
                </a:path>
                <a:path w="21600" h="21600" extrusionOk="0">
                  <a:moveTo>
                    <a:pt x="19340" y="4109"/>
                  </a:moveTo>
                  <a:lnTo>
                    <a:pt x="20595" y="4109"/>
                  </a:lnTo>
                  <a:lnTo>
                    <a:pt x="20595" y="3052"/>
                  </a:lnTo>
                  <a:lnTo>
                    <a:pt x="19340" y="3052"/>
                  </a:lnTo>
                  <a:lnTo>
                    <a:pt x="19340" y="4109"/>
                  </a:lnTo>
                  <a:close/>
                </a:path>
                <a:path w="21600" h="21600" extrusionOk="0">
                  <a:moveTo>
                    <a:pt x="19340" y="5517"/>
                  </a:moveTo>
                  <a:lnTo>
                    <a:pt x="20595" y="5517"/>
                  </a:lnTo>
                  <a:lnTo>
                    <a:pt x="20595" y="4461"/>
                  </a:lnTo>
                  <a:lnTo>
                    <a:pt x="19340" y="4461"/>
                  </a:lnTo>
                  <a:lnTo>
                    <a:pt x="19340" y="5517"/>
                  </a:lnTo>
                  <a:close/>
                </a:path>
                <a:path w="21600" h="21600" extrusionOk="0">
                  <a:moveTo>
                    <a:pt x="19340" y="6926"/>
                  </a:moveTo>
                  <a:lnTo>
                    <a:pt x="20595" y="6926"/>
                  </a:lnTo>
                  <a:lnTo>
                    <a:pt x="20595" y="5870"/>
                  </a:lnTo>
                  <a:lnTo>
                    <a:pt x="19340" y="5870"/>
                  </a:lnTo>
                  <a:lnTo>
                    <a:pt x="19340" y="6926"/>
                  </a:lnTo>
                  <a:close/>
                </a:path>
                <a:path w="21600" h="21600" extrusionOk="0">
                  <a:moveTo>
                    <a:pt x="19340" y="8335"/>
                  </a:moveTo>
                  <a:lnTo>
                    <a:pt x="20595" y="8335"/>
                  </a:lnTo>
                  <a:lnTo>
                    <a:pt x="20595" y="7278"/>
                  </a:lnTo>
                  <a:lnTo>
                    <a:pt x="19340" y="7278"/>
                  </a:lnTo>
                  <a:lnTo>
                    <a:pt x="19340" y="8335"/>
                  </a:lnTo>
                  <a:close/>
                </a:path>
                <a:path w="21600" h="21600" extrusionOk="0">
                  <a:moveTo>
                    <a:pt x="19340" y="9743"/>
                  </a:moveTo>
                  <a:lnTo>
                    <a:pt x="20595" y="9743"/>
                  </a:lnTo>
                  <a:lnTo>
                    <a:pt x="20595" y="8687"/>
                  </a:lnTo>
                  <a:lnTo>
                    <a:pt x="19340" y="8687"/>
                  </a:lnTo>
                  <a:lnTo>
                    <a:pt x="19340" y="9743"/>
                  </a:lnTo>
                  <a:close/>
                </a:path>
                <a:path w="21600" h="21600" extrusionOk="0">
                  <a:moveTo>
                    <a:pt x="19340" y="11152"/>
                  </a:moveTo>
                  <a:lnTo>
                    <a:pt x="20595" y="11152"/>
                  </a:lnTo>
                  <a:lnTo>
                    <a:pt x="20595" y="10096"/>
                  </a:lnTo>
                  <a:lnTo>
                    <a:pt x="19340" y="10096"/>
                  </a:lnTo>
                  <a:lnTo>
                    <a:pt x="19340" y="11152"/>
                  </a:lnTo>
                  <a:close/>
                </a:path>
                <a:path w="21600" h="21600" extrusionOk="0">
                  <a:moveTo>
                    <a:pt x="19340" y="12561"/>
                  </a:moveTo>
                  <a:lnTo>
                    <a:pt x="20595" y="12561"/>
                  </a:lnTo>
                  <a:lnTo>
                    <a:pt x="20595" y="11504"/>
                  </a:lnTo>
                  <a:lnTo>
                    <a:pt x="19340" y="11504"/>
                  </a:lnTo>
                  <a:lnTo>
                    <a:pt x="19340" y="12561"/>
                  </a:lnTo>
                  <a:close/>
                </a:path>
                <a:path w="21600" h="21600" extrusionOk="0">
                  <a:moveTo>
                    <a:pt x="19340" y="13970"/>
                  </a:moveTo>
                  <a:lnTo>
                    <a:pt x="20595" y="13970"/>
                  </a:lnTo>
                  <a:lnTo>
                    <a:pt x="20595" y="12913"/>
                  </a:lnTo>
                  <a:lnTo>
                    <a:pt x="19340" y="12913"/>
                  </a:lnTo>
                  <a:lnTo>
                    <a:pt x="19340" y="13970"/>
                  </a:lnTo>
                  <a:close/>
                </a:path>
                <a:path w="21600" h="21600" extrusionOk="0">
                  <a:moveTo>
                    <a:pt x="19340" y="15378"/>
                  </a:moveTo>
                  <a:lnTo>
                    <a:pt x="20595" y="15378"/>
                  </a:lnTo>
                  <a:lnTo>
                    <a:pt x="20595" y="14322"/>
                  </a:lnTo>
                  <a:lnTo>
                    <a:pt x="19340" y="14322"/>
                  </a:lnTo>
                  <a:lnTo>
                    <a:pt x="19340" y="15378"/>
                  </a:lnTo>
                  <a:close/>
                </a:path>
                <a:path w="21600" h="21600" extrusionOk="0">
                  <a:moveTo>
                    <a:pt x="19340" y="16787"/>
                  </a:moveTo>
                  <a:lnTo>
                    <a:pt x="20595" y="16787"/>
                  </a:lnTo>
                  <a:lnTo>
                    <a:pt x="20595" y="15730"/>
                  </a:lnTo>
                  <a:lnTo>
                    <a:pt x="19340" y="15730"/>
                  </a:lnTo>
                  <a:lnTo>
                    <a:pt x="19340" y="16787"/>
                  </a:lnTo>
                  <a:close/>
                </a:path>
                <a:path w="21600" h="21600" extrusionOk="0">
                  <a:moveTo>
                    <a:pt x="19340" y="18196"/>
                  </a:moveTo>
                  <a:lnTo>
                    <a:pt x="20595" y="18196"/>
                  </a:lnTo>
                  <a:lnTo>
                    <a:pt x="20595" y="17139"/>
                  </a:lnTo>
                  <a:lnTo>
                    <a:pt x="19340" y="17139"/>
                  </a:lnTo>
                  <a:lnTo>
                    <a:pt x="19340" y="18196"/>
                  </a:lnTo>
                  <a:close/>
                </a:path>
                <a:path w="21600" h="21600" extrusionOk="0">
                  <a:moveTo>
                    <a:pt x="19340" y="19604"/>
                  </a:moveTo>
                  <a:lnTo>
                    <a:pt x="20595" y="19604"/>
                  </a:lnTo>
                  <a:lnTo>
                    <a:pt x="20595" y="18548"/>
                  </a:lnTo>
                  <a:lnTo>
                    <a:pt x="19340" y="18548"/>
                  </a:lnTo>
                  <a:lnTo>
                    <a:pt x="19340" y="19604"/>
                  </a:lnTo>
                  <a:close/>
                </a:path>
                <a:path w="21600" h="21600" extrusionOk="0">
                  <a:moveTo>
                    <a:pt x="19340" y="21013"/>
                  </a:moveTo>
                  <a:lnTo>
                    <a:pt x="20595" y="21013"/>
                  </a:lnTo>
                  <a:lnTo>
                    <a:pt x="20595" y="19957"/>
                  </a:lnTo>
                  <a:lnTo>
                    <a:pt x="19340" y="19957"/>
                  </a:lnTo>
                  <a:lnTo>
                    <a:pt x="19340" y="21013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6" name="Sound"/>
            <p:cNvSpPr>
              <a:spLocks noEditPoints="1" noChangeArrowheads="1"/>
            </p:cNvSpPr>
            <p:nvPr/>
          </p:nvSpPr>
          <p:spPr bwMode="auto">
            <a:xfrm>
              <a:off x="2724" y="1584"/>
              <a:ext cx="1008" cy="768"/>
            </a:xfrm>
            <a:custGeom>
              <a:avLst/>
              <a:gdLst>
                <a:gd name="T0" fmla="*/ 11164 w 21600"/>
                <a:gd name="T1" fmla="*/ 21159 h 21600"/>
                <a:gd name="T2" fmla="*/ 11164 w 21600"/>
                <a:gd name="T3" fmla="*/ 0 h 21600"/>
                <a:gd name="T4" fmla="*/ 0 w 21600"/>
                <a:gd name="T5" fmla="*/ 10800 h 21600"/>
                <a:gd name="T6" fmla="*/ 21600 w 21600"/>
                <a:gd name="T7" fmla="*/ 10800 h 21600"/>
                <a:gd name="T8" fmla="*/ 242 w 21600"/>
                <a:gd name="T9" fmla="*/ 7604 h 21600"/>
                <a:gd name="T10" fmla="*/ 10760 w 21600"/>
                <a:gd name="T11" fmla="*/ 135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" name="Photo"/>
            <p:cNvSpPr>
              <a:spLocks noEditPoints="1" noChangeArrowheads="1"/>
            </p:cNvSpPr>
            <p:nvPr/>
          </p:nvSpPr>
          <p:spPr bwMode="auto">
            <a:xfrm>
              <a:off x="3108" y="2040"/>
              <a:ext cx="936" cy="696"/>
            </a:xfrm>
            <a:custGeom>
              <a:avLst/>
              <a:gdLst>
                <a:gd name="T0" fmla="*/ 0 w 21600"/>
                <a:gd name="T1" fmla="*/ 3085 h 21600"/>
                <a:gd name="T2" fmla="*/ 10800 w 21600"/>
                <a:gd name="T3" fmla="*/ 0 h 21600"/>
                <a:gd name="T4" fmla="*/ 21600 w 21600"/>
                <a:gd name="T5" fmla="*/ 3085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8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778 w 21600"/>
                <a:gd name="T17" fmla="*/ 8228 h 21600"/>
                <a:gd name="T18" fmla="*/ 13757 w 21600"/>
                <a:gd name="T19" fmla="*/ 168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21600"/>
                  </a:moveTo>
                  <a:lnTo>
                    <a:pt x="0" y="3085"/>
                  </a:lnTo>
                  <a:lnTo>
                    <a:pt x="1542" y="3085"/>
                  </a:lnTo>
                  <a:lnTo>
                    <a:pt x="1542" y="1028"/>
                  </a:lnTo>
                  <a:lnTo>
                    <a:pt x="3857" y="1028"/>
                  </a:lnTo>
                  <a:lnTo>
                    <a:pt x="3857" y="3085"/>
                  </a:lnTo>
                  <a:lnTo>
                    <a:pt x="5400" y="3085"/>
                  </a:lnTo>
                  <a:lnTo>
                    <a:pt x="6942" y="0"/>
                  </a:lnTo>
                  <a:lnTo>
                    <a:pt x="14657" y="0"/>
                  </a:lnTo>
                  <a:lnTo>
                    <a:pt x="16200" y="3085"/>
                  </a:ln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  <a:path w="21600" h="21600" extrusionOk="0">
                  <a:moveTo>
                    <a:pt x="0" y="3085"/>
                  </a:move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3085"/>
                  </a:lnTo>
                  <a:close/>
                </a:path>
                <a:path w="21600" h="21600" extrusionOk="0">
                  <a:moveTo>
                    <a:pt x="10800" y="4800"/>
                  </a:moveTo>
                  <a:lnTo>
                    <a:pt x="11925" y="4971"/>
                  </a:lnTo>
                  <a:lnTo>
                    <a:pt x="13017" y="5442"/>
                  </a:lnTo>
                  <a:lnTo>
                    <a:pt x="14046" y="6128"/>
                  </a:lnTo>
                  <a:lnTo>
                    <a:pt x="14914" y="7071"/>
                  </a:lnTo>
                  <a:lnTo>
                    <a:pt x="15621" y="8271"/>
                  </a:lnTo>
                  <a:lnTo>
                    <a:pt x="16167" y="9514"/>
                  </a:lnTo>
                  <a:lnTo>
                    <a:pt x="16425" y="11014"/>
                  </a:lnTo>
                  <a:lnTo>
                    <a:pt x="16585" y="12471"/>
                  </a:lnTo>
                  <a:lnTo>
                    <a:pt x="16489" y="14014"/>
                  </a:lnTo>
                  <a:lnTo>
                    <a:pt x="16135" y="15471"/>
                  </a:lnTo>
                  <a:lnTo>
                    <a:pt x="15621" y="16800"/>
                  </a:lnTo>
                  <a:lnTo>
                    <a:pt x="14914" y="18000"/>
                  </a:lnTo>
                  <a:lnTo>
                    <a:pt x="14046" y="18942"/>
                  </a:lnTo>
                  <a:lnTo>
                    <a:pt x="13050" y="19671"/>
                  </a:lnTo>
                  <a:lnTo>
                    <a:pt x="11925" y="20057"/>
                  </a:lnTo>
                  <a:lnTo>
                    <a:pt x="10832" y="20185"/>
                  </a:lnTo>
                  <a:lnTo>
                    <a:pt x="9675" y="20142"/>
                  </a:lnTo>
                  <a:lnTo>
                    <a:pt x="8582" y="19628"/>
                  </a:lnTo>
                  <a:lnTo>
                    <a:pt x="7553" y="18942"/>
                  </a:lnTo>
                  <a:lnTo>
                    <a:pt x="6717" y="17957"/>
                  </a:lnTo>
                  <a:lnTo>
                    <a:pt x="5946" y="16842"/>
                  </a:lnTo>
                  <a:lnTo>
                    <a:pt x="5464" y="15514"/>
                  </a:lnTo>
                  <a:lnTo>
                    <a:pt x="5078" y="14014"/>
                  </a:lnTo>
                  <a:lnTo>
                    <a:pt x="5014" y="12514"/>
                  </a:lnTo>
                  <a:lnTo>
                    <a:pt x="5110" y="11014"/>
                  </a:lnTo>
                  <a:lnTo>
                    <a:pt x="5528" y="9557"/>
                  </a:lnTo>
                  <a:lnTo>
                    <a:pt x="6010" y="8228"/>
                  </a:lnTo>
                  <a:lnTo>
                    <a:pt x="6750" y="7114"/>
                  </a:lnTo>
                  <a:lnTo>
                    <a:pt x="7650" y="6085"/>
                  </a:lnTo>
                  <a:lnTo>
                    <a:pt x="8614" y="5400"/>
                  </a:lnTo>
                  <a:lnTo>
                    <a:pt x="9707" y="4971"/>
                  </a:lnTo>
                  <a:lnTo>
                    <a:pt x="10800" y="4800"/>
                  </a:lnTo>
                  <a:close/>
                </a:path>
                <a:path w="21600" h="21600" extrusionOk="0">
                  <a:moveTo>
                    <a:pt x="8003" y="8057"/>
                  </a:moveTo>
                  <a:lnTo>
                    <a:pt x="8807" y="7371"/>
                  </a:lnTo>
                  <a:lnTo>
                    <a:pt x="9546" y="6985"/>
                  </a:lnTo>
                  <a:lnTo>
                    <a:pt x="10446" y="6771"/>
                  </a:lnTo>
                  <a:lnTo>
                    <a:pt x="11217" y="6771"/>
                  </a:lnTo>
                  <a:lnTo>
                    <a:pt x="12053" y="7028"/>
                  </a:lnTo>
                  <a:lnTo>
                    <a:pt x="12889" y="7457"/>
                  </a:lnTo>
                  <a:lnTo>
                    <a:pt x="13628" y="8100"/>
                  </a:lnTo>
                  <a:lnTo>
                    <a:pt x="14175" y="8871"/>
                  </a:lnTo>
                  <a:lnTo>
                    <a:pt x="14625" y="9814"/>
                  </a:lnTo>
                  <a:lnTo>
                    <a:pt x="14978" y="10885"/>
                  </a:lnTo>
                  <a:lnTo>
                    <a:pt x="15171" y="12042"/>
                  </a:lnTo>
                  <a:lnTo>
                    <a:pt x="15107" y="13114"/>
                  </a:lnTo>
                  <a:lnTo>
                    <a:pt x="15042" y="14228"/>
                  </a:lnTo>
                  <a:lnTo>
                    <a:pt x="14689" y="15257"/>
                  </a:lnTo>
                  <a:lnTo>
                    <a:pt x="14207" y="16285"/>
                  </a:lnTo>
                  <a:lnTo>
                    <a:pt x="13596" y="17057"/>
                  </a:lnTo>
                  <a:lnTo>
                    <a:pt x="12889" y="17657"/>
                  </a:lnTo>
                  <a:lnTo>
                    <a:pt x="12053" y="18085"/>
                  </a:lnTo>
                  <a:lnTo>
                    <a:pt x="11185" y="18257"/>
                  </a:lnTo>
                  <a:lnTo>
                    <a:pt x="10414" y="18214"/>
                  </a:lnTo>
                  <a:lnTo>
                    <a:pt x="9546" y="18042"/>
                  </a:lnTo>
                  <a:lnTo>
                    <a:pt x="8742" y="17614"/>
                  </a:lnTo>
                  <a:lnTo>
                    <a:pt x="8003" y="17014"/>
                  </a:lnTo>
                  <a:lnTo>
                    <a:pt x="7457" y="16242"/>
                  </a:lnTo>
                  <a:lnTo>
                    <a:pt x="6975" y="15257"/>
                  </a:lnTo>
                  <a:lnTo>
                    <a:pt x="6653" y="14142"/>
                  </a:lnTo>
                  <a:lnTo>
                    <a:pt x="6492" y="13114"/>
                  </a:lnTo>
                  <a:lnTo>
                    <a:pt x="6525" y="11914"/>
                  </a:lnTo>
                  <a:lnTo>
                    <a:pt x="6621" y="10842"/>
                  </a:lnTo>
                  <a:lnTo>
                    <a:pt x="6942" y="9771"/>
                  </a:lnTo>
                  <a:lnTo>
                    <a:pt x="7457" y="8785"/>
                  </a:lnTo>
                  <a:lnTo>
                    <a:pt x="8003" y="805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8" name="Music"/>
            <p:cNvSpPr>
              <a:spLocks noEditPoints="1" noChangeArrowheads="1"/>
            </p:cNvSpPr>
            <p:nvPr/>
          </p:nvSpPr>
          <p:spPr bwMode="auto">
            <a:xfrm>
              <a:off x="3216" y="2448"/>
              <a:ext cx="768" cy="672"/>
            </a:xfrm>
            <a:custGeom>
              <a:avLst/>
              <a:gdLst>
                <a:gd name="T0" fmla="*/ 7352 w 21600"/>
                <a:gd name="T1" fmla="*/ 46 h 21600"/>
                <a:gd name="T2" fmla="*/ 7373 w 21600"/>
                <a:gd name="T3" fmla="*/ 9900 h 21600"/>
                <a:gd name="T4" fmla="*/ 21683 w 21600"/>
                <a:gd name="T5" fmla="*/ 10061 h 21600"/>
                <a:gd name="T6" fmla="*/ 7352 w 21600"/>
                <a:gd name="T7" fmla="*/ 46 h 21600"/>
                <a:gd name="T8" fmla="*/ 21600 w 21600"/>
                <a:gd name="T9" fmla="*/ 0 h 21600"/>
                <a:gd name="T10" fmla="*/ 7975 w 21600"/>
                <a:gd name="T11" fmla="*/ 923 h 21600"/>
                <a:gd name="T12" fmla="*/ 20935 w 21600"/>
                <a:gd name="T13" fmla="*/ 535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1600" h="21600">
                  <a:moveTo>
                    <a:pt x="7352" y="46"/>
                  </a:moveTo>
                  <a:lnTo>
                    <a:pt x="7373" y="9900"/>
                  </a:lnTo>
                  <a:lnTo>
                    <a:pt x="7352" y="16107"/>
                  </a:lnTo>
                  <a:lnTo>
                    <a:pt x="7103" y="15969"/>
                  </a:lnTo>
                  <a:lnTo>
                    <a:pt x="6729" y="15692"/>
                  </a:lnTo>
                  <a:lnTo>
                    <a:pt x="6355" y="15553"/>
                  </a:lnTo>
                  <a:lnTo>
                    <a:pt x="5981" y="15415"/>
                  </a:lnTo>
                  <a:lnTo>
                    <a:pt x="5607" y="15276"/>
                  </a:lnTo>
                  <a:lnTo>
                    <a:pt x="5109" y="15138"/>
                  </a:lnTo>
                  <a:lnTo>
                    <a:pt x="4735" y="15138"/>
                  </a:lnTo>
                  <a:lnTo>
                    <a:pt x="4236" y="15138"/>
                  </a:lnTo>
                  <a:lnTo>
                    <a:pt x="3364" y="15138"/>
                  </a:lnTo>
                  <a:lnTo>
                    <a:pt x="2616" y="15276"/>
                  </a:lnTo>
                  <a:lnTo>
                    <a:pt x="1869" y="15692"/>
                  </a:lnTo>
                  <a:lnTo>
                    <a:pt x="1246" y="15969"/>
                  </a:lnTo>
                  <a:lnTo>
                    <a:pt x="747" y="16523"/>
                  </a:lnTo>
                  <a:lnTo>
                    <a:pt x="373" y="17076"/>
                  </a:lnTo>
                  <a:lnTo>
                    <a:pt x="124" y="17630"/>
                  </a:lnTo>
                  <a:lnTo>
                    <a:pt x="0" y="18323"/>
                  </a:lnTo>
                  <a:lnTo>
                    <a:pt x="124" y="19015"/>
                  </a:lnTo>
                  <a:lnTo>
                    <a:pt x="373" y="19569"/>
                  </a:lnTo>
                  <a:lnTo>
                    <a:pt x="747" y="20123"/>
                  </a:lnTo>
                  <a:lnTo>
                    <a:pt x="1246" y="20676"/>
                  </a:lnTo>
                  <a:lnTo>
                    <a:pt x="1869" y="21092"/>
                  </a:lnTo>
                  <a:lnTo>
                    <a:pt x="2616" y="21369"/>
                  </a:lnTo>
                  <a:lnTo>
                    <a:pt x="3364" y="21507"/>
                  </a:lnTo>
                  <a:lnTo>
                    <a:pt x="4236" y="21646"/>
                  </a:lnTo>
                  <a:lnTo>
                    <a:pt x="5109" y="21507"/>
                  </a:lnTo>
                  <a:lnTo>
                    <a:pt x="5856" y="21369"/>
                  </a:lnTo>
                  <a:lnTo>
                    <a:pt x="6604" y="21092"/>
                  </a:lnTo>
                  <a:lnTo>
                    <a:pt x="7227" y="20676"/>
                  </a:lnTo>
                  <a:lnTo>
                    <a:pt x="7726" y="20123"/>
                  </a:lnTo>
                  <a:lnTo>
                    <a:pt x="8100" y="19569"/>
                  </a:lnTo>
                  <a:lnTo>
                    <a:pt x="8349" y="19015"/>
                  </a:lnTo>
                  <a:lnTo>
                    <a:pt x="8473" y="18323"/>
                  </a:lnTo>
                  <a:lnTo>
                    <a:pt x="8473" y="6276"/>
                  </a:lnTo>
                  <a:lnTo>
                    <a:pt x="20561" y="6276"/>
                  </a:lnTo>
                  <a:lnTo>
                    <a:pt x="20561" y="16107"/>
                  </a:lnTo>
                  <a:lnTo>
                    <a:pt x="20187" y="15830"/>
                  </a:lnTo>
                  <a:lnTo>
                    <a:pt x="19938" y="15692"/>
                  </a:lnTo>
                  <a:lnTo>
                    <a:pt x="19564" y="15553"/>
                  </a:lnTo>
                  <a:lnTo>
                    <a:pt x="19190" y="15415"/>
                  </a:lnTo>
                  <a:lnTo>
                    <a:pt x="18692" y="15276"/>
                  </a:lnTo>
                  <a:lnTo>
                    <a:pt x="18318" y="15138"/>
                  </a:lnTo>
                  <a:lnTo>
                    <a:pt x="17944" y="15138"/>
                  </a:lnTo>
                  <a:lnTo>
                    <a:pt x="17446" y="15138"/>
                  </a:lnTo>
                  <a:lnTo>
                    <a:pt x="16573" y="15138"/>
                  </a:lnTo>
                  <a:lnTo>
                    <a:pt x="15826" y="15276"/>
                  </a:lnTo>
                  <a:lnTo>
                    <a:pt x="15078" y="15692"/>
                  </a:lnTo>
                  <a:lnTo>
                    <a:pt x="14455" y="15969"/>
                  </a:lnTo>
                  <a:lnTo>
                    <a:pt x="13956" y="16523"/>
                  </a:lnTo>
                  <a:lnTo>
                    <a:pt x="13583" y="17076"/>
                  </a:lnTo>
                  <a:lnTo>
                    <a:pt x="13333" y="17630"/>
                  </a:lnTo>
                  <a:lnTo>
                    <a:pt x="13209" y="18323"/>
                  </a:lnTo>
                  <a:lnTo>
                    <a:pt x="13333" y="19015"/>
                  </a:lnTo>
                  <a:lnTo>
                    <a:pt x="13583" y="19569"/>
                  </a:lnTo>
                  <a:lnTo>
                    <a:pt x="13956" y="20123"/>
                  </a:lnTo>
                  <a:lnTo>
                    <a:pt x="14455" y="20676"/>
                  </a:lnTo>
                  <a:lnTo>
                    <a:pt x="15078" y="21092"/>
                  </a:lnTo>
                  <a:lnTo>
                    <a:pt x="15826" y="21369"/>
                  </a:lnTo>
                  <a:lnTo>
                    <a:pt x="16573" y="21507"/>
                  </a:lnTo>
                  <a:lnTo>
                    <a:pt x="17446" y="21646"/>
                  </a:lnTo>
                  <a:lnTo>
                    <a:pt x="18318" y="21507"/>
                  </a:lnTo>
                  <a:lnTo>
                    <a:pt x="19066" y="21369"/>
                  </a:lnTo>
                  <a:lnTo>
                    <a:pt x="19813" y="21092"/>
                  </a:lnTo>
                  <a:lnTo>
                    <a:pt x="20436" y="20676"/>
                  </a:lnTo>
                  <a:lnTo>
                    <a:pt x="20935" y="20123"/>
                  </a:lnTo>
                  <a:lnTo>
                    <a:pt x="21309" y="19569"/>
                  </a:lnTo>
                  <a:lnTo>
                    <a:pt x="21558" y="19015"/>
                  </a:lnTo>
                  <a:lnTo>
                    <a:pt x="21683" y="18323"/>
                  </a:lnTo>
                  <a:lnTo>
                    <a:pt x="21683" y="10061"/>
                  </a:lnTo>
                  <a:lnTo>
                    <a:pt x="21683" y="46"/>
                  </a:lnTo>
                  <a:lnTo>
                    <a:pt x="7352" y="46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2248796" y="3639448"/>
            <a:ext cx="3337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0" dirty="0"/>
              <a:t>c1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56776" y="2669064"/>
            <a:ext cx="3337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0" dirty="0"/>
              <a:t>c2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823350" y="4456605"/>
            <a:ext cx="3337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0" dirty="0"/>
              <a:t>c3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65228" y="3447588"/>
            <a:ext cx="3337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0" dirty="0"/>
              <a:t>c4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33898" y="5390530"/>
            <a:ext cx="3337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0" dirty="0"/>
              <a:t>c5</a:t>
            </a:r>
          </a:p>
        </p:txBody>
      </p:sp>
      <p:cxnSp>
        <p:nvCxnSpPr>
          <p:cNvPr id="46" name="Straight Arrow Connector 45"/>
          <p:cNvCxnSpPr>
            <a:stCxn id="1026" idx="4"/>
            <a:endCxn id="1033" idx="3"/>
          </p:cNvCxnSpPr>
          <p:nvPr/>
        </p:nvCxnSpPr>
        <p:spPr bwMode="auto">
          <a:xfrm>
            <a:off x="4762686" y="2542219"/>
            <a:ext cx="409215" cy="13588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>
            <a:stCxn id="21" idx="10"/>
            <a:endCxn id="1033" idx="3"/>
          </p:cNvCxnSpPr>
          <p:nvPr/>
        </p:nvCxnSpPr>
        <p:spPr bwMode="auto">
          <a:xfrm flipH="1">
            <a:off x="5171901" y="2999751"/>
            <a:ext cx="2495743" cy="90130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/>
          <p:cNvCxnSpPr>
            <a:stCxn id="35" idx="7"/>
            <a:endCxn id="1033" idx="3"/>
          </p:cNvCxnSpPr>
          <p:nvPr/>
        </p:nvCxnSpPr>
        <p:spPr bwMode="auto">
          <a:xfrm flipH="1" flipV="1">
            <a:off x="5171901" y="3901058"/>
            <a:ext cx="2651449" cy="34838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" name="Straight Arrow Connector 51"/>
          <p:cNvCxnSpPr>
            <a:stCxn id="33" idx="10"/>
            <a:endCxn id="1033" idx="3"/>
          </p:cNvCxnSpPr>
          <p:nvPr/>
        </p:nvCxnSpPr>
        <p:spPr bwMode="auto">
          <a:xfrm flipH="1" flipV="1">
            <a:off x="5171901" y="3901058"/>
            <a:ext cx="1800398" cy="119529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1166786" y="3889464"/>
            <a:ext cx="2986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0" dirty="0"/>
              <a:t>representa o “estado” do componente externo</a:t>
            </a:r>
          </a:p>
        </p:txBody>
      </p:sp>
      <p:sp>
        <p:nvSpPr>
          <p:cNvPr id="54" name="TextBox 53"/>
          <p:cNvSpPr txBox="1"/>
          <p:nvPr/>
        </p:nvSpPr>
        <p:spPr>
          <a:xfrm rot="1789625">
            <a:off x="2966020" y="3093433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0" dirty="0"/>
              <a:t>“estado”</a:t>
            </a:r>
          </a:p>
        </p:txBody>
      </p:sp>
      <p:pic>
        <p:nvPicPr>
          <p:cNvPr id="1033" name="Picture 9" descr="C:\Users\lufer\AppData\Local\Microsoft\Windows\Temporary Internet Files\Content.IE5\96H4TTF7\MC90043157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3500" y="3388463"/>
            <a:ext cx="1018401" cy="1025190"/>
          </a:xfrm>
          <a:prstGeom prst="rect">
            <a:avLst/>
          </a:prstGeom>
          <a:noFill/>
        </p:spPr>
      </p:pic>
      <p:cxnSp>
        <p:nvCxnSpPr>
          <p:cNvPr id="71" name="Straight Arrow Connector 70"/>
          <p:cNvCxnSpPr>
            <a:stCxn id="1033" idx="1"/>
            <a:endCxn id="39" idx="11"/>
          </p:cNvCxnSpPr>
          <p:nvPr/>
        </p:nvCxnSpPr>
        <p:spPr bwMode="auto">
          <a:xfrm rot="10800000">
            <a:off x="2771790" y="2983618"/>
            <a:ext cx="1381710" cy="91744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 rot="4558950">
            <a:off x="4698757" y="2937753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0" dirty="0"/>
              <a:t>“estado”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81034" y="4458230"/>
            <a:ext cx="4953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100" i="1" dirty="0">
                <a:solidFill>
                  <a:srgbClr val="002060"/>
                </a:solidFill>
              </a:rPr>
              <a:t>$representation = file_get_contents('http://www.ipca.pt/');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Referências</a:t>
            </a:r>
            <a:endParaRPr lang="en-GB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1066800" y="1922402"/>
            <a:ext cx="8534400" cy="38010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100000"/>
              </a:spcBef>
            </a:pPr>
            <a:r>
              <a:rPr lang="pt-PT" sz="1600" b="0" i="1" dirty="0"/>
              <a:t>REST</a:t>
            </a:r>
          </a:p>
          <a:p>
            <a:pPr marL="457200" indent="-457200" eaLnBrk="0" hangingPunct="0">
              <a:lnSpc>
                <a:spcPct val="150000"/>
              </a:lnSpc>
            </a:pPr>
            <a:r>
              <a:rPr lang="en-US" b="0" i="1" dirty="0"/>
              <a:t>		</a:t>
            </a:r>
            <a:r>
              <a:rPr lang="en-US" b="0" i="1" dirty="0">
                <a:hlinkClick r:id="rId3"/>
              </a:rPr>
              <a:t>http://rest.elkstein.org/2008/02/what-is-rest.html</a:t>
            </a:r>
            <a:endParaRPr lang="en-US" b="0" i="1" dirty="0"/>
          </a:p>
          <a:p>
            <a:pPr marL="1371600" lvl="2" indent="-457200" eaLnBrk="0" hangingPunct="0">
              <a:lnSpc>
                <a:spcPct val="150000"/>
              </a:lnSpc>
            </a:pPr>
            <a:r>
              <a:rPr lang="pt-PT" b="0" i="1" dirty="0">
                <a:hlinkClick r:id="rId4"/>
              </a:rPr>
              <a:t>http://www.ics.uci.edu/~fielding/pubs/dissertation/rest_arch_style.htm</a:t>
            </a:r>
            <a:endParaRPr lang="pt-PT" b="0" i="1" dirty="0"/>
          </a:p>
          <a:p>
            <a:pPr marL="457200" indent="-457200" eaLnBrk="0" hangingPunct="0">
              <a:lnSpc>
                <a:spcPct val="150000"/>
              </a:lnSpc>
            </a:pPr>
            <a:endParaRPr lang="en-US" b="0" i="1" dirty="0"/>
          </a:p>
          <a:p>
            <a:pPr marL="457200" indent="-457200"/>
            <a:r>
              <a:rPr lang="pt-PT" sz="1600" b="0" i="1" dirty="0"/>
              <a:t>Outros</a:t>
            </a:r>
          </a:p>
          <a:p>
            <a:pPr marL="7334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0" i="1" dirty="0">
                <a:hlinkClick r:id="rId5"/>
              </a:rPr>
              <a:t>http://www.codeproject.com/Tips/497123/How-to-make-REST-requests-with-Csharp</a:t>
            </a:r>
            <a:endParaRPr lang="pt-PT" b="0" i="1" dirty="0"/>
          </a:p>
          <a:p>
            <a:pPr marL="7302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hlinkClick r:id="rId6"/>
              </a:rPr>
              <a:t>http://www.codeproject.com/Articles/201901/CREATE-RESTful-WCF-Service-API-Using-POST-Step-By</a:t>
            </a:r>
            <a:r>
              <a:rPr lang="en-US" sz="1600" b="0" dirty="0"/>
              <a:t> </a:t>
            </a:r>
            <a:endParaRPr lang="pt-PT" sz="1600" b="0" dirty="0"/>
          </a:p>
          <a:p>
            <a:pPr marL="457200" indent="-457200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Mais Referências</a:t>
            </a:r>
            <a:endParaRPr lang="en-GB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1280592" y="1922402"/>
            <a:ext cx="8534400" cy="32065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33425" indent="-285750">
              <a:buFont typeface="Arial" panose="020B0604020202020204" pitchFamily="34" charset="0"/>
              <a:buChar char="•"/>
            </a:pPr>
            <a:r>
              <a:rPr lang="pt-PT" sz="1600" b="0" dirty="0">
                <a:hlinkClick r:id="rId3"/>
              </a:rPr>
              <a:t>https://www.infoworld.com/article/3061973/application-development/how-to-create-a-restful-service-in-wcf.html</a:t>
            </a:r>
            <a:endParaRPr lang="pt-PT" sz="1600" b="0" dirty="0"/>
          </a:p>
          <a:p>
            <a:pPr marL="7302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hlinkClick r:id="rId4"/>
              </a:rPr>
              <a:t>http://www.codeproject.com/Articles/105273/Create-RESTful-WCF-Service-API-Step-By-Step-Guide</a:t>
            </a:r>
            <a:endParaRPr lang="en-US" sz="1600" b="0" dirty="0"/>
          </a:p>
          <a:p>
            <a:pPr marL="7302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hlinkClick r:id="rId5"/>
              </a:rPr>
              <a:t>http://www.codeproject.com/Articles/21174/Everything-About-REST-Web-Services-What-and-How-Pa</a:t>
            </a:r>
            <a:endParaRPr lang="en-US" sz="1600" b="0" dirty="0"/>
          </a:p>
          <a:p>
            <a:pPr marL="457200" indent="-457200"/>
            <a:endParaRPr lang="pt-PT" sz="1600" b="0" dirty="0"/>
          </a:p>
          <a:p>
            <a:pPr marL="457200" indent="-457200"/>
            <a:endParaRPr lang="pt-PT" sz="1600" b="0" dirty="0"/>
          </a:p>
          <a:p>
            <a:pPr marL="457200" indent="-457200"/>
            <a:r>
              <a:rPr lang="pt-PT" sz="1600" b="0" dirty="0"/>
              <a:t>Artigo : “A web services primer”</a:t>
            </a:r>
          </a:p>
          <a:p>
            <a:pPr marL="457200" indent="-457200">
              <a:lnSpc>
                <a:spcPct val="170000"/>
              </a:lnSpc>
            </a:pPr>
            <a:r>
              <a:rPr lang="en-GB" b="0" dirty="0"/>
              <a:t>	</a:t>
            </a:r>
            <a:r>
              <a:rPr lang="en-GB" b="0" dirty="0">
                <a:hlinkClick r:id="rId6"/>
              </a:rPr>
              <a:t>http://webservices.xml.com/pub/a/ws/2001/04/04/webservices/index.html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041771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41022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REST </a:t>
            </a:r>
            <a:r>
              <a:rPr lang="pt-PT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(</a:t>
            </a:r>
            <a:r>
              <a:rPr lang="pt-PT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vs</a:t>
            </a:r>
            <a:r>
              <a:rPr lang="pt-PT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SOAP Web </a:t>
            </a:r>
            <a:r>
              <a:rPr lang="pt-PT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Services</a:t>
            </a:r>
            <a:r>
              <a:rPr lang="pt-PT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)</a:t>
            </a:r>
            <a:endParaRPr lang="en-GB" sz="2800" b="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52550" y="1916113"/>
            <a:ext cx="7558088" cy="44996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Platform Independent (Linux, Windows, Mac, etc.)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Independent of Programming Language (C# "talks" to JAVA, etc.)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Standards-based (HTTP, XML, MIME, URI)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Supports well firewalls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Security with HTTPS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Does not support cookies. The state is transferred in the request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dirty="0"/>
              <a:t>Analogy:</a:t>
            </a:r>
          </a:p>
          <a:p>
            <a:pPr marL="812800" lvl="1" indent="-355600" eaLnBrk="0" hangingPunct="0">
              <a:spcBef>
                <a:spcPct val="100000"/>
              </a:spcBef>
              <a:buFontTx/>
              <a:buChar char="•"/>
              <a:tabLst>
                <a:tab pos="2781300" algn="l"/>
                <a:tab pos="4838700" algn="l"/>
              </a:tabLst>
            </a:pPr>
            <a:r>
              <a:rPr lang="en-GB" sz="1400" b="0" dirty="0"/>
              <a:t>SOAP Web Services 	≡ SOAP envelopes 	(lots of information)</a:t>
            </a:r>
          </a:p>
          <a:p>
            <a:pPr marL="812800" lvl="1" indent="-355600" eaLnBrk="0" hangingPunct="0">
              <a:spcBef>
                <a:spcPct val="100000"/>
              </a:spcBef>
              <a:buFontTx/>
              <a:buChar char="•"/>
              <a:tabLst>
                <a:tab pos="2781300" algn="l"/>
                <a:tab pos="4838700" algn="l"/>
              </a:tabLst>
            </a:pPr>
            <a:r>
              <a:rPr lang="en-GB" sz="1400" b="0" dirty="0"/>
              <a:t>REST 	≡ </a:t>
            </a:r>
            <a:r>
              <a:rPr lang="en-GB" sz="1400" b="0" dirty="0" err="1"/>
              <a:t>PostCards</a:t>
            </a:r>
            <a:r>
              <a:rPr lang="en-GB" sz="1400" b="0" dirty="0"/>
              <a:t>	 (little information)</a:t>
            </a:r>
            <a:endParaRPr lang="en-GB" sz="1600" b="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41022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REST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2300307"/>
            <a:ext cx="39433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024042" y="5929330"/>
            <a:ext cx="833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0" dirty="0"/>
              <a:t>Serviço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81826" y="5929330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0" dirty="0"/>
              <a:t>Serviço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6786" y="1571612"/>
            <a:ext cx="692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/>
              <a:t>The returned XML is not standard...unlike others (</a:t>
            </a:r>
            <a:r>
              <a:rPr lang="en-GB" b="0" dirty="0" err="1"/>
              <a:t>ex.XML_RPC</a:t>
            </a:r>
            <a:r>
              <a:rPr lang="en-GB" b="0" dirty="0"/>
              <a:t>...)</a:t>
            </a:r>
            <a:endParaRPr lang="pt-PT" b="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9024" y="2300307"/>
            <a:ext cx="4210064" cy="356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41022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REST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and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SOAP  Web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Services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8512" y="2190750"/>
            <a:ext cx="4381023" cy="325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465168" y="6008077"/>
            <a:ext cx="3227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b="0" dirty="0"/>
              <a:t>fonte: http://edn.embarcadero.com/article/40467</a:t>
            </a:r>
          </a:p>
        </p:txBody>
      </p:sp>
      <p:cxnSp>
        <p:nvCxnSpPr>
          <p:cNvPr id="9" name="Conexão recta unidireccional 8"/>
          <p:cNvCxnSpPr/>
          <p:nvPr/>
        </p:nvCxnSpPr>
        <p:spPr bwMode="auto">
          <a:xfrm rot="5400000">
            <a:off x="373435" y="3745979"/>
            <a:ext cx="3110458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Conexão recta unidireccional 9"/>
          <p:cNvCxnSpPr/>
          <p:nvPr/>
        </p:nvCxnSpPr>
        <p:spPr bwMode="auto">
          <a:xfrm rot="5400000">
            <a:off x="6782941" y="3745979"/>
            <a:ext cx="3110458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" name="Rectângulo arredondado 6"/>
          <p:cNvSpPr/>
          <p:nvPr/>
        </p:nvSpPr>
        <p:spPr bwMode="auto">
          <a:xfrm>
            <a:off x="7905328" y="2377827"/>
            <a:ext cx="1119638" cy="374154"/>
          </a:xfrm>
          <a:prstGeom prst="roundRect">
            <a:avLst/>
          </a:prstGeom>
          <a:solidFill>
            <a:srgbClr val="6633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ROA</a:t>
            </a:r>
            <a:r>
              <a:rPr kumimoji="0" lang="pt-PT" sz="1700" b="0" i="0" u="none" strike="noStrike" cap="none" normalizeH="0" baseline="3000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(1)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166786" y="3085927"/>
            <a:ext cx="1479892" cy="11661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indent="1778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200" b="0" dirty="0"/>
              <a:t>Security</a:t>
            </a:r>
          </a:p>
          <a:p>
            <a:pPr indent="1778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200" b="0" dirty="0"/>
              <a:t>XML</a:t>
            </a:r>
          </a:p>
          <a:p>
            <a:pPr indent="1778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200" b="0" dirty="0"/>
              <a:t>Maturation</a:t>
            </a:r>
          </a:p>
          <a:p>
            <a:pPr indent="1778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200" b="0" dirty="0"/>
              <a:t>"Serious Issues"</a:t>
            </a:r>
            <a:endParaRPr lang="pt-PT" sz="1200" b="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586194" y="2982813"/>
            <a:ext cx="1718740" cy="11661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indent="1778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200" b="0" dirty="0"/>
              <a:t>Faster and easier</a:t>
            </a:r>
          </a:p>
          <a:p>
            <a:pPr indent="1778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200" b="0" dirty="0"/>
              <a:t>Streamlined design</a:t>
            </a:r>
          </a:p>
          <a:p>
            <a:pPr indent="1778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200" b="0" dirty="0"/>
              <a:t>Higher performance</a:t>
            </a:r>
          </a:p>
          <a:p>
            <a:pPr indent="1778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200" b="0" dirty="0"/>
              <a:t>Lower bandwidth</a:t>
            </a:r>
            <a:endParaRPr lang="pt-PT" sz="1200" b="0" dirty="0"/>
          </a:p>
        </p:txBody>
      </p:sp>
      <p:sp>
        <p:nvSpPr>
          <p:cNvPr id="13" name="Rectângulo arredondado 6"/>
          <p:cNvSpPr/>
          <p:nvPr/>
        </p:nvSpPr>
        <p:spPr bwMode="auto">
          <a:xfrm>
            <a:off x="1461406" y="2340466"/>
            <a:ext cx="936104" cy="374154"/>
          </a:xfrm>
          <a:prstGeom prst="roundRect">
            <a:avLst/>
          </a:prstGeom>
          <a:solidFill>
            <a:srgbClr val="6633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700" b="0" dirty="0">
                <a:solidFill>
                  <a:schemeClr val="bg1"/>
                </a:solidFill>
                <a:latin typeface="Arial" pitchFamily="34" charset="0"/>
              </a:rPr>
              <a:t>S</a:t>
            </a:r>
            <a:r>
              <a:rPr kumimoji="0" lang="pt-PT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OA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1064" y="5682727"/>
            <a:ext cx="5226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0" baseline="30000" dirty="0"/>
              <a:t>(1)</a:t>
            </a:r>
          </a:p>
          <a:p>
            <a:r>
              <a:rPr lang="pt-PT" sz="1200" i="1" dirty="0"/>
              <a:t>ROA - REST Oriented Architecture </a:t>
            </a:r>
            <a:r>
              <a:rPr lang="pt-PT" sz="1200" b="0" i="1" dirty="0"/>
              <a:t>or </a:t>
            </a:r>
            <a:r>
              <a:rPr lang="pt-PT" sz="1200" i="1" dirty="0"/>
              <a:t>Resource Oriented Architecture</a:t>
            </a:r>
          </a:p>
          <a:p>
            <a:r>
              <a:rPr lang="pt-PT" sz="1200" i="1" dirty="0"/>
              <a:t>WOA – Web Oriented rchitecture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26670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REST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68691" y="1916832"/>
            <a:ext cx="7558088" cy="2222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200000"/>
              </a:lnSpc>
              <a:spcBef>
                <a:spcPct val="100000"/>
              </a:spcBef>
            </a:pPr>
            <a:r>
              <a:rPr lang="en-GB" b="0" i="1" dirty="0"/>
              <a:t>It is an architecture based on the concept of resources. It uses resources to represent the state and functionalities of an application.  These resources are identified by </a:t>
            </a:r>
            <a:r>
              <a:rPr lang="en-GB" i="1" dirty="0"/>
              <a:t>URIs</a:t>
            </a:r>
            <a:r>
              <a:rPr lang="en-GB" b="0" i="1" dirty="0"/>
              <a:t> (Uniform Resource Identifier) over the HTTP protocol. </a:t>
            </a:r>
            <a:endParaRPr lang="pt-PT" b="0" i="1" dirty="0"/>
          </a:p>
        </p:txBody>
      </p:sp>
    </p:spTree>
    <p:extLst>
      <p:ext uri="{BB962C8B-B14F-4D97-AF65-F5344CB8AC3E}">
        <p14:creationId xmlns:p14="http://schemas.microsoft.com/office/powerpoint/2010/main" val="1838261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41022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REST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52550" y="1916113"/>
            <a:ext cx="7558088" cy="41796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Resources (resources identified by a URI)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Web Resources (more detail about the resources)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Components: Client and Server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Stateless Connection (stateless interaction)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Resources subject to caching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Proxies guarantee security, performance and scalability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Not Methods, but Objects and Messages are involved.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Messages: POST (C), GET (R), HEAD, PUT (U), DELETE (D) (CRUD)</a:t>
            </a:r>
            <a:endParaRPr lang="pt-PT" sz="1600" dirty="0"/>
          </a:p>
        </p:txBody>
      </p:sp>
      <p:sp>
        <p:nvSpPr>
          <p:cNvPr id="2" name="Retângulo 1"/>
          <p:cNvSpPr/>
          <p:nvPr/>
        </p:nvSpPr>
        <p:spPr>
          <a:xfrm>
            <a:off x="4448944" y="6108138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b="0" dirty="0"/>
              <a:t>See: http://www.w3schools.com/tags/ref_httpmethods.asp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41022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REST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52550" y="1916113"/>
            <a:ext cx="7558088" cy="41796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i="1" dirty="0"/>
              <a:t>Resources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All the movies of a certain actor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The current value of a certain product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All the photos of Barack Obama on June 1, 2010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The list of products a company sells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i="1" dirty="0"/>
              <a:t>Every response is a state; every operation is a transaction;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i="1" dirty="0"/>
              <a:t>Static or dynamic resources, mapped to a URI;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i="1" dirty="0"/>
              <a:t>Uniform Interfaces (avoids learning new syntaxes).</a:t>
            </a:r>
            <a:endParaRPr lang="pt-PT" sz="1600" b="0" dirty="0"/>
          </a:p>
        </p:txBody>
      </p:sp>
    </p:spTree>
    <p:extLst>
      <p:ext uri="{BB962C8B-B14F-4D97-AF65-F5344CB8AC3E}">
        <p14:creationId xmlns:p14="http://schemas.microsoft.com/office/powerpoint/2010/main" val="764462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1633</Words>
  <Application>Microsoft Office PowerPoint</Application>
  <PresentationFormat>Papel A4 (210x297 mm)</PresentationFormat>
  <Paragraphs>213</Paragraphs>
  <Slides>31</Slides>
  <Notes>31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4" baseType="lpstr">
      <vt:lpstr>Arial</vt:lpstr>
      <vt:lpstr>Bookman Old Style</vt:lpstr>
      <vt:lpstr>Default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Sidereus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Lufer</dc:creator>
  <cp:lastModifiedBy>Luis Gonzaga Martins Ferreira</cp:lastModifiedBy>
  <cp:revision>618</cp:revision>
  <dcterms:created xsi:type="dcterms:W3CDTF">2000-10-17T00:17:28Z</dcterms:created>
  <dcterms:modified xsi:type="dcterms:W3CDTF">2021-11-21T22:39:42Z</dcterms:modified>
</cp:coreProperties>
</file>